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85"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Casey" initials="E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84"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EF2C8-D99E-40D5-A2EB-90A9BC6BD9CA}" type="datetimeFigureOut">
              <a:rPr lang="en-US" smtClean="0"/>
              <a:pPr/>
              <a:t>5/18/2013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9EA67-D30A-41DA-BD12-FB99AC2B3CD1}" type="slidenum">
              <a:rPr lang="en-US" smtClean="0"/>
              <a:pPr/>
              <a:t>‹#›</a:t>
            </a:fld>
            <a:endParaRPr lang="en-US"/>
          </a:p>
        </p:txBody>
      </p:sp>
    </p:spTree>
    <p:extLst>
      <p:ext uri="{BB962C8B-B14F-4D97-AF65-F5344CB8AC3E}">
        <p14:creationId xmlns:p14="http://schemas.microsoft.com/office/powerpoint/2010/main" val="416818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BAACE-C866-4440-A338-0B3A3B6B817B}" type="datetime1">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2004-1C05-47E4-A350-5F9D96E377F0}" type="slidenum">
              <a:rPr lang="en-US" smtClean="0"/>
              <a:pPr/>
              <a:t>‹#›</a:t>
            </a:fld>
            <a:endParaRPr lang="en-US"/>
          </a:p>
        </p:txBody>
      </p:sp>
    </p:spTree>
    <p:extLst>
      <p:ext uri="{BB962C8B-B14F-4D97-AF65-F5344CB8AC3E}">
        <p14:creationId xmlns:p14="http://schemas.microsoft.com/office/powerpoint/2010/main" val="215046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EA354-2A1F-44CA-B4FB-5D89EDEBA6A7}" type="datetime1">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2004-1C05-47E4-A350-5F9D96E377F0}" type="slidenum">
              <a:rPr lang="en-US" smtClean="0"/>
              <a:pPr/>
              <a:t>‹#›</a:t>
            </a:fld>
            <a:endParaRPr lang="en-US"/>
          </a:p>
        </p:txBody>
      </p:sp>
    </p:spTree>
    <p:extLst>
      <p:ext uri="{BB962C8B-B14F-4D97-AF65-F5344CB8AC3E}">
        <p14:creationId xmlns:p14="http://schemas.microsoft.com/office/powerpoint/2010/main" val="327429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2946E-694B-4B99-A0FB-8A1858FDE39B}" type="datetime1">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2004-1C05-47E4-A350-5F9D96E377F0}" type="slidenum">
              <a:rPr lang="en-US" smtClean="0"/>
              <a:pPr/>
              <a:t>‹#›</a:t>
            </a:fld>
            <a:endParaRPr lang="en-US"/>
          </a:p>
        </p:txBody>
      </p:sp>
    </p:spTree>
    <p:extLst>
      <p:ext uri="{BB962C8B-B14F-4D97-AF65-F5344CB8AC3E}">
        <p14:creationId xmlns:p14="http://schemas.microsoft.com/office/powerpoint/2010/main" val="287218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39CF4-FEC9-4F3B-AD8D-6445838BF814}" type="datetime1">
              <a:rPr lang="en-US" smtClean="0"/>
              <a:pPr/>
              <a:t>5/18/2013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12004-1C05-47E4-A350-5F9D96E377F0}" type="slidenum">
              <a:rPr lang="en-US" smtClean="0"/>
              <a:pPr/>
              <a:t>‹#›</a:t>
            </a:fld>
            <a:endParaRPr lang="en-US"/>
          </a:p>
        </p:txBody>
      </p:sp>
      <p:sp>
        <p:nvSpPr>
          <p:cNvPr id="7" name="Footer Placeholder 4"/>
          <p:cNvSpPr txBox="1">
            <a:spLocks/>
          </p:cNvSpPr>
          <p:nvPr userDrawn="1"/>
        </p:nvSpPr>
        <p:spPr>
          <a:xfrm>
            <a:off x="2859088" y="6367463"/>
            <a:ext cx="4267200" cy="396875"/>
          </a:xfrm>
          <a:prstGeom prst="rect">
            <a:avLst/>
          </a:prstGeom>
        </p:spPr>
        <p:txBody>
          <a:bodyPr anchor="ctr"/>
          <a:lstStyle>
            <a:defPPr>
              <a:defRPr lang="en-US"/>
            </a:defPPr>
            <a:lvl1pPr algn="ctr" rtl="0" fontAlgn="auto">
              <a:spcBef>
                <a:spcPts val="0"/>
              </a:spcBef>
              <a:spcAft>
                <a:spcPts val="0"/>
              </a:spcAft>
              <a:defRPr lang="en-US" sz="1000" kern="1200">
                <a:solidFill>
                  <a:schemeClr val="tx1">
                    <a:tint val="75000"/>
                  </a:schemeClr>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dirty="0" smtClean="0"/>
              <a:t>Copyright © Texas Education Agency 2011. All rights reserved.</a:t>
            </a:r>
          </a:p>
          <a:p>
            <a:pPr>
              <a:defRPr/>
            </a:pPr>
            <a:r>
              <a:rPr dirty="0" smtClean="0"/>
              <a:t>Images and other multimedia content used with permission. </a:t>
            </a:r>
            <a:endParaRPr dirty="0"/>
          </a:p>
        </p:txBody>
      </p:sp>
    </p:spTree>
    <p:extLst>
      <p:ext uri="{BB962C8B-B14F-4D97-AF65-F5344CB8AC3E}">
        <p14:creationId xmlns:p14="http://schemas.microsoft.com/office/powerpoint/2010/main" val="179516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65E7B1-F999-42E7-A070-2A4FC42C1037}" type="datetime1">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2004-1C05-47E4-A350-5F9D96E377F0}" type="slidenum">
              <a:rPr lang="en-US" smtClean="0"/>
              <a:pPr/>
              <a:t>‹#›</a:t>
            </a:fld>
            <a:endParaRPr lang="en-US"/>
          </a:p>
        </p:txBody>
      </p:sp>
    </p:spTree>
    <p:extLst>
      <p:ext uri="{BB962C8B-B14F-4D97-AF65-F5344CB8AC3E}">
        <p14:creationId xmlns:p14="http://schemas.microsoft.com/office/powerpoint/2010/main" val="190373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351066-1A0B-4200-A4D3-6B2C4779CB9B}" type="datetime1">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12004-1C05-47E4-A350-5F9D96E377F0}" type="slidenum">
              <a:rPr lang="en-US" smtClean="0"/>
              <a:pPr/>
              <a:t>‹#›</a:t>
            </a:fld>
            <a:endParaRPr lang="en-US"/>
          </a:p>
        </p:txBody>
      </p:sp>
    </p:spTree>
    <p:extLst>
      <p:ext uri="{BB962C8B-B14F-4D97-AF65-F5344CB8AC3E}">
        <p14:creationId xmlns:p14="http://schemas.microsoft.com/office/powerpoint/2010/main" val="241064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D855EE-0BA1-46D0-AAB7-B46651BB1DA3}" type="datetime1">
              <a:rPr lang="en-US" smtClean="0"/>
              <a:pPr/>
              <a:t>5/18/2013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12004-1C05-47E4-A350-5F9D96E377F0}" type="slidenum">
              <a:rPr lang="en-US" smtClean="0"/>
              <a:pPr/>
              <a:t>‹#›</a:t>
            </a:fld>
            <a:endParaRPr lang="en-US"/>
          </a:p>
        </p:txBody>
      </p:sp>
    </p:spTree>
    <p:extLst>
      <p:ext uri="{BB962C8B-B14F-4D97-AF65-F5344CB8AC3E}">
        <p14:creationId xmlns:p14="http://schemas.microsoft.com/office/powerpoint/2010/main" val="340372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A76F2-D02A-4277-A50B-DA71F97D4EE6}" type="datetime1">
              <a:rPr lang="en-US" smtClean="0"/>
              <a:pPr/>
              <a:t>5/18/2013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12004-1C05-47E4-A350-5F9D96E377F0}" type="slidenum">
              <a:rPr lang="en-US" smtClean="0"/>
              <a:pPr/>
              <a:t>‹#›</a:t>
            </a:fld>
            <a:endParaRPr lang="en-US"/>
          </a:p>
        </p:txBody>
      </p:sp>
    </p:spTree>
    <p:extLst>
      <p:ext uri="{BB962C8B-B14F-4D97-AF65-F5344CB8AC3E}">
        <p14:creationId xmlns:p14="http://schemas.microsoft.com/office/powerpoint/2010/main" val="353222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CEDD9-7BCB-409B-8554-EE2EB01E1779}" type="datetime1">
              <a:rPr lang="en-US" smtClean="0"/>
              <a:pPr/>
              <a:t>5/18/2013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12004-1C05-47E4-A350-5F9D96E377F0}" type="slidenum">
              <a:rPr lang="en-US" smtClean="0"/>
              <a:pPr/>
              <a:t>‹#›</a:t>
            </a:fld>
            <a:endParaRPr lang="en-US"/>
          </a:p>
        </p:txBody>
      </p:sp>
    </p:spTree>
    <p:extLst>
      <p:ext uri="{BB962C8B-B14F-4D97-AF65-F5344CB8AC3E}">
        <p14:creationId xmlns:p14="http://schemas.microsoft.com/office/powerpoint/2010/main" val="24514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AE9CE-D733-478B-B328-DA0D225A5013}" type="datetime1">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12004-1C05-47E4-A350-5F9D96E377F0}" type="slidenum">
              <a:rPr lang="en-US" smtClean="0"/>
              <a:pPr/>
              <a:t>‹#›</a:t>
            </a:fld>
            <a:endParaRPr lang="en-US"/>
          </a:p>
        </p:txBody>
      </p:sp>
    </p:spTree>
    <p:extLst>
      <p:ext uri="{BB962C8B-B14F-4D97-AF65-F5344CB8AC3E}">
        <p14:creationId xmlns:p14="http://schemas.microsoft.com/office/powerpoint/2010/main" val="331433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0680E-AB46-4068-9342-DA59BD24654A}" type="datetime1">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12004-1C05-47E4-A350-5F9D96E377F0}" type="slidenum">
              <a:rPr lang="en-US" smtClean="0"/>
              <a:pPr/>
              <a:t>‹#›</a:t>
            </a:fld>
            <a:endParaRPr lang="en-US"/>
          </a:p>
        </p:txBody>
      </p:sp>
    </p:spTree>
    <p:extLst>
      <p:ext uri="{BB962C8B-B14F-4D97-AF65-F5344CB8AC3E}">
        <p14:creationId xmlns:p14="http://schemas.microsoft.com/office/powerpoint/2010/main" val="1595689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63C89-2E3A-4F7E-B91F-BD77CF1B8EB6}" type="datetime1">
              <a:rPr lang="en-US" smtClean="0"/>
              <a:pPr/>
              <a:t>5/18/2013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12004-1C05-47E4-A350-5F9D96E377F0}" type="slidenum">
              <a:rPr lang="en-US" smtClean="0"/>
              <a:pPr/>
              <a:t>‹#›</a:t>
            </a:fld>
            <a:endParaRPr lang="en-US"/>
          </a:p>
        </p:txBody>
      </p:sp>
    </p:spTree>
    <p:extLst>
      <p:ext uri="{BB962C8B-B14F-4D97-AF65-F5344CB8AC3E}">
        <p14:creationId xmlns:p14="http://schemas.microsoft.com/office/powerpoint/2010/main" val="3419037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asqd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2514600"/>
            <a:ext cx="7772400" cy="1470025"/>
          </a:xfrm>
        </p:spPr>
        <p:txBody>
          <a:bodyPr/>
          <a:lstStyle/>
          <a:p>
            <a:pPr algn="l"/>
            <a:r>
              <a:rPr lang="en-US" b="1" dirty="0"/>
              <a:t>Questioned Documents</a:t>
            </a:r>
            <a:endParaRPr lang="en-US" dirty="0"/>
          </a:p>
        </p:txBody>
      </p:sp>
      <p:sp>
        <p:nvSpPr>
          <p:cNvPr id="3" name="Subtitle 2"/>
          <p:cNvSpPr>
            <a:spLocks noGrp="1"/>
          </p:cNvSpPr>
          <p:nvPr>
            <p:ph type="subTitle" idx="1"/>
          </p:nvPr>
        </p:nvSpPr>
        <p:spPr>
          <a:xfrm>
            <a:off x="3352800" y="3581400"/>
            <a:ext cx="6400800" cy="1752600"/>
          </a:xfrm>
        </p:spPr>
        <p:txBody>
          <a:bodyPr/>
          <a:lstStyle/>
          <a:p>
            <a:pPr algn="l"/>
            <a:r>
              <a:rPr lang="en-US" i="1" dirty="0"/>
              <a:t>Forensic Science</a:t>
            </a:r>
            <a:endParaRPr lang="en-US" dirty="0"/>
          </a:p>
        </p:txBody>
      </p:sp>
      <p:pic>
        <p:nvPicPr>
          <p:cNvPr id="4" name="Picture 5" descr="LAW_SM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 y="2020094"/>
            <a:ext cx="31496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21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a:t>
            </a:r>
            <a:r>
              <a:rPr lang="en-US" sz="2400" dirty="0" smtClean="0"/>
              <a:t>(continued)</a:t>
            </a:r>
            <a:endParaRPr lang="en-US" dirty="0"/>
          </a:p>
        </p:txBody>
      </p:sp>
      <p:sp>
        <p:nvSpPr>
          <p:cNvPr id="3" name="Content Placeholder 2"/>
          <p:cNvSpPr>
            <a:spLocks noGrp="1"/>
          </p:cNvSpPr>
          <p:nvPr>
            <p:ph idx="1"/>
          </p:nvPr>
        </p:nvSpPr>
        <p:spPr/>
        <p:txBody>
          <a:bodyPr>
            <a:normAutofit/>
          </a:bodyPr>
          <a:lstStyle/>
          <a:p>
            <a:r>
              <a:rPr lang="en-US" sz="2400" dirty="0" smtClean="0"/>
              <a:t>12 factors examiners use to determine authenticity (continued)</a:t>
            </a:r>
          </a:p>
          <a:p>
            <a:pPr lvl="1"/>
            <a:r>
              <a:rPr lang="en-US" sz="2000" dirty="0" smtClean="0"/>
              <a:t>Pen </a:t>
            </a:r>
            <a:r>
              <a:rPr lang="en-US" sz="2000" dirty="0"/>
              <a:t>lifts and </a:t>
            </a:r>
            <a:r>
              <a:rPr lang="en-US" sz="2000" dirty="0" smtClean="0"/>
              <a:t>separations</a:t>
            </a:r>
          </a:p>
          <a:p>
            <a:pPr lvl="2"/>
            <a:r>
              <a:rPr lang="en-US" sz="1800" dirty="0" smtClean="0"/>
              <a:t>How </a:t>
            </a:r>
            <a:r>
              <a:rPr lang="en-US" sz="1800" dirty="0"/>
              <a:t>the writer stops to form new letters and begin </a:t>
            </a:r>
            <a:r>
              <a:rPr lang="en-US" sz="1800" dirty="0" smtClean="0"/>
              <a:t>words</a:t>
            </a:r>
          </a:p>
          <a:p>
            <a:pPr lvl="2"/>
            <a:r>
              <a:rPr lang="en-US" sz="1800" dirty="0" smtClean="0"/>
              <a:t>Forgeries </a:t>
            </a:r>
            <a:r>
              <a:rPr lang="en-US" sz="1800" dirty="0"/>
              <a:t>may have lifts or separations in unusual places, such as within a </a:t>
            </a:r>
            <a:r>
              <a:rPr lang="en-US" sz="1800" dirty="0" smtClean="0"/>
              <a:t>letter</a:t>
            </a:r>
          </a:p>
          <a:p>
            <a:pPr lvl="1"/>
            <a:r>
              <a:rPr lang="en-US" sz="2000" dirty="0" smtClean="0"/>
              <a:t>Shading </a:t>
            </a:r>
            <a:r>
              <a:rPr lang="en-US" sz="2000" dirty="0"/>
              <a:t>and pen pressure – the </a:t>
            </a:r>
            <a:r>
              <a:rPr lang="en-US" sz="2000" dirty="0" smtClean="0"/>
              <a:t>differing </a:t>
            </a:r>
            <a:r>
              <a:rPr lang="en-US" sz="2000" dirty="0"/>
              <a:t>amounts of pressure </a:t>
            </a:r>
            <a:r>
              <a:rPr lang="en-US" sz="2000" dirty="0" smtClean="0"/>
              <a:t>used by the writer that make lines </a:t>
            </a:r>
            <a:r>
              <a:rPr lang="en-US" sz="2000" dirty="0"/>
              <a:t>light or dark, narrow or </a:t>
            </a:r>
            <a:r>
              <a:rPr lang="en-US" sz="2000" dirty="0" smtClean="0"/>
              <a:t>wide</a:t>
            </a:r>
          </a:p>
          <a:p>
            <a:pPr lvl="1"/>
            <a:r>
              <a:rPr lang="en-US" sz="2000" dirty="0" smtClean="0"/>
              <a:t>Baseline </a:t>
            </a:r>
            <a:r>
              <a:rPr lang="en-US" sz="2000" dirty="0"/>
              <a:t>habits – analyzing if the writer’s letters stay straight or move up and down compared to </a:t>
            </a:r>
            <a:r>
              <a:rPr lang="en-US" sz="2000" dirty="0" smtClean="0"/>
              <a:t>a baseline</a:t>
            </a:r>
            <a:endParaRPr lang="en-US" sz="2000"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10</a:t>
            </a:fld>
            <a:endParaRPr lang="en-US"/>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2938" y="5181600"/>
            <a:ext cx="3522662" cy="11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828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a:t>
            </a:r>
            <a:r>
              <a:rPr lang="en-US" sz="2400" dirty="0" smtClean="0"/>
              <a:t>(continued)</a:t>
            </a:r>
            <a:endParaRPr lang="en-US" dirty="0"/>
          </a:p>
        </p:txBody>
      </p:sp>
      <p:sp>
        <p:nvSpPr>
          <p:cNvPr id="3" name="Content Placeholder 2"/>
          <p:cNvSpPr>
            <a:spLocks noGrp="1"/>
          </p:cNvSpPr>
          <p:nvPr>
            <p:ph idx="1"/>
          </p:nvPr>
        </p:nvSpPr>
        <p:spPr/>
        <p:txBody>
          <a:bodyPr>
            <a:normAutofit/>
          </a:bodyPr>
          <a:lstStyle/>
          <a:p>
            <a:r>
              <a:rPr lang="en-US" sz="2400" dirty="0" smtClean="0"/>
              <a:t>12 factors examiners use to determine authenticity (continued)</a:t>
            </a:r>
          </a:p>
          <a:p>
            <a:pPr lvl="1"/>
            <a:r>
              <a:rPr lang="en-US" sz="2000" dirty="0" smtClean="0"/>
              <a:t>Slant </a:t>
            </a:r>
            <a:r>
              <a:rPr lang="en-US" sz="2000" dirty="0"/>
              <a:t>– analyzing the writing </a:t>
            </a:r>
            <a:r>
              <a:rPr lang="en-US" sz="2000" dirty="0" smtClean="0"/>
              <a:t>slant: </a:t>
            </a:r>
            <a:r>
              <a:rPr lang="en-US" sz="2000" dirty="0"/>
              <a:t>left, </a:t>
            </a:r>
            <a:r>
              <a:rPr lang="en-US" sz="2000" dirty="0" smtClean="0"/>
              <a:t>right, </a:t>
            </a:r>
            <a:r>
              <a:rPr lang="en-US" sz="2000" dirty="0"/>
              <a:t>or </a:t>
            </a:r>
            <a:r>
              <a:rPr lang="en-US" sz="2000" dirty="0" smtClean="0"/>
              <a:t>straight</a:t>
            </a:r>
          </a:p>
          <a:p>
            <a:pPr lvl="1"/>
            <a:r>
              <a:rPr lang="en-US" sz="2000" dirty="0" smtClean="0"/>
              <a:t>Unusual </a:t>
            </a:r>
            <a:r>
              <a:rPr lang="en-US" sz="2000" dirty="0"/>
              <a:t>letter formation – such as letters with tails or letters written backwards, </a:t>
            </a:r>
            <a:r>
              <a:rPr lang="en-US" sz="2000" dirty="0" smtClean="0"/>
              <a:t>etc.</a:t>
            </a:r>
          </a:p>
          <a:p>
            <a:pPr lvl="1"/>
            <a:r>
              <a:rPr lang="en-US" sz="2000" dirty="0" smtClean="0"/>
              <a:t>Flourishes </a:t>
            </a:r>
            <a:r>
              <a:rPr lang="en-US" sz="2000" dirty="0"/>
              <a:t>or embellishments – any fancy letters, curls, loops, circles, </a:t>
            </a:r>
            <a:r>
              <a:rPr lang="en-US" sz="2000" dirty="0" smtClean="0"/>
              <a:t>etc.</a:t>
            </a:r>
          </a:p>
          <a:p>
            <a:pPr lvl="1"/>
            <a:r>
              <a:rPr lang="en-US" sz="2000" dirty="0" smtClean="0"/>
              <a:t>Letter characteristics</a:t>
            </a:r>
          </a:p>
          <a:p>
            <a:pPr lvl="2"/>
            <a:r>
              <a:rPr lang="en-US" sz="1800" dirty="0" smtClean="0"/>
              <a:t>Completeness </a:t>
            </a:r>
            <a:r>
              <a:rPr lang="en-US" sz="1800" dirty="0"/>
              <a:t>of closed characters such as, o, e, </a:t>
            </a:r>
            <a:r>
              <a:rPr lang="en-US" sz="1800" dirty="0" smtClean="0"/>
              <a:t>and a</a:t>
            </a:r>
          </a:p>
          <a:p>
            <a:pPr lvl="2"/>
            <a:r>
              <a:rPr lang="en-US" sz="1800" dirty="0" smtClean="0"/>
              <a:t>Dotting </a:t>
            </a:r>
            <a:r>
              <a:rPr lang="en-US" sz="1800" dirty="0"/>
              <a:t>of </a:t>
            </a:r>
            <a:r>
              <a:rPr lang="en-US" sz="1800" dirty="0" err="1" smtClean="0"/>
              <a:t>i</a:t>
            </a:r>
            <a:r>
              <a:rPr lang="en-US" sz="1800" dirty="0" smtClean="0"/>
              <a:t> </a:t>
            </a:r>
            <a:r>
              <a:rPr lang="en-US" sz="1800" dirty="0"/>
              <a:t>and </a:t>
            </a:r>
            <a:r>
              <a:rPr lang="en-US" sz="1800" dirty="0" smtClean="0"/>
              <a:t>j, </a:t>
            </a:r>
            <a:r>
              <a:rPr lang="en-US" sz="1800" dirty="0"/>
              <a:t>and </a:t>
            </a:r>
            <a:r>
              <a:rPr lang="en-US" sz="1800" dirty="0" smtClean="0"/>
              <a:t>crossing </a:t>
            </a:r>
            <a:r>
              <a:rPr lang="en-US" sz="1800" dirty="0"/>
              <a:t>of </a:t>
            </a:r>
            <a:r>
              <a:rPr lang="en-US" sz="1800" dirty="0" smtClean="0"/>
              <a:t>t</a:t>
            </a:r>
            <a:endParaRPr lang="en-US" sz="1800"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11</a:t>
            </a:fld>
            <a:endParaRPr lang="en-US"/>
          </a:p>
        </p:txBody>
      </p:sp>
      <p:pic>
        <p:nvPicPr>
          <p:cNvPr id="5" name="Picture 4" descr="325880-handwriting_sl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5325427"/>
            <a:ext cx="59436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28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a:t>
            </a:r>
            <a:r>
              <a:rPr lang="en-US" sz="2400" dirty="0" smtClean="0"/>
              <a:t>(continued)</a:t>
            </a:r>
            <a:endParaRPr lang="en-US" dirty="0"/>
          </a:p>
        </p:txBody>
      </p:sp>
      <p:sp>
        <p:nvSpPr>
          <p:cNvPr id="3" name="Content Placeholder 2"/>
          <p:cNvSpPr>
            <a:spLocks noGrp="1"/>
          </p:cNvSpPr>
          <p:nvPr>
            <p:ph idx="1"/>
          </p:nvPr>
        </p:nvSpPr>
        <p:spPr/>
        <p:txBody>
          <a:bodyPr/>
          <a:lstStyle/>
          <a:p>
            <a:r>
              <a:rPr lang="en-US" dirty="0" smtClean="0"/>
              <a:t>Factors </a:t>
            </a:r>
            <a:r>
              <a:rPr lang="en-US" dirty="0"/>
              <a:t>that can affect handwriting </a:t>
            </a:r>
            <a:r>
              <a:rPr lang="en-US" dirty="0" smtClean="0"/>
              <a:t>samples</a:t>
            </a:r>
          </a:p>
          <a:p>
            <a:pPr lvl="1"/>
            <a:r>
              <a:rPr lang="en-US" dirty="0" smtClean="0"/>
              <a:t>Writing instrument </a:t>
            </a:r>
            <a:r>
              <a:rPr lang="en-US" dirty="0"/>
              <a:t>(pens, pencils, crayons, etc</a:t>
            </a:r>
            <a:r>
              <a:rPr lang="en-US" dirty="0" smtClean="0"/>
              <a:t>.)</a:t>
            </a:r>
          </a:p>
          <a:p>
            <a:pPr lvl="1"/>
            <a:r>
              <a:rPr lang="en-US" dirty="0" smtClean="0"/>
              <a:t>Writing </a:t>
            </a:r>
            <a:r>
              <a:rPr lang="en-US" dirty="0"/>
              <a:t>surface (paper, wall, napkin, etc</a:t>
            </a:r>
            <a:r>
              <a:rPr lang="en-US" dirty="0" smtClean="0"/>
              <a:t>.)</a:t>
            </a:r>
          </a:p>
          <a:p>
            <a:pPr lvl="1"/>
            <a:r>
              <a:rPr lang="en-US" dirty="0" smtClean="0"/>
              <a:t>Underlining </a:t>
            </a:r>
            <a:r>
              <a:rPr lang="en-US" dirty="0"/>
              <a:t>surface (smooth or </a:t>
            </a:r>
            <a:r>
              <a:rPr lang="en-US" dirty="0" smtClean="0"/>
              <a:t>rough)</a:t>
            </a:r>
          </a:p>
          <a:p>
            <a:pPr lvl="1"/>
            <a:r>
              <a:rPr lang="en-US" dirty="0" smtClean="0"/>
              <a:t>Mood </a:t>
            </a:r>
            <a:r>
              <a:rPr lang="en-US" dirty="0"/>
              <a:t>of the writer (happy, depressed, angry, etc</a:t>
            </a:r>
            <a:r>
              <a:rPr lang="en-US" dirty="0" smtClean="0"/>
              <a:t>.)</a:t>
            </a:r>
          </a:p>
          <a:p>
            <a:pPr lvl="1"/>
            <a:r>
              <a:rPr lang="en-US" dirty="0" smtClean="0"/>
              <a:t>Age </a:t>
            </a:r>
            <a:r>
              <a:rPr lang="en-US" dirty="0"/>
              <a:t>of the writer (undeveloped or shaky </a:t>
            </a:r>
            <a:r>
              <a:rPr lang="en-US" dirty="0" smtClean="0"/>
              <a:t>handwriting)</a:t>
            </a:r>
          </a:p>
          <a:p>
            <a:pPr lvl="1"/>
            <a:r>
              <a:rPr lang="en-US" dirty="0" smtClean="0"/>
              <a:t>Writing </a:t>
            </a:r>
            <a:r>
              <a:rPr lang="en-US" dirty="0"/>
              <a:t>speed (slow or quick</a:t>
            </a:r>
            <a:r>
              <a:rPr lang="en-US" dirty="0" smtClean="0"/>
              <a:t>)</a:t>
            </a:r>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12</a:t>
            </a:fld>
            <a:endParaRPr lang="en-US"/>
          </a:p>
        </p:txBody>
      </p:sp>
    </p:spTree>
    <p:extLst>
      <p:ext uri="{BB962C8B-B14F-4D97-AF65-F5344CB8AC3E}">
        <p14:creationId xmlns:p14="http://schemas.microsoft.com/office/powerpoint/2010/main" val="59283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a:t>
            </a:r>
            <a:r>
              <a:rPr lang="en-US" sz="2400" dirty="0" smtClean="0"/>
              <a:t>(continued)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Factors </a:t>
            </a:r>
            <a:r>
              <a:rPr lang="en-US" dirty="0"/>
              <a:t>that can affect handwriting </a:t>
            </a:r>
            <a:r>
              <a:rPr lang="en-US" dirty="0" smtClean="0"/>
              <a:t>samples (continued)</a:t>
            </a:r>
          </a:p>
          <a:p>
            <a:pPr lvl="1"/>
            <a:r>
              <a:rPr lang="en-US" dirty="0" smtClean="0"/>
              <a:t>Position </a:t>
            </a:r>
            <a:r>
              <a:rPr lang="en-US" dirty="0"/>
              <a:t>of the writer (sitting or </a:t>
            </a:r>
            <a:r>
              <a:rPr lang="en-US" dirty="0" smtClean="0"/>
              <a:t>standing)</a:t>
            </a:r>
          </a:p>
          <a:p>
            <a:pPr lvl="1"/>
            <a:r>
              <a:rPr lang="en-US" dirty="0" smtClean="0"/>
              <a:t>Position </a:t>
            </a:r>
            <a:r>
              <a:rPr lang="en-US" dirty="0"/>
              <a:t>of the document (flat, </a:t>
            </a:r>
            <a:r>
              <a:rPr lang="en-US" dirty="0" smtClean="0"/>
              <a:t>vertical, </a:t>
            </a:r>
            <a:r>
              <a:rPr lang="en-US" dirty="0"/>
              <a:t>or horizontal </a:t>
            </a:r>
            <a:r>
              <a:rPr lang="en-US" dirty="0" smtClean="0"/>
              <a:t>surface)</a:t>
            </a:r>
          </a:p>
          <a:p>
            <a:pPr lvl="1"/>
            <a:r>
              <a:rPr lang="en-US" dirty="0" smtClean="0"/>
              <a:t>Environmental </a:t>
            </a:r>
            <a:r>
              <a:rPr lang="en-US" dirty="0"/>
              <a:t>exposure (temperature, humidity, etc</a:t>
            </a:r>
            <a:r>
              <a:rPr lang="en-US" dirty="0" smtClean="0"/>
              <a:t>.)</a:t>
            </a:r>
          </a:p>
          <a:p>
            <a:pPr lvl="1"/>
            <a:r>
              <a:rPr lang="en-US" dirty="0" smtClean="0"/>
              <a:t>Other factors</a:t>
            </a:r>
          </a:p>
          <a:p>
            <a:pPr lvl="2"/>
            <a:r>
              <a:rPr lang="en-US" dirty="0" smtClean="0"/>
              <a:t>Consumption </a:t>
            </a:r>
            <a:r>
              <a:rPr lang="en-US" dirty="0"/>
              <a:t>of alcohol and/or </a:t>
            </a:r>
            <a:r>
              <a:rPr lang="en-US" dirty="0" smtClean="0"/>
              <a:t>drugs</a:t>
            </a:r>
          </a:p>
          <a:p>
            <a:pPr lvl="2"/>
            <a:r>
              <a:rPr lang="en-US" dirty="0" smtClean="0"/>
              <a:t>Injuries </a:t>
            </a:r>
            <a:r>
              <a:rPr lang="en-US" dirty="0"/>
              <a:t>and/or </a:t>
            </a:r>
            <a:r>
              <a:rPr lang="en-US" dirty="0" smtClean="0"/>
              <a:t>illnesses</a:t>
            </a:r>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13</a:t>
            </a:fld>
            <a:endParaRPr lang="en-US"/>
          </a:p>
        </p:txBody>
      </p:sp>
    </p:spTree>
    <p:extLst>
      <p:ext uri="{BB962C8B-B14F-4D97-AF65-F5344CB8AC3E}">
        <p14:creationId xmlns:p14="http://schemas.microsoft.com/office/powerpoint/2010/main" val="300499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Typescript </a:t>
            </a:r>
            <a:r>
              <a:rPr lang="en-US" dirty="0" smtClean="0"/>
              <a:t>Comparisons</a:t>
            </a:r>
            <a:endParaRPr lang="en-US" dirty="0"/>
          </a:p>
        </p:txBody>
      </p:sp>
      <p:sp>
        <p:nvSpPr>
          <p:cNvPr id="3" name="Content Placeholder 2"/>
          <p:cNvSpPr>
            <a:spLocks noGrp="1"/>
          </p:cNvSpPr>
          <p:nvPr>
            <p:ph idx="1"/>
          </p:nvPr>
        </p:nvSpPr>
        <p:spPr/>
        <p:txBody>
          <a:bodyPr/>
          <a:lstStyle/>
          <a:p>
            <a:r>
              <a:rPr lang="en-US" dirty="0" smtClean="0"/>
              <a:t>Typescript </a:t>
            </a:r>
            <a:r>
              <a:rPr lang="en-US" dirty="0"/>
              <a:t>is the result of machine-created documents, such as computer printers, photocopiers, fax </a:t>
            </a:r>
            <a:r>
              <a:rPr lang="en-US" dirty="0" smtClean="0"/>
              <a:t>machines, </a:t>
            </a:r>
            <a:r>
              <a:rPr lang="en-US" dirty="0"/>
              <a:t>and </a:t>
            </a:r>
            <a:r>
              <a:rPr lang="en-US" dirty="0" smtClean="0"/>
              <a:t>typewriters</a:t>
            </a:r>
          </a:p>
          <a:p>
            <a:r>
              <a:rPr lang="en-US" dirty="0" smtClean="0"/>
              <a:t>Defects</a:t>
            </a:r>
            <a:r>
              <a:rPr lang="en-US" dirty="0"/>
              <a:t>, missing pieces, or scratches may help to identify the machine </a:t>
            </a:r>
            <a:r>
              <a:rPr lang="en-US" dirty="0" smtClean="0"/>
              <a:t>where the </a:t>
            </a:r>
            <a:r>
              <a:rPr lang="en-US" dirty="0"/>
              <a:t>document originated</a:t>
            </a:r>
          </a:p>
          <a:p>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14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350" y="4585112"/>
            <a:ext cx="18732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2412" y="4848225"/>
            <a:ext cx="21859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1150" y="4787900"/>
            <a:ext cx="18478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15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Typescript Comparisons </a:t>
            </a:r>
            <a:r>
              <a:rPr lang="en-US" sz="2700" dirty="0"/>
              <a:t>(continued)</a:t>
            </a:r>
          </a:p>
        </p:txBody>
      </p:sp>
      <p:sp>
        <p:nvSpPr>
          <p:cNvPr id="3" name="Content Placeholder 2"/>
          <p:cNvSpPr>
            <a:spLocks noGrp="1"/>
          </p:cNvSpPr>
          <p:nvPr>
            <p:ph idx="1"/>
          </p:nvPr>
        </p:nvSpPr>
        <p:spPr/>
        <p:txBody>
          <a:bodyPr>
            <a:normAutofit/>
          </a:bodyPr>
          <a:lstStyle/>
          <a:p>
            <a:r>
              <a:rPr lang="en-US" dirty="0" smtClean="0"/>
              <a:t>Computer </a:t>
            </a:r>
            <a:r>
              <a:rPr lang="en-US" dirty="0"/>
              <a:t>printers </a:t>
            </a:r>
            <a:r>
              <a:rPr lang="en-US" dirty="0" smtClean="0"/>
              <a:t>– the </a:t>
            </a:r>
            <a:r>
              <a:rPr lang="en-US" dirty="0"/>
              <a:t>kind of ink and </a:t>
            </a:r>
            <a:r>
              <a:rPr lang="en-US" dirty="0" smtClean="0"/>
              <a:t>toner</a:t>
            </a:r>
          </a:p>
          <a:p>
            <a:r>
              <a:rPr lang="en-US" dirty="0" smtClean="0"/>
              <a:t>Photocopiers</a:t>
            </a:r>
            <a:r>
              <a:rPr lang="en-US" dirty="0"/>
              <a:t> – </a:t>
            </a:r>
            <a:r>
              <a:rPr lang="en-US" dirty="0" smtClean="0"/>
              <a:t>the </a:t>
            </a:r>
            <a:r>
              <a:rPr lang="en-US" dirty="0"/>
              <a:t>debris </a:t>
            </a:r>
            <a:r>
              <a:rPr lang="en-US" dirty="0" smtClean="0"/>
              <a:t>patterns</a:t>
            </a:r>
          </a:p>
          <a:p>
            <a:r>
              <a:rPr lang="en-US" dirty="0"/>
              <a:t>Fax machines – have a </a:t>
            </a:r>
            <a:r>
              <a:rPr lang="en-US" dirty="0" smtClean="0"/>
              <a:t>Transmitting Terminal Identifier (TTI)</a:t>
            </a:r>
          </a:p>
          <a:p>
            <a:r>
              <a:rPr lang="en-US" dirty="0" smtClean="0"/>
              <a:t>Typewriters</a:t>
            </a:r>
          </a:p>
          <a:p>
            <a:pPr lvl="1"/>
            <a:r>
              <a:rPr lang="en-US" dirty="0" smtClean="0"/>
              <a:t>Characteristics of the typeface, characters, and the ribbon</a:t>
            </a:r>
          </a:p>
          <a:p>
            <a:pPr lvl="1"/>
            <a:r>
              <a:rPr lang="en-US" dirty="0" smtClean="0"/>
              <a:t>The </a:t>
            </a:r>
            <a:r>
              <a:rPr lang="en-US" dirty="0"/>
              <a:t>Haas Atlas is a </a:t>
            </a:r>
            <a:r>
              <a:rPr lang="en-US" dirty="0" smtClean="0"/>
              <a:t>typewriter catalog</a:t>
            </a:r>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15</a:t>
            </a:fld>
            <a:endParaRPr lang="en-US"/>
          </a:p>
        </p:txBody>
      </p:sp>
    </p:spTree>
    <p:extLst>
      <p:ext uri="{BB962C8B-B14F-4D97-AF65-F5344CB8AC3E}">
        <p14:creationId xmlns:p14="http://schemas.microsoft.com/office/powerpoint/2010/main" val="148074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Altered </a:t>
            </a:r>
            <a:r>
              <a:rPr lang="en-US" dirty="0" smtClean="0"/>
              <a:t>Documents</a:t>
            </a:r>
            <a:endParaRPr lang="en-US" dirty="0"/>
          </a:p>
        </p:txBody>
      </p:sp>
      <p:sp>
        <p:nvSpPr>
          <p:cNvPr id="3" name="Content Placeholder 2"/>
          <p:cNvSpPr>
            <a:spLocks noGrp="1"/>
          </p:cNvSpPr>
          <p:nvPr>
            <p:ph idx="1"/>
          </p:nvPr>
        </p:nvSpPr>
        <p:spPr>
          <a:xfrm>
            <a:off x="457200" y="1600200"/>
            <a:ext cx="6400800" cy="4525963"/>
          </a:xfrm>
        </p:spPr>
        <p:txBody>
          <a:bodyPr>
            <a:normAutofit fontScale="92500" lnSpcReduction="10000"/>
          </a:bodyPr>
          <a:lstStyle/>
          <a:p>
            <a:r>
              <a:rPr lang="en-US" dirty="0" smtClean="0"/>
              <a:t>Documents </a:t>
            </a:r>
            <a:r>
              <a:rPr lang="en-US" dirty="0"/>
              <a:t>are often altered after they have been prepared</a:t>
            </a:r>
            <a:r>
              <a:rPr lang="en-US" dirty="0" smtClean="0"/>
              <a:t>. </a:t>
            </a:r>
            <a:r>
              <a:rPr lang="en-US" dirty="0"/>
              <a:t>This is sometimes done to hide </a:t>
            </a:r>
            <a:r>
              <a:rPr lang="en-US" dirty="0" smtClean="0"/>
              <a:t>the </a:t>
            </a:r>
            <a:r>
              <a:rPr lang="en-US" dirty="0"/>
              <a:t>original content or </a:t>
            </a:r>
            <a:r>
              <a:rPr lang="en-US" dirty="0" smtClean="0"/>
              <a:t>commit </a:t>
            </a:r>
            <a:r>
              <a:rPr lang="en-US" dirty="0"/>
              <a:t>a </a:t>
            </a:r>
            <a:r>
              <a:rPr lang="en-US" dirty="0" smtClean="0"/>
              <a:t>forgery</a:t>
            </a:r>
          </a:p>
          <a:p>
            <a:pPr lvl="1"/>
            <a:r>
              <a:rPr lang="en-US" dirty="0" smtClean="0"/>
              <a:t>Additions</a:t>
            </a:r>
            <a:endParaRPr lang="en-US" dirty="0"/>
          </a:p>
          <a:p>
            <a:pPr lvl="2"/>
            <a:r>
              <a:rPr lang="en-US" dirty="0" smtClean="0"/>
              <a:t>Adding </a:t>
            </a:r>
            <a:r>
              <a:rPr lang="en-US" dirty="0"/>
              <a:t>content to an already prepared </a:t>
            </a:r>
            <a:r>
              <a:rPr lang="en-US" dirty="0" smtClean="0"/>
              <a:t>document</a:t>
            </a:r>
          </a:p>
          <a:p>
            <a:pPr lvl="2"/>
            <a:r>
              <a:rPr lang="en-US" dirty="0" smtClean="0"/>
              <a:t>Infrared luminescence</a:t>
            </a:r>
          </a:p>
          <a:p>
            <a:pPr lvl="3"/>
            <a:r>
              <a:rPr lang="en-US" dirty="0" smtClean="0"/>
              <a:t>Emits </a:t>
            </a:r>
            <a:r>
              <a:rPr lang="en-US" dirty="0"/>
              <a:t>infrared light when exposed to blue-green </a:t>
            </a:r>
            <a:r>
              <a:rPr lang="en-US" dirty="0" smtClean="0"/>
              <a:t>light</a:t>
            </a:r>
          </a:p>
          <a:p>
            <a:pPr lvl="3"/>
            <a:r>
              <a:rPr lang="en-US" dirty="0" smtClean="0"/>
              <a:t>Can </a:t>
            </a:r>
            <a:r>
              <a:rPr lang="en-US" dirty="0"/>
              <a:t>be used to get results if a different ink is used then the one </a:t>
            </a:r>
            <a:r>
              <a:rPr lang="en-US" dirty="0" smtClean="0"/>
              <a:t>on </a:t>
            </a:r>
            <a:r>
              <a:rPr lang="en-US" dirty="0"/>
              <a:t>the original </a:t>
            </a:r>
            <a:r>
              <a:rPr lang="en-US" dirty="0" smtClean="0"/>
              <a:t>document</a:t>
            </a:r>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16</a:t>
            </a:fld>
            <a:endParaRPr lang="en-US"/>
          </a:p>
        </p:txBody>
      </p:sp>
      <p:pic>
        <p:nvPicPr>
          <p:cNvPr id="5" name="Picture 4" descr="blackand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200400"/>
            <a:ext cx="2334590" cy="16633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88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Altered </a:t>
            </a:r>
            <a:r>
              <a:rPr lang="en-US" dirty="0" smtClean="0"/>
              <a:t>Documents </a:t>
            </a:r>
            <a:r>
              <a:rPr lang="en-US" sz="2400" dirty="0" smtClean="0"/>
              <a:t>(continued)</a:t>
            </a:r>
            <a:endParaRPr lang="en-US" sz="2400" dirty="0"/>
          </a:p>
        </p:txBody>
      </p:sp>
      <p:sp>
        <p:nvSpPr>
          <p:cNvPr id="3" name="Content Placeholder 2"/>
          <p:cNvSpPr>
            <a:spLocks noGrp="1"/>
          </p:cNvSpPr>
          <p:nvPr>
            <p:ph idx="1"/>
          </p:nvPr>
        </p:nvSpPr>
        <p:spPr>
          <a:xfrm>
            <a:off x="457200" y="1600200"/>
            <a:ext cx="6705600" cy="4525963"/>
          </a:xfrm>
        </p:spPr>
        <p:txBody>
          <a:bodyPr/>
          <a:lstStyle/>
          <a:p>
            <a:r>
              <a:rPr lang="en-US" dirty="0" smtClean="0"/>
              <a:t>Erasures</a:t>
            </a:r>
            <a:endParaRPr lang="en-US" dirty="0"/>
          </a:p>
          <a:p>
            <a:pPr lvl="1"/>
            <a:r>
              <a:rPr lang="en-US" dirty="0" smtClean="0"/>
              <a:t>One </a:t>
            </a:r>
            <a:r>
              <a:rPr lang="en-US" dirty="0"/>
              <a:t>of the most common </a:t>
            </a:r>
            <a:r>
              <a:rPr lang="en-US" dirty="0" smtClean="0"/>
              <a:t>alterations</a:t>
            </a:r>
          </a:p>
          <a:p>
            <a:pPr lvl="1"/>
            <a:r>
              <a:rPr lang="en-US" dirty="0" smtClean="0"/>
              <a:t>An </a:t>
            </a:r>
            <a:r>
              <a:rPr lang="en-US" dirty="0" smtClean="0"/>
              <a:t>rubber </a:t>
            </a:r>
            <a:r>
              <a:rPr lang="en-US" dirty="0"/>
              <a:t>eraser, sandpaper, </a:t>
            </a:r>
            <a:r>
              <a:rPr lang="en-US" dirty="0" smtClean="0"/>
              <a:t>razor </a:t>
            </a:r>
            <a:r>
              <a:rPr lang="en-US" dirty="0"/>
              <a:t>blade, or knife may be scratched against the paper’s surface </a:t>
            </a:r>
            <a:r>
              <a:rPr lang="en-US" dirty="0" smtClean="0"/>
              <a:t>in an attempt to </a:t>
            </a:r>
            <a:r>
              <a:rPr lang="en-US" dirty="0"/>
              <a:t>remove writing or </a:t>
            </a:r>
            <a:r>
              <a:rPr lang="en-US" dirty="0" smtClean="0"/>
              <a:t>type</a:t>
            </a:r>
          </a:p>
          <a:p>
            <a:pPr lvl="1"/>
            <a:r>
              <a:rPr lang="en-US" dirty="0" smtClean="0"/>
              <a:t>This </a:t>
            </a:r>
            <a:r>
              <a:rPr lang="en-US" dirty="0"/>
              <a:t>irritates the top fibers of the paper which </a:t>
            </a:r>
            <a:r>
              <a:rPr lang="en-US" dirty="0" smtClean="0"/>
              <a:t>are visible </a:t>
            </a:r>
            <a:r>
              <a:rPr lang="en-US" dirty="0"/>
              <a:t>under a </a:t>
            </a:r>
            <a:r>
              <a:rPr lang="en-US" dirty="0" smtClean="0"/>
              <a:t>microscope</a:t>
            </a:r>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17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590800"/>
            <a:ext cx="154146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563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Altered Documents </a:t>
            </a:r>
            <a:r>
              <a:rPr lang="en-US" sz="2400" dirty="0"/>
              <a:t>(continued)</a:t>
            </a:r>
          </a:p>
        </p:txBody>
      </p:sp>
      <p:sp>
        <p:nvSpPr>
          <p:cNvPr id="3" name="Content Placeholder 2"/>
          <p:cNvSpPr>
            <a:spLocks noGrp="1"/>
          </p:cNvSpPr>
          <p:nvPr>
            <p:ph idx="1"/>
          </p:nvPr>
        </p:nvSpPr>
        <p:spPr>
          <a:xfrm>
            <a:off x="457200" y="1600200"/>
            <a:ext cx="8077200" cy="4525963"/>
          </a:xfrm>
        </p:spPr>
        <p:txBody>
          <a:bodyPr>
            <a:normAutofit/>
          </a:bodyPr>
          <a:lstStyle/>
          <a:p>
            <a:r>
              <a:rPr lang="en-US" sz="2800" dirty="0" smtClean="0"/>
              <a:t>Obliterations</a:t>
            </a:r>
            <a:endParaRPr lang="en-US" sz="2800" dirty="0"/>
          </a:p>
          <a:p>
            <a:pPr lvl="1"/>
            <a:r>
              <a:rPr lang="en-US" sz="2400" dirty="0" smtClean="0"/>
              <a:t>A </a:t>
            </a:r>
            <a:r>
              <a:rPr lang="en-US" sz="2400" dirty="0"/>
              <a:t>document may have parts that are blotted or </a:t>
            </a:r>
            <a:r>
              <a:rPr lang="en-US" sz="2400" dirty="0" smtClean="0"/>
              <a:t>smeared, making </a:t>
            </a:r>
            <a:r>
              <a:rPr lang="en-US" sz="2400" dirty="0"/>
              <a:t>the original </a:t>
            </a:r>
            <a:r>
              <a:rPr lang="en-US" sz="2400" dirty="0" smtClean="0"/>
              <a:t>unreadable</a:t>
            </a:r>
          </a:p>
          <a:p>
            <a:pPr lvl="1"/>
            <a:r>
              <a:rPr lang="en-US" sz="2400" dirty="0" smtClean="0"/>
              <a:t>This </a:t>
            </a:r>
            <a:r>
              <a:rPr lang="en-US" sz="2400" dirty="0"/>
              <a:t>is usually done with strong oxidizing agents to make the ink become </a:t>
            </a:r>
            <a:r>
              <a:rPr lang="en-US" sz="2400" dirty="0" smtClean="0"/>
              <a:t>colorless</a:t>
            </a:r>
          </a:p>
          <a:p>
            <a:pPr lvl="1"/>
            <a:r>
              <a:rPr lang="en-US" sz="2400" dirty="0" smtClean="0"/>
              <a:t>This </a:t>
            </a:r>
            <a:r>
              <a:rPr lang="en-US" sz="2400" dirty="0"/>
              <a:t>is not visible to the naked eye, but can be seen with microscopes, </a:t>
            </a:r>
            <a:r>
              <a:rPr lang="en-US" sz="2400" dirty="0" smtClean="0"/>
              <a:t>or ultraviolet </a:t>
            </a:r>
            <a:r>
              <a:rPr lang="en-US" sz="2400" dirty="0"/>
              <a:t>or infrared lighting  </a:t>
            </a:r>
          </a:p>
        </p:txBody>
      </p:sp>
      <p:sp>
        <p:nvSpPr>
          <p:cNvPr id="4" name="Slide Number Placeholder 3"/>
          <p:cNvSpPr>
            <a:spLocks noGrp="1"/>
          </p:cNvSpPr>
          <p:nvPr>
            <p:ph type="sldNum" sz="quarter" idx="12"/>
          </p:nvPr>
        </p:nvSpPr>
        <p:spPr/>
        <p:txBody>
          <a:bodyPr/>
          <a:lstStyle/>
          <a:p>
            <a:fld id="{5C712004-1C05-47E4-A350-5F9D96E377F0}" type="slidenum">
              <a:rPr lang="en-US" smtClean="0"/>
              <a:pPr/>
              <a:t>18</a:t>
            </a:fld>
            <a:endParaRPr lang="en-US"/>
          </a:p>
        </p:txBody>
      </p:sp>
      <p:pic>
        <p:nvPicPr>
          <p:cNvPr id="5" name="Picture 4" descr="inkglow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667563"/>
            <a:ext cx="2640374" cy="163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1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Altered Documents </a:t>
            </a:r>
            <a:r>
              <a:rPr lang="en-US" sz="2400" dirty="0"/>
              <a:t>(continued)</a:t>
            </a:r>
          </a:p>
        </p:txBody>
      </p:sp>
      <p:sp>
        <p:nvSpPr>
          <p:cNvPr id="3" name="Content Placeholder 2"/>
          <p:cNvSpPr>
            <a:spLocks noGrp="1"/>
          </p:cNvSpPr>
          <p:nvPr>
            <p:ph idx="1"/>
          </p:nvPr>
        </p:nvSpPr>
        <p:spPr/>
        <p:txBody>
          <a:bodyPr>
            <a:normAutofit/>
          </a:bodyPr>
          <a:lstStyle/>
          <a:p>
            <a:r>
              <a:rPr lang="en-US" sz="2800" dirty="0" smtClean="0"/>
              <a:t>Charred Documents</a:t>
            </a:r>
          </a:p>
          <a:p>
            <a:pPr lvl="1"/>
            <a:r>
              <a:rPr lang="en-US" sz="2400" dirty="0" smtClean="0"/>
              <a:t>Sometimes </a:t>
            </a:r>
            <a:r>
              <a:rPr lang="en-US" sz="2400" dirty="0"/>
              <a:t>documents are accidently or purposely charred in a </a:t>
            </a:r>
            <a:r>
              <a:rPr lang="en-US" sz="2400" dirty="0" smtClean="0"/>
              <a:t>fire</a:t>
            </a:r>
          </a:p>
          <a:p>
            <a:pPr lvl="1"/>
            <a:r>
              <a:rPr lang="en-US" sz="2400" dirty="0" smtClean="0"/>
              <a:t>Infrared </a:t>
            </a:r>
            <a:r>
              <a:rPr lang="en-US" sz="2400" dirty="0"/>
              <a:t>photography or reflecting light at different angles can sometimes reveal the document’s contents </a:t>
            </a:r>
          </a:p>
        </p:txBody>
      </p:sp>
      <p:sp>
        <p:nvSpPr>
          <p:cNvPr id="4" name="Slide Number Placeholder 3"/>
          <p:cNvSpPr>
            <a:spLocks noGrp="1"/>
          </p:cNvSpPr>
          <p:nvPr>
            <p:ph type="sldNum" sz="quarter" idx="12"/>
          </p:nvPr>
        </p:nvSpPr>
        <p:spPr/>
        <p:txBody>
          <a:bodyPr/>
          <a:lstStyle/>
          <a:p>
            <a:fld id="{5C712004-1C05-47E4-A350-5F9D96E377F0}" type="slidenum">
              <a:rPr lang="en-US" smtClean="0"/>
              <a:pPr/>
              <a:t>19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977268"/>
            <a:ext cx="3195638" cy="226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17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9144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80000"/>
              </a:lnSpc>
              <a:buClr>
                <a:schemeClr val="accent1"/>
              </a:buClr>
              <a:buSzPct val="85000"/>
              <a:buFont typeface="Wingdings 2" pitchFamily="18" charset="2"/>
              <a:buNone/>
              <a:defRPr/>
            </a:pPr>
            <a:r>
              <a:rPr lang="en-US" sz="1500" b="1" dirty="0" smtClean="0"/>
              <a:t>Copyright and Terms of Service</a:t>
            </a:r>
          </a:p>
          <a:p>
            <a:pPr marL="274320" indent="-274320">
              <a:lnSpc>
                <a:spcPct val="80000"/>
              </a:lnSpc>
              <a:buClr>
                <a:schemeClr val="accent1"/>
              </a:buClr>
              <a:buSzPct val="85000"/>
              <a:defRPr/>
            </a:pPr>
            <a:endParaRPr lang="en-US" sz="1500" dirty="0" smtClean="0"/>
          </a:p>
          <a:p>
            <a:pPr marL="0" indent="0">
              <a:lnSpc>
                <a:spcPct val="80000"/>
              </a:lnSpc>
              <a:buClr>
                <a:schemeClr val="accent1"/>
              </a:buClr>
              <a:buSzPct val="85000"/>
              <a:buFont typeface="Wingdings 2" pitchFamily="18" charset="2"/>
              <a:buNone/>
              <a:defRPr/>
            </a:pPr>
            <a:r>
              <a:rPr lang="en-US" sz="1500" dirty="0" smtClean="0"/>
              <a:t>Copyright © Texas Education Agency, 2011. These materials are copyrighted © and trademarked ™ as the property of the Texas Education Agency (TEA) and may not be reproduced without the express written permission of TEA, except under the following conditions:</a:t>
            </a:r>
          </a:p>
          <a:p>
            <a:pPr eaLnBrk="1" fontAlgn="auto" hangingPunct="1">
              <a:lnSpc>
                <a:spcPct val="80000"/>
              </a:lnSpc>
              <a:spcAft>
                <a:spcPts val="0"/>
              </a:spcAft>
              <a:buClr>
                <a:schemeClr val="accent1"/>
              </a:buClr>
              <a:buSzPct val="85000"/>
              <a:buFont typeface="Wingdings 2" pitchFamily="18" charset="2"/>
              <a:buNone/>
              <a:defRPr/>
            </a:pPr>
            <a:endParaRPr lang="en-US" sz="1500" dirty="0" smtClean="0"/>
          </a:p>
          <a:p>
            <a:pPr marL="274320" indent="-274320" eaLnBrk="1" fontAlgn="auto" hangingPunct="1">
              <a:lnSpc>
                <a:spcPct val="80000"/>
              </a:lnSpc>
              <a:spcAft>
                <a:spcPts val="600"/>
              </a:spcAft>
              <a:buClr>
                <a:schemeClr val="accent1"/>
              </a:buClr>
              <a:buSzPct val="85000"/>
              <a:buFont typeface="Wingdings 2" pitchFamily="18" charset="2"/>
              <a:buNone/>
              <a:defRPr/>
            </a:pPr>
            <a:r>
              <a:rPr lang="en-US" sz="1500" dirty="0" smtClean="0"/>
              <a:t>1)  Texas public school districts, charter schools, and Education Service Centers may reproduce and use copies of the Materials and Related Materials for the districts’ and schools’ educational use without obtaining permission from TEA.</a:t>
            </a:r>
          </a:p>
          <a:p>
            <a:pPr marL="274320" indent="-274320" eaLnBrk="1" fontAlgn="auto" hangingPunct="1">
              <a:lnSpc>
                <a:spcPct val="80000"/>
              </a:lnSpc>
              <a:spcAft>
                <a:spcPts val="600"/>
              </a:spcAft>
              <a:buClr>
                <a:schemeClr val="accent1"/>
              </a:buClr>
              <a:buSzPct val="85000"/>
              <a:buFont typeface="Wingdings 2" pitchFamily="18" charset="2"/>
              <a:buNone/>
              <a:defRPr/>
            </a:pPr>
            <a:r>
              <a:rPr lang="en-US" sz="1500" dirty="0" smtClean="0"/>
              <a:t>2)  Residents of the state of Texas may reproduce and use copies of the Materials and Related Materials for individual personal use only, without obtaining written permission of TEA.</a:t>
            </a:r>
          </a:p>
          <a:p>
            <a:pPr marL="274320" indent="-274320" eaLnBrk="1" fontAlgn="auto" hangingPunct="1">
              <a:lnSpc>
                <a:spcPct val="80000"/>
              </a:lnSpc>
              <a:spcAft>
                <a:spcPts val="600"/>
              </a:spcAft>
              <a:buClr>
                <a:schemeClr val="accent1"/>
              </a:buClr>
              <a:buSzPct val="85000"/>
              <a:buFont typeface="Wingdings 2" pitchFamily="18" charset="2"/>
              <a:buNone/>
              <a:defRPr/>
            </a:pPr>
            <a:r>
              <a:rPr lang="en-US" sz="1500" dirty="0" smtClean="0"/>
              <a:t>3)  Any portion reproduced must be reproduced in its entirety and remain unedited, unaltered and unchanged in any way.</a:t>
            </a:r>
          </a:p>
          <a:p>
            <a:pPr marL="274320" indent="-274320" eaLnBrk="1" fontAlgn="auto" hangingPunct="1">
              <a:lnSpc>
                <a:spcPct val="80000"/>
              </a:lnSpc>
              <a:spcAft>
                <a:spcPts val="0"/>
              </a:spcAft>
              <a:buClr>
                <a:schemeClr val="accent1"/>
              </a:buClr>
              <a:buSzPct val="85000"/>
              <a:buFont typeface="Wingdings 2" pitchFamily="18" charset="2"/>
              <a:buNone/>
              <a:defRPr/>
            </a:pPr>
            <a:r>
              <a:rPr lang="en-US" sz="1500" dirty="0" smtClean="0"/>
              <a:t>4)  No monetary charge can be made for the reproduced materials or any document containing them; however, a reasonable charge to cover only the cost of reproduction and distribution may be charged.</a:t>
            </a:r>
          </a:p>
          <a:p>
            <a:pPr marL="274320" indent="-274320" eaLnBrk="1" fontAlgn="auto" hangingPunct="1">
              <a:lnSpc>
                <a:spcPct val="80000"/>
              </a:lnSpc>
              <a:spcAft>
                <a:spcPts val="0"/>
              </a:spcAft>
              <a:buClr>
                <a:schemeClr val="accent1"/>
              </a:buClr>
              <a:buSzPct val="85000"/>
              <a:buFont typeface="Wingdings 2" pitchFamily="18" charset="2"/>
              <a:buNone/>
              <a:defRPr/>
            </a:pPr>
            <a:endParaRPr lang="en-US" sz="1500" dirty="0" smtClean="0"/>
          </a:p>
          <a:p>
            <a:pPr marL="0" indent="0" eaLnBrk="1" fontAlgn="auto" hangingPunct="1">
              <a:lnSpc>
                <a:spcPct val="80000"/>
              </a:lnSpc>
              <a:spcAft>
                <a:spcPts val="0"/>
              </a:spcAft>
              <a:buClr>
                <a:schemeClr val="accent1"/>
              </a:buClr>
              <a:buSzPct val="85000"/>
              <a:buFont typeface="Wingdings 2" pitchFamily="18" charset="2"/>
              <a:buNone/>
              <a:defRPr/>
            </a:pPr>
            <a:r>
              <a:rPr lang="en-US" sz="1500" dirty="0" smtClean="0"/>
              <a:t>Private entities or persons located in Texas that are </a:t>
            </a:r>
            <a:r>
              <a:rPr lang="en-US" sz="1500" b="1" dirty="0" smtClean="0"/>
              <a:t>not</a:t>
            </a:r>
            <a:r>
              <a:rPr lang="en-US" sz="1500" dirty="0" smtClean="0"/>
              <a:t> Texas public school districts, Texas Education Service Centers, or Texas charter schools or any entity, whether public or private, educational or non-educational, located </a:t>
            </a:r>
            <a:r>
              <a:rPr lang="en-US" sz="1500" b="1" dirty="0" smtClean="0"/>
              <a:t>outside the state of Texas</a:t>
            </a:r>
            <a:r>
              <a:rPr lang="en-US" sz="1500" dirty="0" smtClean="0"/>
              <a:t> </a:t>
            </a:r>
            <a:r>
              <a:rPr lang="en-US" sz="1500" i="1" dirty="0" smtClean="0"/>
              <a:t>MUST</a:t>
            </a:r>
            <a:r>
              <a:rPr lang="en-US" sz="1500" dirty="0" smtClean="0"/>
              <a:t> obtain written approval from TEA and will be required to enter into a license agreement that may involve the payment of a licensing fee or a royalty.</a:t>
            </a:r>
          </a:p>
          <a:p>
            <a:pPr marL="274320" indent="-274320" eaLnBrk="1" fontAlgn="auto" hangingPunct="1">
              <a:lnSpc>
                <a:spcPct val="80000"/>
              </a:lnSpc>
              <a:spcAft>
                <a:spcPts val="0"/>
              </a:spcAft>
              <a:buClr>
                <a:schemeClr val="accent1"/>
              </a:buClr>
              <a:buSzPct val="85000"/>
              <a:buFont typeface="Wingdings 2" pitchFamily="18" charset="2"/>
              <a:buNone/>
              <a:defRPr/>
            </a:pPr>
            <a:endParaRPr lang="en-US" sz="1500" dirty="0" smtClean="0"/>
          </a:p>
          <a:p>
            <a:pPr marL="0" indent="0">
              <a:buFont typeface="Wingdings 2" pitchFamily="18" charset="2"/>
              <a:buNone/>
              <a:defRPr/>
            </a:pPr>
            <a:r>
              <a:rPr lang="en-US" sz="1500" dirty="0" smtClean="0"/>
              <a:t>Contact </a:t>
            </a:r>
            <a:r>
              <a:rPr lang="en-US" sz="1500" b="1" dirty="0" smtClean="0">
                <a:hlinkClick r:id="rId2" tooltip="copyrights@tea.state.tx.us"/>
              </a:rPr>
              <a:t>TEA Copyrights</a:t>
            </a:r>
            <a:r>
              <a:rPr lang="en-US" sz="1500" dirty="0" smtClean="0"/>
              <a:t> with any questions you may have.</a:t>
            </a:r>
          </a:p>
          <a:p>
            <a:pPr>
              <a:defRPr/>
            </a:pPr>
            <a:endParaRPr lang="en-US" sz="1500" dirty="0"/>
          </a:p>
        </p:txBody>
      </p:sp>
      <p:sp>
        <p:nvSpPr>
          <p:cNvPr id="6" name="Footer Placeholder 4"/>
          <p:cNvSpPr txBox="1">
            <a:spLocks/>
          </p:cNvSpPr>
          <p:nvPr/>
        </p:nvSpPr>
        <p:spPr>
          <a:xfrm>
            <a:off x="2859088" y="6367463"/>
            <a:ext cx="4267200" cy="396875"/>
          </a:xfrm>
          <a:prstGeom prst="rect">
            <a:avLst/>
          </a:prstGeom>
        </p:spPr>
        <p:txBody>
          <a:bodyPr anchor="ctr"/>
          <a:lstStyle>
            <a:defPPr>
              <a:defRPr lang="en-US"/>
            </a:defPPr>
            <a:lvl1pPr algn="ctr" rtl="0" fontAlgn="auto">
              <a:spcBef>
                <a:spcPts val="0"/>
              </a:spcBef>
              <a:spcAft>
                <a:spcPts val="0"/>
              </a:spcAft>
              <a:defRPr lang="en-US" sz="1000" kern="1200">
                <a:solidFill>
                  <a:schemeClr val="tx1">
                    <a:tint val="75000"/>
                  </a:schemeClr>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dirty="0" smtClean="0"/>
              <a:t>Copyright © Texas Education Agency 2011. All rights reserved.</a:t>
            </a:r>
          </a:p>
          <a:p>
            <a:pPr>
              <a:defRPr/>
            </a:pPr>
            <a:r>
              <a:rPr dirty="0" smtClean="0"/>
              <a:t>Images and other multimedia content used with permission. </a:t>
            </a:r>
            <a:endParaRPr dirty="0"/>
          </a:p>
        </p:txBody>
      </p:sp>
      <p:sp>
        <p:nvSpPr>
          <p:cNvPr id="7" name="Slide Number Placeholder 6"/>
          <p:cNvSpPr>
            <a:spLocks noGrp="1"/>
          </p:cNvSpPr>
          <p:nvPr>
            <p:ph type="sldNum" sz="quarter" idx="12"/>
          </p:nvPr>
        </p:nvSpPr>
        <p:spPr/>
        <p:txBody>
          <a:bodyPr/>
          <a:lstStyle/>
          <a:p>
            <a:fld id="{5C712004-1C05-47E4-A350-5F9D96E377F0}" type="slidenum">
              <a:rPr lang="en-US" smtClean="0"/>
              <a:pPr/>
              <a:t>2</a:t>
            </a:fld>
            <a:endParaRPr lang="en-US"/>
          </a:p>
        </p:txBody>
      </p:sp>
    </p:spTree>
    <p:extLst>
      <p:ext uri="{BB962C8B-B14F-4D97-AF65-F5344CB8AC3E}">
        <p14:creationId xmlns:p14="http://schemas.microsoft.com/office/powerpoint/2010/main" val="70798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Document Challenges</a:t>
            </a:r>
          </a:p>
        </p:txBody>
      </p:sp>
      <p:sp>
        <p:nvSpPr>
          <p:cNvPr id="3" name="Content Placeholder 2"/>
          <p:cNvSpPr>
            <a:spLocks noGrp="1"/>
          </p:cNvSpPr>
          <p:nvPr>
            <p:ph idx="1"/>
          </p:nvPr>
        </p:nvSpPr>
        <p:spPr>
          <a:xfrm>
            <a:off x="457200" y="1600200"/>
            <a:ext cx="5334000" cy="4525963"/>
          </a:xfrm>
        </p:spPr>
        <p:txBody>
          <a:bodyPr>
            <a:normAutofit/>
          </a:bodyPr>
          <a:lstStyle/>
          <a:p>
            <a:r>
              <a:rPr lang="en-US" sz="2800" dirty="0" smtClean="0"/>
              <a:t>Indentations</a:t>
            </a:r>
            <a:endParaRPr lang="en-US" sz="2800" dirty="0"/>
          </a:p>
          <a:p>
            <a:pPr lvl="1"/>
            <a:r>
              <a:rPr lang="en-US" sz="2400" dirty="0" smtClean="0"/>
              <a:t>Most </a:t>
            </a:r>
            <a:r>
              <a:rPr lang="en-US" sz="2400" dirty="0"/>
              <a:t>of the time an indented impression is left on a paper below the primary </a:t>
            </a:r>
            <a:r>
              <a:rPr lang="en-US" sz="2400" dirty="0" smtClean="0"/>
              <a:t>writing</a:t>
            </a:r>
          </a:p>
          <a:p>
            <a:pPr lvl="1"/>
            <a:r>
              <a:rPr lang="en-US" sz="2400" dirty="0" smtClean="0"/>
              <a:t>The </a:t>
            </a:r>
            <a:r>
              <a:rPr lang="en-US" sz="2400" dirty="0"/>
              <a:t>best way to read the impression is by using an ESDA </a:t>
            </a:r>
            <a:r>
              <a:rPr lang="en-US" sz="2400" dirty="0" smtClean="0"/>
              <a:t>(Electrostatic Detection Apparatus)</a:t>
            </a:r>
          </a:p>
          <a:p>
            <a:pPr lvl="2"/>
            <a:r>
              <a:rPr lang="en-US" sz="2000" dirty="0" smtClean="0"/>
              <a:t>This </a:t>
            </a:r>
            <a:r>
              <a:rPr lang="en-US" sz="2000" dirty="0"/>
              <a:t>charges the </a:t>
            </a:r>
            <a:r>
              <a:rPr lang="en-US" sz="2000" dirty="0" smtClean="0"/>
              <a:t>paper</a:t>
            </a:r>
          </a:p>
          <a:p>
            <a:pPr lvl="2"/>
            <a:r>
              <a:rPr lang="en-US" sz="2000" dirty="0" smtClean="0"/>
              <a:t>Pouring </a:t>
            </a:r>
            <a:r>
              <a:rPr lang="en-US" sz="2000" dirty="0"/>
              <a:t>toner powder over the charged paper develops the images on the indented </a:t>
            </a:r>
            <a:r>
              <a:rPr lang="en-US" sz="2000" dirty="0" smtClean="0"/>
              <a:t>paper</a:t>
            </a:r>
            <a:endParaRPr lang="en-US" sz="2000"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20</a:t>
            </a:fld>
            <a:endParaRPr lang="en-US"/>
          </a:p>
        </p:txBody>
      </p:sp>
      <p:pic>
        <p:nvPicPr>
          <p:cNvPr id="5" name="Picture 4" descr="img39064ae23b66436d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905000"/>
            <a:ext cx="2438399" cy="1814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esda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399" y="3962400"/>
            <a:ext cx="2438400" cy="22574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62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Document </a:t>
            </a:r>
            <a:r>
              <a:rPr lang="en-US" dirty="0" smtClean="0"/>
              <a:t>Challenges </a:t>
            </a:r>
            <a:r>
              <a:rPr lang="en-US" sz="2700" dirty="0" smtClean="0"/>
              <a:t>(continued)</a:t>
            </a:r>
            <a:endParaRPr lang="en-US" sz="2700" dirty="0"/>
          </a:p>
        </p:txBody>
      </p:sp>
      <p:sp>
        <p:nvSpPr>
          <p:cNvPr id="3" name="Content Placeholder 2"/>
          <p:cNvSpPr>
            <a:spLocks noGrp="1"/>
          </p:cNvSpPr>
          <p:nvPr>
            <p:ph idx="1"/>
          </p:nvPr>
        </p:nvSpPr>
        <p:spPr/>
        <p:txBody>
          <a:bodyPr>
            <a:normAutofit lnSpcReduction="10000"/>
          </a:bodyPr>
          <a:lstStyle/>
          <a:p>
            <a:r>
              <a:rPr lang="en-US" dirty="0" smtClean="0"/>
              <a:t>Paper</a:t>
            </a:r>
            <a:endParaRPr lang="en-US" dirty="0"/>
          </a:p>
          <a:p>
            <a:pPr lvl="1"/>
            <a:r>
              <a:rPr lang="en-US" dirty="0" smtClean="0"/>
              <a:t>To </a:t>
            </a:r>
            <a:r>
              <a:rPr lang="en-US" dirty="0"/>
              <a:t>identify </a:t>
            </a:r>
            <a:r>
              <a:rPr lang="en-US" dirty="0" smtClean="0"/>
              <a:t>paper, </a:t>
            </a:r>
            <a:r>
              <a:rPr lang="en-US" dirty="0"/>
              <a:t>scientists may use the following </a:t>
            </a:r>
            <a:r>
              <a:rPr lang="en-US" dirty="0" smtClean="0"/>
              <a:t>characteristics</a:t>
            </a:r>
          </a:p>
          <a:p>
            <a:pPr lvl="2"/>
            <a:r>
              <a:rPr lang="en-US" dirty="0" smtClean="0"/>
              <a:t>Color</a:t>
            </a:r>
            <a:endParaRPr lang="en-US" dirty="0"/>
          </a:p>
          <a:p>
            <a:pPr lvl="2"/>
            <a:r>
              <a:rPr lang="en-US" dirty="0" smtClean="0"/>
              <a:t>Density</a:t>
            </a:r>
            <a:endParaRPr lang="en-US" dirty="0"/>
          </a:p>
          <a:p>
            <a:pPr lvl="2"/>
            <a:r>
              <a:rPr lang="en-US" dirty="0" smtClean="0"/>
              <a:t>Watermarks</a:t>
            </a:r>
            <a:endParaRPr lang="en-US" dirty="0"/>
          </a:p>
          <a:p>
            <a:pPr lvl="2"/>
            <a:r>
              <a:rPr lang="en-US" dirty="0" smtClean="0"/>
              <a:t>Dyes </a:t>
            </a:r>
            <a:r>
              <a:rPr lang="en-US" dirty="0"/>
              <a:t>or </a:t>
            </a:r>
            <a:r>
              <a:rPr lang="en-US" dirty="0" smtClean="0"/>
              <a:t>bleaches</a:t>
            </a:r>
          </a:p>
          <a:p>
            <a:pPr lvl="2"/>
            <a:r>
              <a:rPr lang="en-US" dirty="0" smtClean="0"/>
              <a:t>Fluorescence </a:t>
            </a:r>
            <a:r>
              <a:rPr lang="en-US" dirty="0"/>
              <a:t>under UV </a:t>
            </a:r>
            <a:r>
              <a:rPr lang="en-US" dirty="0" smtClean="0"/>
              <a:t>light</a:t>
            </a:r>
          </a:p>
          <a:p>
            <a:pPr lvl="2"/>
            <a:r>
              <a:rPr lang="en-US" dirty="0" smtClean="0"/>
              <a:t>Raw </a:t>
            </a:r>
            <a:r>
              <a:rPr lang="en-US" dirty="0"/>
              <a:t>material the paper is made </a:t>
            </a:r>
            <a:r>
              <a:rPr lang="en-US" dirty="0" smtClean="0"/>
              <a:t>from</a:t>
            </a:r>
          </a:p>
          <a:p>
            <a:pPr lvl="2"/>
            <a:r>
              <a:rPr lang="en-US" dirty="0" smtClean="0"/>
              <a:t>Thickness</a:t>
            </a:r>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21</a:t>
            </a:fld>
            <a:endParaRPr lang="en-US"/>
          </a:p>
        </p:txBody>
      </p:sp>
    </p:spTree>
    <p:extLst>
      <p:ext uri="{BB962C8B-B14F-4D97-AF65-F5344CB8AC3E}">
        <p14:creationId xmlns:p14="http://schemas.microsoft.com/office/powerpoint/2010/main" val="4065758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Document Challenges </a:t>
            </a:r>
            <a:r>
              <a:rPr lang="en-US" sz="2700" dirty="0"/>
              <a:t>(continued)</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sz="2400" dirty="0" smtClean="0"/>
              <a:t>Ink</a:t>
            </a:r>
            <a:endParaRPr lang="en-US" sz="2400" dirty="0"/>
          </a:p>
          <a:p>
            <a:pPr lvl="1">
              <a:spcBef>
                <a:spcPts val="0"/>
              </a:spcBef>
            </a:pPr>
            <a:r>
              <a:rPr lang="en-US" sz="2000" dirty="0" smtClean="0"/>
              <a:t>Considered </a:t>
            </a:r>
            <a:r>
              <a:rPr lang="en-US" sz="2000" dirty="0"/>
              <a:t>a mixture, so it can be broken down into the different chemical components using the following lab </a:t>
            </a:r>
            <a:r>
              <a:rPr lang="en-US" sz="2000" dirty="0" smtClean="0"/>
              <a:t>tests</a:t>
            </a:r>
          </a:p>
          <a:p>
            <a:pPr lvl="2">
              <a:spcBef>
                <a:spcPts val="0"/>
              </a:spcBef>
            </a:pPr>
            <a:r>
              <a:rPr lang="en-US" sz="1800" dirty="0" smtClean="0"/>
              <a:t>Thin </a:t>
            </a:r>
            <a:r>
              <a:rPr lang="en-US" sz="1800" dirty="0"/>
              <a:t>Layer Chromatography (</a:t>
            </a:r>
            <a:r>
              <a:rPr lang="en-US" sz="1800" dirty="0" smtClean="0"/>
              <a:t>TLC)</a:t>
            </a:r>
          </a:p>
          <a:p>
            <a:pPr lvl="2">
              <a:spcBef>
                <a:spcPts val="0"/>
              </a:spcBef>
            </a:pPr>
            <a:r>
              <a:rPr lang="en-US" sz="1800" dirty="0" smtClean="0"/>
              <a:t>A </a:t>
            </a:r>
            <a:r>
              <a:rPr lang="en-US" sz="1800" dirty="0"/>
              <a:t>visible </a:t>
            </a:r>
            <a:r>
              <a:rPr lang="en-US" sz="1800" dirty="0" err="1"/>
              <a:t>microspectrophotometer</a:t>
            </a:r>
            <a:r>
              <a:rPr lang="en-US" sz="1800" dirty="0"/>
              <a:t> </a:t>
            </a:r>
            <a:endParaRPr lang="en-US" sz="1800" dirty="0" smtClean="0"/>
          </a:p>
          <a:p>
            <a:pPr lvl="1">
              <a:spcBef>
                <a:spcPts val="0"/>
              </a:spcBef>
            </a:pPr>
            <a:r>
              <a:rPr lang="en-US" sz="2000" dirty="0" smtClean="0"/>
              <a:t>Studying </a:t>
            </a:r>
            <a:r>
              <a:rPr lang="en-US" sz="2000" dirty="0"/>
              <a:t>the chemical composition can sometimes </a:t>
            </a:r>
            <a:r>
              <a:rPr lang="en-US" sz="2000" dirty="0" smtClean="0"/>
              <a:t>determine</a:t>
            </a:r>
          </a:p>
          <a:p>
            <a:pPr lvl="2">
              <a:spcBef>
                <a:spcPts val="0"/>
              </a:spcBef>
            </a:pPr>
            <a:r>
              <a:rPr lang="en-US" sz="1800" dirty="0" smtClean="0"/>
              <a:t>If </a:t>
            </a:r>
            <a:r>
              <a:rPr lang="en-US" sz="1800" dirty="0"/>
              <a:t>a certain pen was used on a questioned </a:t>
            </a:r>
            <a:r>
              <a:rPr lang="en-US" sz="1800" dirty="0" smtClean="0"/>
              <a:t>document</a:t>
            </a:r>
          </a:p>
          <a:p>
            <a:pPr lvl="2">
              <a:spcBef>
                <a:spcPts val="0"/>
              </a:spcBef>
            </a:pPr>
            <a:r>
              <a:rPr lang="en-US" sz="1800" dirty="0" smtClean="0"/>
              <a:t>How </a:t>
            </a:r>
            <a:r>
              <a:rPr lang="en-US" sz="1800" dirty="0"/>
              <a:t>long the ink has been on the </a:t>
            </a:r>
            <a:r>
              <a:rPr lang="en-US" sz="1800" dirty="0" smtClean="0"/>
              <a:t>paper</a:t>
            </a:r>
          </a:p>
        </p:txBody>
      </p:sp>
      <p:sp>
        <p:nvSpPr>
          <p:cNvPr id="4" name="Slide Number Placeholder 3"/>
          <p:cNvSpPr>
            <a:spLocks noGrp="1"/>
          </p:cNvSpPr>
          <p:nvPr>
            <p:ph type="sldNum" sz="quarter" idx="12"/>
          </p:nvPr>
        </p:nvSpPr>
        <p:spPr/>
        <p:txBody>
          <a:bodyPr/>
          <a:lstStyle/>
          <a:p>
            <a:fld id="{5C712004-1C05-47E4-A350-5F9D96E377F0}" type="slidenum">
              <a:rPr lang="en-US" smtClean="0"/>
              <a:pPr/>
              <a:t>22</a:t>
            </a:fld>
            <a:endParaRPr lang="en-US"/>
          </a:p>
        </p:txBody>
      </p:sp>
      <p:pic>
        <p:nvPicPr>
          <p:cNvPr id="5" name="Picture 4" descr="thinlay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1518" y="4378771"/>
            <a:ext cx="3743325" cy="19803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bt1102craic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083060"/>
            <a:ext cx="1876425" cy="188408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05600" y="7772400"/>
            <a:ext cx="184731" cy="369332"/>
          </a:xfrm>
          <a:prstGeom prst="rect">
            <a:avLst/>
          </a:prstGeom>
          <a:noFill/>
        </p:spPr>
        <p:txBody>
          <a:bodyPr wrap="none" rtlCol="0">
            <a:spAutoFit/>
          </a:bodyPr>
          <a:lstStyle/>
          <a:p>
            <a:endParaRPr lang="en-US" dirty="0"/>
          </a:p>
        </p:txBody>
      </p:sp>
      <p:sp>
        <p:nvSpPr>
          <p:cNvPr id="8" name="TextBox 7"/>
          <p:cNvSpPr txBox="1"/>
          <p:nvPr/>
        </p:nvSpPr>
        <p:spPr>
          <a:xfrm>
            <a:off x="6172200" y="5982384"/>
            <a:ext cx="2614242" cy="369332"/>
          </a:xfrm>
          <a:prstGeom prst="rect">
            <a:avLst/>
          </a:prstGeom>
          <a:noFill/>
        </p:spPr>
        <p:txBody>
          <a:bodyPr wrap="none" rtlCol="0">
            <a:spAutoFit/>
          </a:bodyPr>
          <a:lstStyle/>
          <a:p>
            <a:pPr marL="0" lvl="2"/>
            <a:r>
              <a:rPr lang="en-US" dirty="0" err="1" smtClean="0"/>
              <a:t>Microspectrophotometer</a:t>
            </a:r>
            <a:r>
              <a:rPr lang="en-US" dirty="0" smtClean="0"/>
              <a:t> </a:t>
            </a:r>
            <a:endParaRPr lang="en-US" dirty="0"/>
          </a:p>
        </p:txBody>
      </p:sp>
      <p:sp>
        <p:nvSpPr>
          <p:cNvPr id="9" name="TextBox 8"/>
          <p:cNvSpPr txBox="1"/>
          <p:nvPr/>
        </p:nvSpPr>
        <p:spPr>
          <a:xfrm>
            <a:off x="228600" y="4572000"/>
            <a:ext cx="1828800" cy="1200329"/>
          </a:xfrm>
          <a:prstGeom prst="rect">
            <a:avLst/>
          </a:prstGeom>
          <a:noFill/>
        </p:spPr>
        <p:txBody>
          <a:bodyPr wrap="square" rtlCol="0">
            <a:spAutoFit/>
          </a:bodyPr>
          <a:lstStyle/>
          <a:p>
            <a:pPr marL="0" lvl="2" algn="r"/>
            <a:r>
              <a:rPr lang="en-US" dirty="0"/>
              <a:t>Thin Layer Chromatography (TLC)</a:t>
            </a:r>
          </a:p>
          <a:p>
            <a:pPr algn="r"/>
            <a:endParaRPr lang="en-US" dirty="0"/>
          </a:p>
        </p:txBody>
      </p:sp>
    </p:spTree>
    <p:extLst>
      <p:ext uri="{BB962C8B-B14F-4D97-AF65-F5344CB8AC3E}">
        <p14:creationId xmlns:p14="http://schemas.microsoft.com/office/powerpoint/2010/main" val="297421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Document Challenges </a:t>
            </a:r>
            <a:r>
              <a:rPr lang="en-US" sz="2700" dirty="0"/>
              <a:t>(continued)</a:t>
            </a:r>
            <a:endParaRPr lang="en-US" dirty="0"/>
          </a:p>
        </p:txBody>
      </p:sp>
      <p:sp>
        <p:nvSpPr>
          <p:cNvPr id="3" name="Content Placeholder 2"/>
          <p:cNvSpPr>
            <a:spLocks noGrp="1"/>
          </p:cNvSpPr>
          <p:nvPr>
            <p:ph idx="1"/>
          </p:nvPr>
        </p:nvSpPr>
        <p:spPr/>
        <p:txBody>
          <a:bodyPr>
            <a:normAutofit/>
          </a:bodyPr>
          <a:lstStyle/>
          <a:p>
            <a:r>
              <a:rPr lang="en-US" dirty="0" smtClean="0"/>
              <a:t>Physical/Fracture </a:t>
            </a:r>
            <a:r>
              <a:rPr lang="en-US" dirty="0"/>
              <a:t>Match of separated documents – usually these documents are cut or torn and can be linked to the original source</a:t>
            </a:r>
          </a:p>
          <a:p>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23</a:t>
            </a:fld>
            <a:endParaRPr lang="en-US"/>
          </a:p>
        </p:txBody>
      </p:sp>
      <p:pic>
        <p:nvPicPr>
          <p:cNvPr id="5" name="Picture 4" descr="Fig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7490" y="3200400"/>
            <a:ext cx="37719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63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Questioned Documents</a:t>
            </a:r>
            <a:endParaRPr lang="en-US" dirty="0"/>
          </a:p>
        </p:txBody>
      </p:sp>
      <p:sp>
        <p:nvSpPr>
          <p:cNvPr id="3" name="Content Placeholder 2"/>
          <p:cNvSpPr>
            <a:spLocks noGrp="1"/>
          </p:cNvSpPr>
          <p:nvPr>
            <p:ph idx="1"/>
          </p:nvPr>
        </p:nvSpPr>
        <p:spPr/>
        <p:txBody>
          <a:bodyPr>
            <a:normAutofit/>
          </a:bodyPr>
          <a:lstStyle/>
          <a:p>
            <a:r>
              <a:rPr lang="en-US" sz="2800" dirty="0" smtClean="0"/>
              <a:t>Checks</a:t>
            </a:r>
            <a:endParaRPr lang="en-US" sz="2800" dirty="0"/>
          </a:p>
          <a:p>
            <a:r>
              <a:rPr lang="en-US" sz="2800" dirty="0" smtClean="0"/>
              <a:t>Licenses </a:t>
            </a:r>
            <a:r>
              <a:rPr lang="en-US" sz="2800" dirty="0"/>
              <a:t>and </a:t>
            </a:r>
            <a:r>
              <a:rPr lang="en-US" sz="2800" dirty="0" smtClean="0"/>
              <a:t>Certificates</a:t>
            </a:r>
          </a:p>
          <a:p>
            <a:r>
              <a:rPr lang="en-US" sz="2800" dirty="0" smtClean="0"/>
              <a:t>Passports</a:t>
            </a:r>
            <a:endParaRPr lang="en-US" sz="2800" dirty="0"/>
          </a:p>
          <a:p>
            <a:r>
              <a:rPr lang="en-US" sz="2800" dirty="0" smtClean="0"/>
              <a:t>(Counterfeit) Money</a:t>
            </a:r>
            <a:endParaRPr lang="en-US" sz="2800" dirty="0"/>
          </a:p>
          <a:p>
            <a:r>
              <a:rPr lang="en-US" sz="2800" dirty="0" smtClean="0"/>
              <a:t>Receipts</a:t>
            </a:r>
            <a:endParaRPr lang="en-US" sz="2800" dirty="0"/>
          </a:p>
          <a:p>
            <a:r>
              <a:rPr lang="en-US" sz="2800" dirty="0" smtClean="0"/>
              <a:t>Lottery tickets</a:t>
            </a:r>
          </a:p>
          <a:p>
            <a:r>
              <a:rPr lang="en-US" sz="2800" dirty="0" smtClean="0"/>
              <a:t>Historical documents</a:t>
            </a:r>
          </a:p>
          <a:p>
            <a:r>
              <a:rPr lang="en-US" sz="2800" dirty="0" smtClean="0"/>
              <a:t>Ransom </a:t>
            </a:r>
            <a:r>
              <a:rPr lang="en-US" sz="2800" dirty="0"/>
              <a:t>and suicide </a:t>
            </a:r>
            <a:r>
              <a:rPr lang="en-US" sz="2800" dirty="0" smtClean="0"/>
              <a:t>notes</a:t>
            </a:r>
            <a:endParaRPr lang="en-US" sz="2800"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24</a:t>
            </a:fld>
            <a:endParaRPr lang="en-US"/>
          </a:p>
        </p:txBody>
      </p:sp>
      <p:pic>
        <p:nvPicPr>
          <p:cNvPr id="5" name="Content Placeholder 4" descr="Figure 10"/>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50" y="1601787"/>
            <a:ext cx="2933700" cy="15827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7" descr="Figure 11"/>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5650" y="2006600"/>
            <a:ext cx="2151063" cy="17335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Content Placeholder 7" descr="a262_ali_mohamed_passport_2050081722-9872"/>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084512"/>
            <a:ext cx="3579813" cy="20288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alg_lot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0563" y="3548062"/>
            <a:ext cx="2303462" cy="17160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Content Placeholder 9" descr="SS_Counterfeit_Currency_7"/>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7600" y="4813300"/>
            <a:ext cx="2673350" cy="1482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fake_apple_store_receip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64438" y="2168525"/>
            <a:ext cx="1506537" cy="415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894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Forgery</a:t>
            </a:r>
          </a:p>
        </p:txBody>
      </p:sp>
      <p:sp>
        <p:nvSpPr>
          <p:cNvPr id="3" name="Content Placeholder 2"/>
          <p:cNvSpPr>
            <a:spLocks noGrp="1"/>
          </p:cNvSpPr>
          <p:nvPr>
            <p:ph idx="1"/>
          </p:nvPr>
        </p:nvSpPr>
        <p:spPr/>
        <p:txBody>
          <a:bodyPr/>
          <a:lstStyle/>
          <a:p>
            <a:r>
              <a:rPr lang="en-US" dirty="0" smtClean="0"/>
              <a:t>An item </a:t>
            </a:r>
            <a:r>
              <a:rPr lang="en-US" dirty="0"/>
              <a:t>prepared with the intent to </a:t>
            </a:r>
            <a:r>
              <a:rPr lang="en-US" dirty="0" smtClean="0"/>
              <a:t>deceive</a:t>
            </a:r>
          </a:p>
          <a:p>
            <a:r>
              <a:rPr lang="en-US" dirty="0" smtClean="0"/>
              <a:t>Types</a:t>
            </a:r>
            <a:endParaRPr lang="en-US" dirty="0"/>
          </a:p>
          <a:p>
            <a:pPr lvl="1"/>
            <a:r>
              <a:rPr lang="en-US" dirty="0" smtClean="0"/>
              <a:t>Blind </a:t>
            </a:r>
            <a:r>
              <a:rPr lang="en-US" dirty="0"/>
              <a:t>forgery – </a:t>
            </a:r>
            <a:r>
              <a:rPr lang="en-US" dirty="0" smtClean="0"/>
              <a:t>made </a:t>
            </a:r>
            <a:r>
              <a:rPr lang="en-US" dirty="0"/>
              <a:t>without a model of the signature or the writing being </a:t>
            </a:r>
            <a:r>
              <a:rPr lang="en-US" dirty="0" smtClean="0"/>
              <a:t>forged</a:t>
            </a:r>
          </a:p>
          <a:p>
            <a:pPr lvl="1"/>
            <a:r>
              <a:rPr lang="en-US" dirty="0" smtClean="0"/>
              <a:t>Simulated </a:t>
            </a:r>
            <a:r>
              <a:rPr lang="en-US" dirty="0"/>
              <a:t>forgery – one made by copying a genuine </a:t>
            </a:r>
            <a:r>
              <a:rPr lang="en-US" dirty="0" smtClean="0"/>
              <a:t>signature</a:t>
            </a:r>
          </a:p>
          <a:p>
            <a:pPr lvl="1"/>
            <a:r>
              <a:rPr lang="en-US" dirty="0" smtClean="0"/>
              <a:t>Traced </a:t>
            </a:r>
            <a:r>
              <a:rPr lang="en-US" dirty="0"/>
              <a:t>forgery – one made by tracing a genuine </a:t>
            </a:r>
            <a:r>
              <a:rPr lang="en-US" dirty="0" smtClean="0"/>
              <a:t>signature</a:t>
            </a:r>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25</a:t>
            </a:fld>
            <a:endParaRPr lang="en-US"/>
          </a:p>
        </p:txBody>
      </p:sp>
    </p:spTree>
    <p:extLst>
      <p:ext uri="{BB962C8B-B14F-4D97-AF65-F5344CB8AC3E}">
        <p14:creationId xmlns:p14="http://schemas.microsoft.com/office/powerpoint/2010/main" val="187792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Counterfeit</a:t>
            </a:r>
            <a:endParaRPr lang="en-US" dirty="0"/>
          </a:p>
        </p:txBody>
      </p:sp>
      <p:sp>
        <p:nvSpPr>
          <p:cNvPr id="3" name="Content Placeholder 2"/>
          <p:cNvSpPr>
            <a:spLocks noGrp="1"/>
          </p:cNvSpPr>
          <p:nvPr>
            <p:ph idx="1"/>
          </p:nvPr>
        </p:nvSpPr>
        <p:spPr/>
        <p:txBody>
          <a:bodyPr/>
          <a:lstStyle/>
          <a:p>
            <a:r>
              <a:rPr lang="en-US" dirty="0" smtClean="0"/>
              <a:t>Made </a:t>
            </a:r>
            <a:r>
              <a:rPr lang="en-US" dirty="0"/>
              <a:t>in exact imitation of something important or valuable with the intention of </a:t>
            </a:r>
            <a:r>
              <a:rPr lang="en-US" dirty="0" smtClean="0"/>
              <a:t>deceit</a:t>
            </a:r>
          </a:p>
          <a:p>
            <a:r>
              <a:rPr lang="en-US" dirty="0" smtClean="0"/>
              <a:t>Columbia</a:t>
            </a:r>
            <a:endParaRPr lang="en-US" dirty="0"/>
          </a:p>
          <a:p>
            <a:pPr lvl="1"/>
            <a:r>
              <a:rPr lang="en-US" dirty="0" smtClean="0"/>
              <a:t>The </a:t>
            </a:r>
            <a:r>
              <a:rPr lang="en-US" dirty="0"/>
              <a:t>leading manufacturer of counterfeit U.S. </a:t>
            </a:r>
            <a:r>
              <a:rPr lang="en-US" dirty="0" smtClean="0"/>
              <a:t>currency</a:t>
            </a:r>
          </a:p>
          <a:p>
            <a:pPr lvl="1"/>
            <a:r>
              <a:rPr lang="en-US" dirty="0" smtClean="0"/>
              <a:t>This </a:t>
            </a:r>
            <a:r>
              <a:rPr lang="en-US" dirty="0"/>
              <a:t>counterfeit production supports their growing drug cartel</a:t>
            </a:r>
          </a:p>
        </p:txBody>
      </p:sp>
      <p:sp>
        <p:nvSpPr>
          <p:cNvPr id="4" name="Slide Number Placeholder 3"/>
          <p:cNvSpPr>
            <a:spLocks noGrp="1"/>
          </p:cNvSpPr>
          <p:nvPr>
            <p:ph type="sldNum" sz="quarter" idx="12"/>
          </p:nvPr>
        </p:nvSpPr>
        <p:spPr/>
        <p:txBody>
          <a:bodyPr/>
          <a:lstStyle/>
          <a:p>
            <a:fld id="{5C712004-1C05-47E4-A350-5F9D96E377F0}" type="slidenum">
              <a:rPr lang="en-US" smtClean="0"/>
              <a:pPr/>
              <a:t>26</a:t>
            </a:fld>
            <a:endParaRPr lang="en-US"/>
          </a:p>
        </p:txBody>
      </p:sp>
    </p:spTree>
    <p:extLst>
      <p:ext uri="{BB962C8B-B14F-4D97-AF65-F5344CB8AC3E}">
        <p14:creationId xmlns:p14="http://schemas.microsoft.com/office/powerpoint/2010/main" val="2185643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Counterfeit </a:t>
            </a:r>
            <a:r>
              <a:rPr lang="en-US" sz="2400" dirty="0" smtClean="0"/>
              <a:t>(continued)</a:t>
            </a:r>
            <a:endParaRPr lang="en-US" sz="2400" dirty="0"/>
          </a:p>
        </p:txBody>
      </p:sp>
      <p:sp>
        <p:nvSpPr>
          <p:cNvPr id="3" name="Content Placeholder 2"/>
          <p:cNvSpPr>
            <a:spLocks noGrp="1"/>
          </p:cNvSpPr>
          <p:nvPr>
            <p:ph idx="1"/>
          </p:nvPr>
        </p:nvSpPr>
        <p:spPr/>
        <p:txBody>
          <a:bodyPr>
            <a:noAutofit/>
          </a:bodyPr>
          <a:lstStyle/>
          <a:p>
            <a:pPr marL="457200" lvl="1" indent="-457200">
              <a:spcBef>
                <a:spcPts val="0"/>
              </a:spcBef>
              <a:buFont typeface="Arial" pitchFamily="34" charset="0"/>
              <a:buChar char="•"/>
            </a:pPr>
            <a:r>
              <a:rPr lang="en-US" dirty="0"/>
              <a:t>The U.S. Bureau of Engraving and Printing </a:t>
            </a:r>
            <a:r>
              <a:rPr lang="en-US" dirty="0" smtClean="0"/>
              <a:t>has </a:t>
            </a:r>
            <a:r>
              <a:rPr lang="en-US" dirty="0"/>
              <a:t>established some anti-counterfeiting security features including</a:t>
            </a:r>
          </a:p>
          <a:p>
            <a:pPr lvl="1">
              <a:spcBef>
                <a:spcPts val="0"/>
              </a:spcBef>
            </a:pPr>
            <a:r>
              <a:rPr lang="en-US" dirty="0" smtClean="0"/>
              <a:t>Watermarks</a:t>
            </a:r>
          </a:p>
          <a:p>
            <a:pPr lvl="1">
              <a:spcBef>
                <a:spcPts val="0"/>
              </a:spcBef>
            </a:pPr>
            <a:r>
              <a:rPr lang="en-US" dirty="0" smtClean="0"/>
              <a:t>Color-shifting inks</a:t>
            </a:r>
          </a:p>
          <a:p>
            <a:pPr lvl="1">
              <a:spcBef>
                <a:spcPts val="0"/>
              </a:spcBef>
            </a:pPr>
            <a:r>
              <a:rPr lang="en-US" dirty="0" smtClean="0"/>
              <a:t>Fine-line </a:t>
            </a:r>
            <a:r>
              <a:rPr lang="en-US" dirty="0"/>
              <a:t>printing and </a:t>
            </a:r>
            <a:r>
              <a:rPr lang="en-US" dirty="0" err="1"/>
              <a:t>microprinting</a:t>
            </a:r>
            <a:r>
              <a:rPr lang="en-US" dirty="0"/>
              <a:t> </a:t>
            </a:r>
            <a:endParaRPr lang="en-US" dirty="0" smtClean="0"/>
          </a:p>
          <a:p>
            <a:pPr lvl="1">
              <a:spcBef>
                <a:spcPts val="0"/>
              </a:spcBef>
            </a:pPr>
            <a:r>
              <a:rPr lang="en-US" dirty="0" smtClean="0"/>
              <a:t>Enlarged, off-center </a:t>
            </a:r>
            <a:r>
              <a:rPr lang="en-US" dirty="0"/>
              <a:t>portraits </a:t>
            </a:r>
            <a:endParaRPr lang="en-US" dirty="0" smtClean="0"/>
          </a:p>
          <a:p>
            <a:pPr lvl="1">
              <a:spcBef>
                <a:spcPts val="0"/>
              </a:spcBef>
            </a:pPr>
            <a:r>
              <a:rPr lang="en-US" dirty="0" smtClean="0"/>
              <a:t>Poor vision </a:t>
            </a:r>
            <a:r>
              <a:rPr lang="en-US" dirty="0"/>
              <a:t>feature </a:t>
            </a:r>
          </a:p>
          <a:p>
            <a:pPr lvl="1">
              <a:spcBef>
                <a:spcPts val="0"/>
              </a:spcBef>
            </a:pPr>
            <a:r>
              <a:rPr lang="en-US" dirty="0" smtClean="0"/>
              <a:t>Denomination-specific </a:t>
            </a:r>
            <a:r>
              <a:rPr lang="en-US" dirty="0"/>
              <a:t>security thread</a:t>
            </a:r>
          </a:p>
        </p:txBody>
      </p:sp>
      <p:sp>
        <p:nvSpPr>
          <p:cNvPr id="4" name="Slide Number Placeholder 3"/>
          <p:cNvSpPr>
            <a:spLocks noGrp="1"/>
          </p:cNvSpPr>
          <p:nvPr>
            <p:ph type="sldNum" sz="quarter" idx="12"/>
          </p:nvPr>
        </p:nvSpPr>
        <p:spPr/>
        <p:txBody>
          <a:bodyPr/>
          <a:lstStyle/>
          <a:p>
            <a:fld id="{5C712004-1C05-47E4-A350-5F9D96E377F0}" type="slidenum">
              <a:rPr lang="en-US" smtClean="0"/>
              <a:pPr/>
              <a:t>27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819400"/>
            <a:ext cx="2118329"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00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Counterfeit </a:t>
            </a:r>
            <a:r>
              <a:rPr lang="en-US" sz="2400" dirty="0"/>
              <a:t>(continued)</a:t>
            </a:r>
            <a:endParaRPr lang="en-US" dirty="0"/>
          </a:p>
        </p:txBody>
      </p:sp>
      <p:sp>
        <p:nvSpPr>
          <p:cNvPr id="3" name="Content Placeholder 2"/>
          <p:cNvSpPr>
            <a:spLocks noGrp="1"/>
          </p:cNvSpPr>
          <p:nvPr>
            <p:ph idx="1"/>
          </p:nvPr>
        </p:nvSpPr>
        <p:spPr/>
        <p:txBody>
          <a:bodyPr/>
          <a:lstStyle/>
          <a:p>
            <a:r>
              <a:rPr lang="en-US" dirty="0" smtClean="0"/>
              <a:t>Counterfeit </a:t>
            </a:r>
            <a:r>
              <a:rPr lang="en-US" dirty="0"/>
              <a:t>detection pen – a security feature that businesses use to help eliminate receiving counterfeit bills  </a:t>
            </a:r>
            <a:endParaRPr lang="en-US" dirty="0" smtClean="0"/>
          </a:p>
          <a:p>
            <a:pPr lvl="1"/>
            <a:r>
              <a:rPr lang="en-US" dirty="0" smtClean="0"/>
              <a:t>The </a:t>
            </a:r>
            <a:r>
              <a:rPr lang="en-US" dirty="0"/>
              <a:t>pen contains </a:t>
            </a:r>
            <a:r>
              <a:rPr lang="en-US" dirty="0" smtClean="0"/>
              <a:t>iodine, </a:t>
            </a:r>
            <a:r>
              <a:rPr lang="en-US" dirty="0"/>
              <a:t>and when it is used on a counterfeit bill it produces a blue-black </a:t>
            </a:r>
            <a:r>
              <a:rPr lang="en-US" dirty="0" smtClean="0"/>
              <a:t>color</a:t>
            </a:r>
          </a:p>
          <a:p>
            <a:pPr lvl="1"/>
            <a:r>
              <a:rPr lang="en-US" dirty="0" smtClean="0"/>
              <a:t>When </a:t>
            </a:r>
            <a:r>
              <a:rPr lang="en-US" dirty="0"/>
              <a:t>used on an authentic bill, it produces a pale yellow color that fades over </a:t>
            </a:r>
            <a:r>
              <a:rPr lang="en-US" dirty="0" smtClean="0"/>
              <a:t>time</a:t>
            </a:r>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28</a:t>
            </a:fld>
            <a:endParaRPr lang="en-US"/>
          </a:p>
        </p:txBody>
      </p:sp>
    </p:spTree>
    <p:extLst>
      <p:ext uri="{BB962C8B-B14F-4D97-AF65-F5344CB8AC3E}">
        <p14:creationId xmlns:p14="http://schemas.microsoft.com/office/powerpoint/2010/main" val="2546819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American Society of Questioned Document Examiners </a:t>
            </a:r>
            <a:r>
              <a:rPr lang="en-US" u="sng" dirty="0">
                <a:hlinkClick r:id="rId2"/>
              </a:rPr>
              <a:t>www.asqde.org</a:t>
            </a:r>
            <a:endParaRPr lang="en-US" dirty="0"/>
          </a:p>
          <a:p>
            <a:r>
              <a:rPr lang="en-US" dirty="0" err="1"/>
              <a:t>Deslich</a:t>
            </a:r>
            <a:r>
              <a:rPr lang="en-US" dirty="0"/>
              <a:t>, Barbara, and John </a:t>
            </a:r>
            <a:r>
              <a:rPr lang="en-US" dirty="0" err="1"/>
              <a:t>Funkhouser</a:t>
            </a:r>
            <a:r>
              <a:rPr lang="en-US" dirty="0"/>
              <a:t>. </a:t>
            </a:r>
            <a:r>
              <a:rPr lang="en-US" i="1" dirty="0"/>
              <a:t>Forensic Science for High School</a:t>
            </a:r>
            <a:r>
              <a:rPr lang="en-US" dirty="0"/>
              <a:t>. Dubuque, IA: Kendall/Hunt, 2006.</a:t>
            </a:r>
          </a:p>
          <a:p>
            <a:r>
              <a:rPr lang="en-US" dirty="0" err="1"/>
              <a:t>Saferstein</a:t>
            </a:r>
            <a:r>
              <a:rPr lang="en-US" dirty="0"/>
              <a:t>, Richard. </a:t>
            </a:r>
            <a:r>
              <a:rPr lang="en-US" i="1" dirty="0"/>
              <a:t>Forensic Science: An Introduction</a:t>
            </a:r>
            <a:r>
              <a:rPr lang="en-US" dirty="0"/>
              <a:t>. Upper Saddle River, NJ: Prentice Hall, 2008.</a:t>
            </a:r>
          </a:p>
          <a:p>
            <a:r>
              <a:rPr lang="en-US" dirty="0"/>
              <a:t>Texas Education Agency, Forensic Certification Training: Module 9, Sam Houston State University</a:t>
            </a:r>
          </a:p>
          <a:p>
            <a:r>
              <a:rPr lang="en-US" dirty="0"/>
              <a:t>Do an Internet search for the following: Ted Kaczynski: The Unabomber by Ted </a:t>
            </a:r>
            <a:r>
              <a:rPr lang="en-US" dirty="0" err="1"/>
              <a:t>Ottley</a:t>
            </a:r>
            <a:r>
              <a:rPr lang="en-US"/>
              <a:t> </a:t>
            </a:r>
          </a:p>
          <a:p>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29</a:t>
            </a:fld>
            <a:endParaRPr lang="en-US"/>
          </a:p>
        </p:txBody>
      </p:sp>
    </p:spTree>
    <p:extLst>
      <p:ext uri="{BB962C8B-B14F-4D97-AF65-F5344CB8AC3E}">
        <p14:creationId xmlns:p14="http://schemas.microsoft.com/office/powerpoint/2010/main" val="169440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Questioned Document </a:t>
            </a:r>
          </a:p>
        </p:txBody>
      </p:sp>
      <p:sp>
        <p:nvSpPr>
          <p:cNvPr id="3" name="Content Placeholder 2"/>
          <p:cNvSpPr>
            <a:spLocks noGrp="1"/>
          </p:cNvSpPr>
          <p:nvPr>
            <p:ph idx="1"/>
          </p:nvPr>
        </p:nvSpPr>
        <p:spPr/>
        <p:txBody>
          <a:bodyPr/>
          <a:lstStyle/>
          <a:p>
            <a:r>
              <a:rPr lang="en-US" dirty="0"/>
              <a:t>A</a:t>
            </a:r>
            <a:r>
              <a:rPr lang="en-US" dirty="0" smtClean="0"/>
              <a:t>ny </a:t>
            </a:r>
            <a:r>
              <a:rPr lang="en-US" dirty="0"/>
              <a:t>document about which some issue has been </a:t>
            </a:r>
            <a:r>
              <a:rPr lang="en-US" dirty="0" smtClean="0"/>
              <a:t>raised, </a:t>
            </a:r>
            <a:r>
              <a:rPr lang="en-US" dirty="0"/>
              <a:t>or that is </a:t>
            </a:r>
            <a:r>
              <a:rPr lang="en-US" dirty="0" smtClean="0"/>
              <a:t>the subject </a:t>
            </a:r>
            <a:r>
              <a:rPr lang="en-US" dirty="0"/>
              <a:t>of an investigation</a:t>
            </a:r>
          </a:p>
        </p:txBody>
      </p:sp>
      <p:sp>
        <p:nvSpPr>
          <p:cNvPr id="4" name="Slide Number Placeholder 3"/>
          <p:cNvSpPr>
            <a:spLocks noGrp="1"/>
          </p:cNvSpPr>
          <p:nvPr>
            <p:ph type="sldNum" sz="quarter" idx="12"/>
          </p:nvPr>
        </p:nvSpPr>
        <p:spPr/>
        <p:txBody>
          <a:bodyPr/>
          <a:lstStyle/>
          <a:p>
            <a:fld id="{5C712004-1C05-47E4-A350-5F9D96E377F0}" type="slidenum">
              <a:rPr lang="en-US" smtClean="0"/>
              <a:pPr/>
              <a:t>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0552" y="3505200"/>
            <a:ext cx="31496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50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Document </a:t>
            </a:r>
            <a:r>
              <a:rPr lang="en-US" dirty="0" smtClean="0"/>
              <a:t>Examiners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Mostly </a:t>
            </a:r>
            <a:r>
              <a:rPr lang="en-US" dirty="0"/>
              <a:t>examine handwriting to originate its source or its </a:t>
            </a:r>
            <a:r>
              <a:rPr lang="en-US" dirty="0" smtClean="0"/>
              <a:t>authenticity</a:t>
            </a:r>
          </a:p>
          <a:p>
            <a:r>
              <a:rPr lang="en-US" dirty="0" smtClean="0"/>
              <a:t>Will </a:t>
            </a:r>
            <a:r>
              <a:rPr lang="en-US" dirty="0"/>
              <a:t>also examine typed writings, computer printings, photocopies, inks, papers, and forgeries, and decode altered and charred </a:t>
            </a:r>
            <a:r>
              <a:rPr lang="en-US" dirty="0" smtClean="0"/>
              <a:t>documents</a:t>
            </a:r>
          </a:p>
          <a:p>
            <a:r>
              <a:rPr lang="en-US" dirty="0" smtClean="0"/>
              <a:t>May </a:t>
            </a:r>
            <a:r>
              <a:rPr lang="en-US" dirty="0"/>
              <a:t>need to use microscopes, photographs, </a:t>
            </a:r>
            <a:r>
              <a:rPr lang="en-US" dirty="0" smtClean="0"/>
              <a:t>chromatography, </a:t>
            </a:r>
            <a:r>
              <a:rPr lang="en-US" dirty="0"/>
              <a:t>and other lab examinations on the questioned </a:t>
            </a:r>
            <a:r>
              <a:rPr lang="en-US" dirty="0" smtClean="0"/>
              <a:t>documents</a:t>
            </a:r>
          </a:p>
          <a:p>
            <a:r>
              <a:rPr lang="en-US" dirty="0" smtClean="0"/>
              <a:t>Many </a:t>
            </a:r>
            <a:r>
              <a:rPr lang="en-US" dirty="0"/>
              <a:t>work in federal, </a:t>
            </a:r>
            <a:r>
              <a:rPr lang="en-US" dirty="0" smtClean="0"/>
              <a:t>local, </a:t>
            </a:r>
            <a:r>
              <a:rPr lang="en-US" dirty="0"/>
              <a:t>and state crime labs, but they may also work in private practices</a:t>
            </a:r>
          </a:p>
          <a:p>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4</a:t>
            </a:fld>
            <a:endParaRPr lang="en-US"/>
          </a:p>
        </p:txBody>
      </p:sp>
    </p:spTree>
    <p:extLst>
      <p:ext uri="{BB962C8B-B14F-4D97-AF65-F5344CB8AC3E}">
        <p14:creationId xmlns:p14="http://schemas.microsoft.com/office/powerpoint/2010/main" val="69443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a:t>
            </a:r>
            <a:endParaRPr lang="en-US" dirty="0"/>
          </a:p>
        </p:txBody>
      </p:sp>
      <p:sp>
        <p:nvSpPr>
          <p:cNvPr id="3" name="Content Placeholder 2"/>
          <p:cNvSpPr>
            <a:spLocks noGrp="1"/>
          </p:cNvSpPr>
          <p:nvPr>
            <p:ph idx="1"/>
          </p:nvPr>
        </p:nvSpPr>
        <p:spPr>
          <a:xfrm>
            <a:off x="457200" y="1600200"/>
            <a:ext cx="6248400" cy="4525963"/>
          </a:xfrm>
        </p:spPr>
        <p:txBody>
          <a:bodyPr>
            <a:normAutofit/>
          </a:bodyPr>
          <a:lstStyle/>
          <a:p>
            <a:r>
              <a:rPr lang="en-US" dirty="0" smtClean="0"/>
              <a:t>General Information</a:t>
            </a:r>
          </a:p>
          <a:p>
            <a:pPr lvl="1"/>
            <a:r>
              <a:rPr lang="en-US" dirty="0" smtClean="0"/>
              <a:t>Two </a:t>
            </a:r>
            <a:r>
              <a:rPr lang="en-US" dirty="0"/>
              <a:t>individual’s </a:t>
            </a:r>
            <a:r>
              <a:rPr lang="en-US" dirty="0" smtClean="0"/>
              <a:t>cannot have identical handwriting</a:t>
            </a:r>
          </a:p>
          <a:p>
            <a:pPr lvl="1"/>
            <a:r>
              <a:rPr lang="en-US" dirty="0" smtClean="0"/>
              <a:t>Since </a:t>
            </a:r>
            <a:r>
              <a:rPr lang="en-US" dirty="0"/>
              <a:t>handwriting is associated with mechanical, physical, and mental </a:t>
            </a:r>
            <a:r>
              <a:rPr lang="en-US" dirty="0" smtClean="0"/>
              <a:t>functions, </a:t>
            </a:r>
            <a:r>
              <a:rPr lang="en-US" dirty="0"/>
              <a:t>it is almost impossible to reproduce </a:t>
            </a:r>
            <a:r>
              <a:rPr lang="en-US" dirty="0" smtClean="0"/>
              <a:t>exactly</a:t>
            </a:r>
          </a:p>
          <a:p>
            <a:pPr lvl="1"/>
            <a:r>
              <a:rPr lang="en-US" dirty="0" smtClean="0"/>
              <a:t>Handwriting </a:t>
            </a:r>
            <a:r>
              <a:rPr lang="en-US" dirty="0"/>
              <a:t>can be almost as individual as a person’s </a:t>
            </a:r>
            <a:r>
              <a:rPr lang="en-US" dirty="0" smtClean="0"/>
              <a:t>fingerprint</a:t>
            </a:r>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667000"/>
            <a:ext cx="2176463"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10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a:t>
            </a:r>
            <a:r>
              <a:rPr lang="en-US" sz="2400" dirty="0" smtClean="0"/>
              <a:t>(continued)</a:t>
            </a:r>
            <a:endParaRPr lang="en-US" sz="2400" dirty="0"/>
          </a:p>
        </p:txBody>
      </p:sp>
      <p:sp>
        <p:nvSpPr>
          <p:cNvPr id="3" name="Content Placeholder 2"/>
          <p:cNvSpPr>
            <a:spLocks noGrp="1"/>
          </p:cNvSpPr>
          <p:nvPr>
            <p:ph idx="1"/>
          </p:nvPr>
        </p:nvSpPr>
        <p:spPr/>
        <p:txBody>
          <a:bodyPr>
            <a:normAutofit/>
          </a:bodyPr>
          <a:lstStyle/>
          <a:p>
            <a:r>
              <a:rPr lang="en-US" sz="2800" dirty="0" smtClean="0"/>
              <a:t>Examining </a:t>
            </a:r>
            <a:r>
              <a:rPr lang="en-US" sz="2800" dirty="0"/>
              <a:t>and Comparing </a:t>
            </a:r>
            <a:endParaRPr lang="en-US" sz="2800" dirty="0" smtClean="0"/>
          </a:p>
          <a:p>
            <a:pPr lvl="1"/>
            <a:r>
              <a:rPr lang="en-US" sz="2400" dirty="0" smtClean="0"/>
              <a:t>A </a:t>
            </a:r>
            <a:r>
              <a:rPr lang="en-US" sz="2400" dirty="0"/>
              <a:t>positive comparison must be based on an ample number of common characteristics between known and questioned </a:t>
            </a:r>
            <a:r>
              <a:rPr lang="en-US" sz="2400" dirty="0" smtClean="0"/>
              <a:t>writings</a:t>
            </a:r>
          </a:p>
          <a:p>
            <a:pPr lvl="1"/>
            <a:r>
              <a:rPr lang="en-US" sz="2400" dirty="0" smtClean="0"/>
              <a:t>Collecting </a:t>
            </a:r>
            <a:r>
              <a:rPr lang="en-US" sz="2400" dirty="0"/>
              <a:t>a lot of exemplars (known </a:t>
            </a:r>
            <a:r>
              <a:rPr lang="en-US" sz="2400" dirty="0" smtClean="0"/>
              <a:t>writings) </a:t>
            </a:r>
            <a:r>
              <a:rPr lang="en-US" sz="2400" dirty="0"/>
              <a:t>is critical in order to make a </a:t>
            </a:r>
            <a:r>
              <a:rPr lang="en-US" sz="2400" dirty="0" smtClean="0"/>
              <a:t>comparison</a:t>
            </a:r>
          </a:p>
          <a:p>
            <a:pPr lvl="1"/>
            <a:r>
              <a:rPr lang="en-US" sz="2400" dirty="0" smtClean="0"/>
              <a:t>Exemplars </a:t>
            </a:r>
            <a:r>
              <a:rPr lang="en-US" sz="2400" dirty="0"/>
              <a:t>should contain some of the same words or combinations of letters that are present in the questioned </a:t>
            </a:r>
            <a:r>
              <a:rPr lang="en-US" sz="2400" dirty="0" smtClean="0"/>
              <a:t>document(s)</a:t>
            </a:r>
            <a:endParaRPr lang="en-US" sz="2400"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6</a:t>
            </a:fld>
            <a:endParaRPr lang="en-US"/>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5029200"/>
            <a:ext cx="28956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54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a:t>
            </a:r>
            <a:r>
              <a:rPr lang="en-US" sz="2400" dirty="0" smtClean="0"/>
              <a:t>(continued)</a:t>
            </a:r>
            <a:endParaRPr lang="en-US" dirty="0"/>
          </a:p>
        </p:txBody>
      </p:sp>
      <p:sp>
        <p:nvSpPr>
          <p:cNvPr id="3" name="Content Placeholder 2"/>
          <p:cNvSpPr>
            <a:spLocks noGrp="1"/>
          </p:cNvSpPr>
          <p:nvPr>
            <p:ph idx="1"/>
          </p:nvPr>
        </p:nvSpPr>
        <p:spPr/>
        <p:txBody>
          <a:bodyPr>
            <a:normAutofit fontScale="92500"/>
          </a:bodyPr>
          <a:lstStyle/>
          <a:p>
            <a:r>
              <a:rPr lang="en-US" dirty="0" smtClean="0"/>
              <a:t>Forensic </a:t>
            </a:r>
            <a:r>
              <a:rPr lang="en-US" dirty="0"/>
              <a:t>Information System of Handwriting database (</a:t>
            </a:r>
            <a:r>
              <a:rPr lang="en-US" dirty="0" smtClean="0"/>
              <a:t>FISH)</a:t>
            </a:r>
          </a:p>
          <a:p>
            <a:pPr lvl="1"/>
            <a:r>
              <a:rPr lang="en-US" dirty="0" smtClean="0"/>
              <a:t>If </a:t>
            </a:r>
            <a:r>
              <a:rPr lang="en-US" dirty="0"/>
              <a:t>the document is a part of a high profile case or is suspected to be written by a repeat offender, the document may be scanned into the FISH </a:t>
            </a:r>
            <a:r>
              <a:rPr lang="en-US" dirty="0" smtClean="0"/>
              <a:t>database</a:t>
            </a:r>
          </a:p>
          <a:p>
            <a:pPr lvl="1"/>
            <a:r>
              <a:rPr lang="en-US" dirty="0" smtClean="0"/>
              <a:t>This </a:t>
            </a:r>
            <a:r>
              <a:rPr lang="en-US" dirty="0"/>
              <a:t>database is maintained by the U.S. Secret </a:t>
            </a:r>
            <a:r>
              <a:rPr lang="en-US" dirty="0" smtClean="0"/>
              <a:t>Service</a:t>
            </a:r>
          </a:p>
          <a:p>
            <a:pPr lvl="1"/>
            <a:r>
              <a:rPr lang="en-US" dirty="0" smtClean="0"/>
              <a:t>It </a:t>
            </a:r>
            <a:r>
              <a:rPr lang="en-US" dirty="0"/>
              <a:t>can provide a list of “hits” based on mathematical values calculated from the scanned images, but a document examiner makes the final confirmation or </a:t>
            </a:r>
            <a:r>
              <a:rPr lang="en-US" dirty="0" smtClean="0"/>
              <a:t>elimination</a:t>
            </a:r>
            <a:endParaRPr lang="en-US"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7</a:t>
            </a:fld>
            <a:endParaRPr lang="en-US"/>
          </a:p>
        </p:txBody>
      </p:sp>
    </p:spTree>
    <p:extLst>
      <p:ext uri="{BB962C8B-B14F-4D97-AF65-F5344CB8AC3E}">
        <p14:creationId xmlns:p14="http://schemas.microsoft.com/office/powerpoint/2010/main" val="256919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a:t>
            </a:r>
            <a:r>
              <a:rPr lang="en-US" sz="2400" dirty="0" smtClean="0"/>
              <a:t>(continued)</a:t>
            </a:r>
            <a:endParaRPr lang="en-US" dirty="0"/>
          </a:p>
        </p:txBody>
      </p:sp>
      <p:sp>
        <p:nvSpPr>
          <p:cNvPr id="3" name="Content Placeholder 2"/>
          <p:cNvSpPr>
            <a:spLocks noGrp="1"/>
          </p:cNvSpPr>
          <p:nvPr>
            <p:ph idx="1"/>
          </p:nvPr>
        </p:nvSpPr>
        <p:spPr/>
        <p:txBody>
          <a:bodyPr>
            <a:normAutofit/>
          </a:bodyPr>
          <a:lstStyle/>
          <a:p>
            <a:r>
              <a:rPr lang="en-US" sz="2800" dirty="0" smtClean="0"/>
              <a:t>The 12 factors examiners use to determine authenticity</a:t>
            </a:r>
          </a:p>
          <a:p>
            <a:pPr lvl="1"/>
            <a:r>
              <a:rPr lang="en-US" sz="2400" dirty="0" smtClean="0"/>
              <a:t>Average </a:t>
            </a:r>
            <a:r>
              <a:rPr lang="en-US" sz="2400" dirty="0"/>
              <a:t>amount of space between words and </a:t>
            </a:r>
            <a:r>
              <a:rPr lang="en-US" sz="2400" dirty="0" smtClean="0"/>
              <a:t>letters</a:t>
            </a:r>
          </a:p>
          <a:p>
            <a:pPr lvl="1"/>
            <a:r>
              <a:rPr lang="en-US" sz="2400" dirty="0" smtClean="0"/>
              <a:t>Relative </a:t>
            </a:r>
            <a:r>
              <a:rPr lang="en-US" sz="2400" dirty="0"/>
              <a:t>height, width and size of </a:t>
            </a:r>
            <a:r>
              <a:rPr lang="en-US" sz="2400" dirty="0" smtClean="0"/>
              <a:t>letters</a:t>
            </a:r>
          </a:p>
          <a:p>
            <a:pPr lvl="2"/>
            <a:r>
              <a:rPr lang="en-US" sz="2000" dirty="0" smtClean="0"/>
              <a:t>The height </a:t>
            </a:r>
            <a:r>
              <a:rPr lang="en-US" sz="2000" dirty="0"/>
              <a:t>of </a:t>
            </a:r>
            <a:r>
              <a:rPr lang="en-US" sz="2000" dirty="0" smtClean="0"/>
              <a:t>letters </a:t>
            </a:r>
            <a:r>
              <a:rPr lang="en-US" sz="2000" dirty="0"/>
              <a:t>including the comparison of the height of </a:t>
            </a:r>
            <a:r>
              <a:rPr lang="en-US" sz="2000" dirty="0" smtClean="0"/>
              <a:t> the uppercase and lowercase letters</a:t>
            </a:r>
          </a:p>
          <a:p>
            <a:pPr lvl="2"/>
            <a:r>
              <a:rPr lang="en-US" sz="2000" dirty="0" smtClean="0"/>
              <a:t>The width </a:t>
            </a:r>
            <a:r>
              <a:rPr lang="en-US" sz="2000" dirty="0"/>
              <a:t>of </a:t>
            </a:r>
            <a:r>
              <a:rPr lang="en-US" sz="2000" dirty="0" smtClean="0"/>
              <a:t>letters </a:t>
            </a:r>
            <a:r>
              <a:rPr lang="en-US" sz="2000" dirty="0"/>
              <a:t>and the </a:t>
            </a:r>
            <a:r>
              <a:rPr lang="en-US" sz="2000" dirty="0" smtClean="0"/>
              <a:t>space between letters </a:t>
            </a:r>
            <a:r>
              <a:rPr lang="en-US" sz="2000" dirty="0"/>
              <a:t>and </a:t>
            </a:r>
            <a:r>
              <a:rPr lang="en-US" sz="2000" dirty="0" smtClean="0"/>
              <a:t>words</a:t>
            </a:r>
          </a:p>
          <a:p>
            <a:pPr lvl="2"/>
            <a:r>
              <a:rPr lang="en-US" sz="2000" dirty="0" smtClean="0"/>
              <a:t>The size </a:t>
            </a:r>
            <a:r>
              <a:rPr lang="en-US" sz="2000" dirty="0"/>
              <a:t>of </a:t>
            </a:r>
            <a:r>
              <a:rPr lang="en-US" sz="2000" dirty="0" smtClean="0"/>
              <a:t>letters </a:t>
            </a:r>
            <a:r>
              <a:rPr lang="en-US" sz="2000" dirty="0"/>
              <a:t>relative to the available </a:t>
            </a:r>
            <a:r>
              <a:rPr lang="en-US" sz="2000" dirty="0" smtClean="0"/>
              <a:t>space</a:t>
            </a:r>
            <a:endParaRPr lang="en-US" sz="2000"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8</a:t>
            </a:fld>
            <a:endParaRPr lang="en-US"/>
          </a:p>
        </p:txBody>
      </p:sp>
      <p:pic>
        <p:nvPicPr>
          <p:cNvPr id="5" name="Picture 4" descr="handwriting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965222"/>
            <a:ext cx="3246438"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ANDWRITING-ANALYSIS-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464" y="4853304"/>
            <a:ext cx="25955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8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a:t>
            </a:r>
            <a:r>
              <a:rPr lang="en-US" sz="2400" dirty="0" smtClean="0"/>
              <a:t>(continued)</a:t>
            </a:r>
            <a:endParaRPr lang="en-US" dirty="0"/>
          </a:p>
        </p:txBody>
      </p:sp>
      <p:sp>
        <p:nvSpPr>
          <p:cNvPr id="3" name="Content Placeholder 2"/>
          <p:cNvSpPr>
            <a:spLocks noGrp="1"/>
          </p:cNvSpPr>
          <p:nvPr>
            <p:ph idx="1"/>
          </p:nvPr>
        </p:nvSpPr>
        <p:spPr>
          <a:xfrm>
            <a:off x="457200" y="1600200"/>
            <a:ext cx="6400800" cy="4525963"/>
          </a:xfrm>
        </p:spPr>
        <p:txBody>
          <a:bodyPr>
            <a:normAutofit lnSpcReduction="10000"/>
          </a:bodyPr>
          <a:lstStyle/>
          <a:p>
            <a:r>
              <a:rPr lang="en-US" sz="2800" dirty="0" smtClean="0"/>
              <a:t>12 factors examiners use to determine authenticity (continued)</a:t>
            </a:r>
          </a:p>
          <a:p>
            <a:pPr lvl="1"/>
            <a:r>
              <a:rPr lang="en-US" sz="2400" dirty="0" smtClean="0"/>
              <a:t>Line </a:t>
            </a:r>
            <a:r>
              <a:rPr lang="en-US" sz="2400" dirty="0"/>
              <a:t>quality – observing if the lines are smooth, </a:t>
            </a:r>
            <a:r>
              <a:rPr lang="en-US" sz="2400" dirty="0" smtClean="0"/>
              <a:t>free-flowing, </a:t>
            </a:r>
            <a:r>
              <a:rPr lang="en-US" sz="2400" dirty="0"/>
              <a:t>or shaky and </a:t>
            </a:r>
            <a:r>
              <a:rPr lang="en-US" sz="2400" dirty="0" smtClean="0"/>
              <a:t>wavering</a:t>
            </a:r>
          </a:p>
          <a:p>
            <a:pPr lvl="1"/>
            <a:r>
              <a:rPr lang="en-US" sz="2400" dirty="0" smtClean="0"/>
              <a:t>Connecting </a:t>
            </a:r>
            <a:r>
              <a:rPr lang="en-US" sz="2400" dirty="0"/>
              <a:t>strokes – comparing the strokes between upper and lower case </a:t>
            </a:r>
            <a:r>
              <a:rPr lang="en-US" sz="2400" dirty="0" smtClean="0"/>
              <a:t>letters, </a:t>
            </a:r>
            <a:r>
              <a:rPr lang="en-US" sz="2400" dirty="0"/>
              <a:t>and the strokes between the letters and the </a:t>
            </a:r>
            <a:r>
              <a:rPr lang="en-US" sz="2400" dirty="0" smtClean="0"/>
              <a:t>words</a:t>
            </a:r>
          </a:p>
          <a:p>
            <a:pPr lvl="1"/>
            <a:r>
              <a:rPr lang="en-US" sz="2400" dirty="0" smtClean="0"/>
              <a:t>Beginning </a:t>
            </a:r>
            <a:r>
              <a:rPr lang="en-US" sz="2400" dirty="0"/>
              <a:t>and ending strokes – observing how the writer begins and ends words, </a:t>
            </a:r>
            <a:r>
              <a:rPr lang="en-US" sz="2400" dirty="0" smtClean="0"/>
              <a:t>numbers, </a:t>
            </a:r>
            <a:r>
              <a:rPr lang="en-US" sz="2400" dirty="0"/>
              <a:t>and </a:t>
            </a:r>
            <a:r>
              <a:rPr lang="en-US" sz="2400" dirty="0" smtClean="0"/>
              <a:t>letters</a:t>
            </a:r>
            <a:endParaRPr lang="en-US" sz="2400" dirty="0"/>
          </a:p>
        </p:txBody>
      </p:sp>
      <p:sp>
        <p:nvSpPr>
          <p:cNvPr id="4" name="Slide Number Placeholder 3"/>
          <p:cNvSpPr>
            <a:spLocks noGrp="1"/>
          </p:cNvSpPr>
          <p:nvPr>
            <p:ph type="sldNum" sz="quarter" idx="12"/>
          </p:nvPr>
        </p:nvSpPr>
        <p:spPr/>
        <p:txBody>
          <a:bodyPr/>
          <a:lstStyle/>
          <a:p>
            <a:fld id="{5C712004-1C05-47E4-A350-5F9D96E377F0}" type="slidenum">
              <a:rPr lang="en-US" smtClean="0"/>
              <a:pPr/>
              <a:t>9</a:t>
            </a:fld>
            <a:endParaRPr lang="en-US"/>
          </a:p>
        </p:txBody>
      </p:sp>
      <p:pic>
        <p:nvPicPr>
          <p:cNvPr id="5" name="Picture 4" descr="jan06writingsam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199" y="2133600"/>
            <a:ext cx="2045981" cy="132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ill_g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2063" y="3881501"/>
            <a:ext cx="22034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779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1558</Words>
  <Application>Microsoft Office PowerPoint</Application>
  <PresentationFormat>On-screen Show (4:3)</PresentationFormat>
  <Paragraphs>206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Questioned Documents</vt:lpstr>
      <vt:lpstr>PowerPoint Presentation</vt:lpstr>
      <vt:lpstr>Questioned Document </vt:lpstr>
      <vt:lpstr>Document Examiners</vt:lpstr>
      <vt:lpstr>Handwriting</vt:lpstr>
      <vt:lpstr>Handwriting (continued)</vt:lpstr>
      <vt:lpstr>Handwriting (continued)</vt:lpstr>
      <vt:lpstr>Handwriting (continued)</vt:lpstr>
      <vt:lpstr>Handwriting (continued)</vt:lpstr>
      <vt:lpstr>Handwriting (continued)</vt:lpstr>
      <vt:lpstr>Handwriting (continued)</vt:lpstr>
      <vt:lpstr>Handwriting (continued)</vt:lpstr>
      <vt:lpstr>Handwriting (continued)</vt:lpstr>
      <vt:lpstr>Typescript Comparisons</vt:lpstr>
      <vt:lpstr>Typescript Comparisons (continued)</vt:lpstr>
      <vt:lpstr>Altered Documents</vt:lpstr>
      <vt:lpstr>Altered Documents (continued)</vt:lpstr>
      <vt:lpstr>Altered Documents (continued)</vt:lpstr>
      <vt:lpstr>Altered Documents (continued)</vt:lpstr>
      <vt:lpstr>Other Document Challenges</vt:lpstr>
      <vt:lpstr>Other Document Challenges (continued)</vt:lpstr>
      <vt:lpstr>Other Document Challenges (continued)</vt:lpstr>
      <vt:lpstr>Other Document Challenges (continued)</vt:lpstr>
      <vt:lpstr>Examples of Questioned Documents</vt:lpstr>
      <vt:lpstr>Forgery</vt:lpstr>
      <vt:lpstr>Counterfeit</vt:lpstr>
      <vt:lpstr>Counterfeit (continued)</vt:lpstr>
      <vt:lpstr>Counterfeit (continued)</vt:lpstr>
      <vt:lpstr>Resources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Questioned Documents</dc:title>
  <dc:creator>owner</dc:creator>
  <cp:lastModifiedBy>owner</cp:lastModifiedBy>
  <cp:revision>13</cp:revision>
  <dcterms:created xsi:type="dcterms:W3CDTF">2012-06-22T20:10:32Z</dcterms:created>
  <dcterms:modified xsi:type="dcterms:W3CDTF">2013-05-18T17:26:45Z</dcterms:modified>
</cp:coreProperties>
</file>