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Lst>
  <p:notesMasterIdLst>
    <p:notesMasterId r:id="rId41"/>
  </p:notesMasterIdLst>
  <p:sldIdLst>
    <p:sldId id="256" r:id="rId2"/>
    <p:sldId id="296"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284" r:id="rId29"/>
    <p:sldId id="285" r:id="rId30"/>
    <p:sldId id="286" r:id="rId31"/>
    <p:sldId id="287" r:id="rId32"/>
    <p:sldId id="289" r:id="rId33"/>
    <p:sldId id="288" r:id="rId34"/>
    <p:sldId id="290" r:id="rId35"/>
    <p:sldId id="291" r:id="rId36"/>
    <p:sldId id="292" r:id="rId37"/>
    <p:sldId id="293" r:id="rId38"/>
    <p:sldId id="294" r:id="rId39"/>
    <p:sldId id="295"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 Casey" initials="E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84" y="-2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F942804-9482-4804-BC74-0D0699B0E944}" type="datetimeFigureOut">
              <a:rPr lang="en-US"/>
              <a:pPr>
                <a:defRPr/>
              </a:pPr>
              <a:t>5/18/2013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DAB47EF-CEE8-4F2D-8699-6AD5B3691B1A}" type="slidenum">
              <a:rPr lang="en-US"/>
              <a:pPr>
                <a:defRPr/>
              </a:pPr>
              <a:t>‹#›</a:t>
            </a:fld>
            <a:endParaRPr lang="en-US"/>
          </a:p>
        </p:txBody>
      </p:sp>
    </p:spTree>
    <p:extLst>
      <p:ext uri="{BB962C8B-B14F-4D97-AF65-F5344CB8AC3E}">
        <p14:creationId xmlns:p14="http://schemas.microsoft.com/office/powerpoint/2010/main" val="37398514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4743450"/>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52426" y="2895600"/>
            <a:ext cx="4572000" cy="1368798"/>
          </a:xfrm>
        </p:spPr>
        <p:txBody>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
        <p:nvSpPr>
          <p:cNvPr id="6" name="Date Placeholder 21"/>
          <p:cNvSpPr>
            <a:spLocks noGrp="1"/>
          </p:cNvSpPr>
          <p:nvPr>
            <p:ph type="dt" sz="half" idx="10"/>
          </p:nvPr>
        </p:nvSpPr>
        <p:spPr/>
        <p:txBody>
          <a:bodyPr/>
          <a:lstStyle>
            <a:lvl1pPr>
              <a:defRPr/>
            </a:lvl1pPr>
          </a:lstStyle>
          <a:p>
            <a:pPr>
              <a:defRPr/>
            </a:pPr>
            <a:fld id="{F88FA234-630A-48BE-AD27-1B5AAEF7B2FF}" type="datetime1">
              <a:rPr lang="en-US" smtClean="0"/>
              <a:pPr>
                <a:defRPr/>
              </a:pPr>
              <a:t>5/18/2013</a:t>
            </a:fld>
            <a:endParaRPr lang="en-US"/>
          </a:p>
        </p:txBody>
      </p:sp>
      <p:sp>
        <p:nvSpPr>
          <p:cNvPr id="7" name="Slide Number Placeholder 22"/>
          <p:cNvSpPr>
            <a:spLocks noGrp="1"/>
          </p:cNvSpPr>
          <p:nvPr>
            <p:ph type="sldNum" sz="quarter" idx="11"/>
          </p:nvPr>
        </p:nvSpPr>
        <p:spPr/>
        <p:txBody>
          <a:bodyPr/>
          <a:lstStyle>
            <a:lvl1pPr>
              <a:defRPr/>
            </a:lvl1pPr>
          </a:lstStyle>
          <a:p>
            <a:pPr>
              <a:defRPr/>
            </a:pPr>
            <a:fld id="{2DAA3233-7CED-47D2-B2FA-47CD886B600C}" type="slidenum">
              <a:rPr lang="en-US"/>
              <a:pPr>
                <a:defRPr/>
              </a:pPr>
              <a:t>‹#›</a:t>
            </a:fld>
            <a:endParaRPr lang="en-US"/>
          </a:p>
        </p:txBody>
      </p:sp>
      <p:sp>
        <p:nvSpPr>
          <p:cNvPr id="8" name="Footer Placeholder 2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184798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3084734-F2FC-49F4-B660-A9C9F6AACDA3}" type="datetime1">
              <a:rPr lang="en-US" smtClean="0"/>
              <a:pPr>
                <a:defRPr/>
              </a:pPr>
              <a:t>5/18/2013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8A120C-8501-468E-BA98-B9ED6A84E163}" type="slidenum">
              <a:rPr lang="en-US"/>
              <a:pPr>
                <a:defRPr/>
              </a:pPr>
              <a:t>‹#›</a:t>
            </a:fld>
            <a:endParaRPr lang="en-US"/>
          </a:p>
        </p:txBody>
      </p:sp>
    </p:spTree>
    <p:extLst>
      <p:ext uri="{BB962C8B-B14F-4D97-AF65-F5344CB8AC3E}">
        <p14:creationId xmlns:p14="http://schemas.microsoft.com/office/powerpoint/2010/main" val="2121708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0BC06C5-D407-45F2-B53F-A9A2AF7DEC2E}" type="datetime1">
              <a:rPr lang="en-US" smtClean="0"/>
              <a:pPr>
                <a:defRPr/>
              </a:pPr>
              <a:t>5/18/2013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B029DC-67B4-4E36-AEDA-CBCE8501BAD7}" type="slidenum">
              <a:rPr lang="en-US"/>
              <a:pPr>
                <a:defRPr/>
              </a:pPr>
              <a:t>‹#›</a:t>
            </a:fld>
            <a:endParaRPr lang="en-US"/>
          </a:p>
        </p:txBody>
      </p:sp>
    </p:spTree>
    <p:extLst>
      <p:ext uri="{BB962C8B-B14F-4D97-AF65-F5344CB8AC3E}">
        <p14:creationId xmlns:p14="http://schemas.microsoft.com/office/powerpoint/2010/main" val="945612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5" name="Date Placeholder 11"/>
          <p:cNvSpPr>
            <a:spLocks noGrp="1"/>
          </p:cNvSpPr>
          <p:nvPr>
            <p:ph type="dt" sz="half" idx="14"/>
          </p:nvPr>
        </p:nvSpPr>
        <p:spPr/>
        <p:txBody>
          <a:bodyPr/>
          <a:lstStyle>
            <a:lvl1pPr>
              <a:defRPr/>
            </a:lvl1pPr>
          </a:lstStyle>
          <a:p>
            <a:pPr>
              <a:defRPr/>
            </a:pPr>
            <a:fld id="{0EFF0F78-319B-4E86-A6B8-1B40746118A0}" type="datetime1">
              <a:rPr lang="en-US" smtClean="0"/>
              <a:pPr>
                <a:defRPr/>
              </a:pPr>
              <a:t>5/18/2013</a:t>
            </a:fld>
            <a:endParaRPr lang="en-US"/>
          </a:p>
        </p:txBody>
      </p:sp>
      <p:sp>
        <p:nvSpPr>
          <p:cNvPr id="6" name="Slide Number Placeholder 18"/>
          <p:cNvSpPr>
            <a:spLocks noGrp="1"/>
          </p:cNvSpPr>
          <p:nvPr>
            <p:ph type="sldNum" sz="quarter" idx="15"/>
          </p:nvPr>
        </p:nvSpPr>
        <p:spPr/>
        <p:txBody>
          <a:bodyPr/>
          <a:lstStyle>
            <a:lvl1pPr>
              <a:defRPr/>
            </a:lvl1pPr>
          </a:lstStyle>
          <a:p>
            <a:pPr>
              <a:defRPr/>
            </a:pPr>
            <a:fld id="{A71BBE13-A6D3-4AFD-A776-D61D6A1BA082}" type="slidenum">
              <a:rPr lang="en-US"/>
              <a:pPr>
                <a:defRPr/>
              </a:pPr>
              <a:t>‹#›</a:t>
            </a:fld>
            <a:endParaRPr lang="en-US"/>
          </a:p>
        </p:txBody>
      </p:sp>
      <p:sp>
        <p:nvSpPr>
          <p:cNvPr id="9" name="Footer Placeholder 11"/>
          <p:cNvSpPr txBox="1">
            <a:spLocks/>
          </p:cNvSpPr>
          <p:nvPr userDrawn="1"/>
        </p:nvSpPr>
        <p:spPr bwMode="auto">
          <a:xfrm>
            <a:off x="2900363" y="6583362"/>
            <a:ext cx="4211637"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defPPr>
              <a:defRPr lang="en-US"/>
            </a:defPPr>
            <a:lvl1pPr algn="r" rtl="0" eaLnBrk="0" fontAlgn="base" latinLnBrk="0" hangingPunct="0">
              <a:spcBef>
                <a:spcPct val="0"/>
              </a:spcBef>
              <a:spcAft>
                <a:spcPct val="0"/>
              </a:spcAft>
              <a:defRPr kumimoji="0" sz="1000"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algn="ctr" eaLnBrk="1" hangingPunct="1">
              <a:defRPr/>
            </a:pPr>
            <a:r>
              <a:rPr lang="en-US" dirty="0" smtClean="0">
                <a:solidFill>
                  <a:schemeClr val="tx1">
                    <a:lumMod val="65000"/>
                  </a:schemeClr>
                </a:solidFill>
                <a:latin typeface="Times New Roman" pitchFamily="18" charset="0"/>
              </a:rPr>
              <a:t>Copyright © Texas Education Agency 2011. All rights reserved.</a:t>
            </a:r>
          </a:p>
          <a:p>
            <a:pPr algn="ctr" eaLnBrk="1" hangingPunct="1">
              <a:defRPr/>
            </a:pPr>
            <a:r>
              <a:rPr lang="en-US" dirty="0" smtClean="0">
                <a:solidFill>
                  <a:schemeClr val="tx1">
                    <a:lumMod val="65000"/>
                  </a:schemeClr>
                </a:solidFill>
                <a:latin typeface="Times New Roman" pitchFamily="18" charset="0"/>
              </a:rPr>
              <a:t>Images and other multimedia content used with permission. </a:t>
            </a:r>
          </a:p>
        </p:txBody>
      </p:sp>
    </p:spTree>
    <p:extLst>
      <p:ext uri="{BB962C8B-B14F-4D97-AF65-F5344CB8AC3E}">
        <p14:creationId xmlns:p14="http://schemas.microsoft.com/office/powerpoint/2010/main" val="33398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a:off x="-4763" y="1828800"/>
            <a:ext cx="9144001"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p:nvPr>
        </p:nvSpPr>
        <p:spPr>
          <a:xfrm>
            <a:off x="352426" y="4003302"/>
            <a:ext cx="4572000" cy="1178298"/>
          </a:xfrm>
        </p:spPr>
        <p:txBody>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lvl="0"/>
            <a:r>
              <a:rPr lang="en-US" smtClean="0"/>
              <a:t>Click to edit Master title style</a:t>
            </a:r>
            <a:endParaRPr lang="en-US" dirty="0"/>
          </a:p>
        </p:txBody>
      </p:sp>
      <p:sp>
        <p:nvSpPr>
          <p:cNvPr id="7" name="Date Placeholder 15"/>
          <p:cNvSpPr>
            <a:spLocks noGrp="1"/>
          </p:cNvSpPr>
          <p:nvPr>
            <p:ph type="dt" sz="half" idx="10"/>
          </p:nvPr>
        </p:nvSpPr>
        <p:spPr/>
        <p:txBody>
          <a:bodyPr/>
          <a:lstStyle>
            <a:lvl1pPr>
              <a:defRPr/>
            </a:lvl1pPr>
          </a:lstStyle>
          <a:p>
            <a:pPr>
              <a:defRPr/>
            </a:pPr>
            <a:fld id="{9B70090E-EE15-4CF3-B450-B9A878659944}" type="datetime1">
              <a:rPr lang="en-US" smtClean="0"/>
              <a:pPr>
                <a:defRPr/>
              </a:pPr>
              <a:t>5/18/2013</a:t>
            </a:fld>
            <a:endParaRPr lang="en-US"/>
          </a:p>
        </p:txBody>
      </p:sp>
      <p:sp>
        <p:nvSpPr>
          <p:cNvPr id="8" name="Slide Number Placeholder 19"/>
          <p:cNvSpPr>
            <a:spLocks noGrp="1"/>
          </p:cNvSpPr>
          <p:nvPr>
            <p:ph type="sldNum" sz="quarter" idx="11"/>
          </p:nvPr>
        </p:nvSpPr>
        <p:spPr/>
        <p:txBody>
          <a:bodyPr/>
          <a:lstStyle>
            <a:lvl1pPr>
              <a:defRPr/>
            </a:lvl1pPr>
          </a:lstStyle>
          <a:p>
            <a:pPr>
              <a:defRPr/>
            </a:pPr>
            <a:fld id="{7659A1CD-31D6-480D-B8A3-586F4E5A2EE7}" type="slidenum">
              <a:rPr lang="en-US"/>
              <a:pPr>
                <a:defRPr/>
              </a:pPr>
              <a:t>‹#›</a:t>
            </a:fld>
            <a:endParaRPr lang="en-US"/>
          </a:p>
        </p:txBody>
      </p:sp>
      <p:sp>
        <p:nvSpPr>
          <p:cNvPr id="9" name="Footer Placeholder 20"/>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889869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Content Placeholder 11"/>
          <p:cNvSpPr>
            <a:spLocks noGrp="1"/>
          </p:cNvSpPr>
          <p:nvPr>
            <p:ph sz="quarter" idx="14"/>
          </p:nvPr>
        </p:nvSpPr>
        <p:spPr>
          <a:xfrm>
            <a:off x="4901184" y="1463040"/>
            <a:ext cx="3886200" cy="428853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6" name="Date Placeholder 19"/>
          <p:cNvSpPr>
            <a:spLocks noGrp="1"/>
          </p:cNvSpPr>
          <p:nvPr>
            <p:ph type="dt" sz="half" idx="15"/>
          </p:nvPr>
        </p:nvSpPr>
        <p:spPr/>
        <p:txBody>
          <a:bodyPr/>
          <a:lstStyle>
            <a:lvl1pPr>
              <a:defRPr/>
            </a:lvl1pPr>
          </a:lstStyle>
          <a:p>
            <a:pPr>
              <a:defRPr/>
            </a:pPr>
            <a:fld id="{672CD635-295C-4233-AA9E-41995495B79A}" type="datetime1">
              <a:rPr lang="en-US" smtClean="0"/>
              <a:pPr>
                <a:defRPr/>
              </a:pPr>
              <a:t>5/18/2013</a:t>
            </a:fld>
            <a:endParaRPr lang="en-US"/>
          </a:p>
        </p:txBody>
      </p:sp>
      <p:sp>
        <p:nvSpPr>
          <p:cNvPr id="7" name="Slide Number Placeholder 24"/>
          <p:cNvSpPr>
            <a:spLocks noGrp="1"/>
          </p:cNvSpPr>
          <p:nvPr>
            <p:ph type="sldNum" sz="quarter" idx="16"/>
          </p:nvPr>
        </p:nvSpPr>
        <p:spPr/>
        <p:txBody>
          <a:bodyPr/>
          <a:lstStyle>
            <a:lvl1pPr>
              <a:defRPr/>
            </a:lvl1pPr>
          </a:lstStyle>
          <a:p>
            <a:pPr>
              <a:defRPr/>
            </a:pPr>
            <a:fld id="{0C88EC3A-EE40-4553-889D-003C011CE01E}" type="slidenum">
              <a:rPr lang="en-US"/>
              <a:pPr>
                <a:defRPr/>
              </a:pPr>
              <a:t>‹#›</a:t>
            </a:fld>
            <a:endParaRPr lang="en-US"/>
          </a:p>
        </p:txBody>
      </p:sp>
      <p:sp>
        <p:nvSpPr>
          <p:cNvPr id="8" name="Footer Placeholder 25"/>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210672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 Placeholder 3"/>
          <p:cNvSpPr>
            <a:spLocks noGrp="1"/>
          </p:cNvSpPr>
          <p:nvPr>
            <p:ph type="body" sz="half" idx="2"/>
          </p:nvPr>
        </p:nvSpPr>
        <p:spPr>
          <a:xfrm>
            <a:off x="352426" y="1463040"/>
            <a:ext cx="3886200" cy="509587"/>
          </a:xfrm>
        </p:spPr>
        <p:txBody>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8" name="Date Placeholder 19"/>
          <p:cNvSpPr>
            <a:spLocks noGrp="1"/>
          </p:cNvSpPr>
          <p:nvPr>
            <p:ph type="dt" sz="half" idx="16"/>
          </p:nvPr>
        </p:nvSpPr>
        <p:spPr/>
        <p:txBody>
          <a:bodyPr/>
          <a:lstStyle>
            <a:lvl1pPr>
              <a:defRPr/>
            </a:lvl1pPr>
          </a:lstStyle>
          <a:p>
            <a:pPr>
              <a:defRPr/>
            </a:pPr>
            <a:fld id="{59E53B0D-7AE4-4511-8C12-1DEB70E0791F}" type="datetime1">
              <a:rPr lang="en-US" smtClean="0"/>
              <a:pPr>
                <a:defRPr/>
              </a:pPr>
              <a:t>5/18/2013</a:t>
            </a:fld>
            <a:endParaRPr lang="en-US"/>
          </a:p>
        </p:txBody>
      </p:sp>
      <p:sp>
        <p:nvSpPr>
          <p:cNvPr id="9" name="Slide Number Placeholder 23"/>
          <p:cNvSpPr>
            <a:spLocks noGrp="1"/>
          </p:cNvSpPr>
          <p:nvPr>
            <p:ph type="sldNum" sz="quarter" idx="17"/>
          </p:nvPr>
        </p:nvSpPr>
        <p:spPr/>
        <p:txBody>
          <a:bodyPr/>
          <a:lstStyle>
            <a:lvl1pPr>
              <a:defRPr/>
            </a:lvl1pPr>
          </a:lstStyle>
          <a:p>
            <a:pPr>
              <a:defRPr/>
            </a:pPr>
            <a:fld id="{8675933A-56F6-46DC-886D-E3546888BC50}" type="slidenum">
              <a:rPr lang="en-US"/>
              <a:pPr>
                <a:defRPr/>
              </a:pPr>
              <a:t>‹#›</a:t>
            </a:fld>
            <a:endParaRPr lang="en-US"/>
          </a:p>
        </p:txBody>
      </p:sp>
      <p:sp>
        <p:nvSpPr>
          <p:cNvPr id="10" name="Footer Placeholder 28"/>
          <p:cNvSpPr>
            <a:spLocks noGrp="1"/>
          </p:cNvSpPr>
          <p:nvPr>
            <p:ph type="ftr" sz="quarter" idx="18"/>
          </p:nvPr>
        </p:nvSpPr>
        <p:spPr/>
        <p:txBody>
          <a:bodyPr/>
          <a:lstStyle>
            <a:lvl1pPr>
              <a:defRPr/>
            </a:lvl1pPr>
          </a:lstStyle>
          <a:p>
            <a:pPr>
              <a:defRPr/>
            </a:pPr>
            <a:endParaRPr lang="en-US"/>
          </a:p>
        </p:txBody>
      </p:sp>
    </p:spTree>
    <p:extLst>
      <p:ext uri="{BB962C8B-B14F-4D97-AF65-F5344CB8AC3E}">
        <p14:creationId xmlns:p14="http://schemas.microsoft.com/office/powerpoint/2010/main" val="916417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
        <p:nvSpPr>
          <p:cNvPr id="4" name="Date Placeholder 10"/>
          <p:cNvSpPr>
            <a:spLocks noGrp="1"/>
          </p:cNvSpPr>
          <p:nvPr>
            <p:ph type="dt" sz="half" idx="10"/>
          </p:nvPr>
        </p:nvSpPr>
        <p:spPr/>
        <p:txBody>
          <a:bodyPr/>
          <a:lstStyle>
            <a:lvl1pPr>
              <a:defRPr/>
            </a:lvl1pPr>
          </a:lstStyle>
          <a:p>
            <a:pPr>
              <a:defRPr/>
            </a:pPr>
            <a:fld id="{D70EE595-3390-4E62-918A-3D016F811072}" type="datetime1">
              <a:rPr lang="en-US" smtClean="0"/>
              <a:pPr>
                <a:defRPr/>
              </a:pPr>
              <a:t>5/18/2013</a:t>
            </a:fld>
            <a:endParaRPr lang="en-US"/>
          </a:p>
        </p:txBody>
      </p:sp>
      <p:sp>
        <p:nvSpPr>
          <p:cNvPr id="5" name="Slide Number Placeholder 13"/>
          <p:cNvSpPr>
            <a:spLocks noGrp="1"/>
          </p:cNvSpPr>
          <p:nvPr>
            <p:ph type="sldNum" sz="quarter" idx="11"/>
          </p:nvPr>
        </p:nvSpPr>
        <p:spPr/>
        <p:txBody>
          <a:bodyPr/>
          <a:lstStyle>
            <a:lvl1pPr>
              <a:defRPr/>
            </a:lvl1pPr>
          </a:lstStyle>
          <a:p>
            <a:pPr>
              <a:defRPr/>
            </a:pPr>
            <a:fld id="{D512171C-71C9-4467-8BFC-5C577F61A597}" type="slidenum">
              <a:rPr lang="en-US"/>
              <a:pPr>
                <a:defRPr/>
              </a:pPr>
              <a:t>‹#›</a:t>
            </a:fld>
            <a:endParaRPr lang="en-US"/>
          </a:p>
        </p:txBody>
      </p:sp>
      <p:sp>
        <p:nvSpPr>
          <p:cNvPr id="6" name="Footer Placeholder 17"/>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04514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Date Placeholder 6"/>
          <p:cNvSpPr>
            <a:spLocks noGrp="1"/>
          </p:cNvSpPr>
          <p:nvPr>
            <p:ph type="dt" sz="half" idx="10"/>
          </p:nvPr>
        </p:nvSpPr>
        <p:spPr/>
        <p:txBody>
          <a:bodyPr/>
          <a:lstStyle>
            <a:lvl1pPr>
              <a:defRPr/>
            </a:lvl1pPr>
          </a:lstStyle>
          <a:p>
            <a:pPr>
              <a:defRPr/>
            </a:pPr>
            <a:fld id="{AD941EB1-68F3-41C7-9081-2C4F715E989B}" type="datetime1">
              <a:rPr lang="en-US" smtClean="0"/>
              <a:pPr>
                <a:defRPr/>
              </a:pPr>
              <a:t>5/18/2013</a:t>
            </a:fld>
            <a:endParaRPr lang="en-US"/>
          </a:p>
        </p:txBody>
      </p:sp>
      <p:sp>
        <p:nvSpPr>
          <p:cNvPr id="4" name="Slide Number Placeholder 11"/>
          <p:cNvSpPr>
            <a:spLocks noGrp="1"/>
          </p:cNvSpPr>
          <p:nvPr>
            <p:ph type="sldNum" sz="quarter" idx="11"/>
          </p:nvPr>
        </p:nvSpPr>
        <p:spPr/>
        <p:txBody>
          <a:bodyPr/>
          <a:lstStyle>
            <a:lvl1pPr>
              <a:defRPr/>
            </a:lvl1pPr>
          </a:lstStyle>
          <a:p>
            <a:pPr>
              <a:defRPr/>
            </a:pPr>
            <a:fld id="{6FAD7AD2-2DF3-4DED-8744-63D7C52B69E1}" type="slidenum">
              <a:rPr lang="en-US"/>
              <a:pPr>
                <a:defRPr/>
              </a:pPr>
              <a:t>‹#›</a:t>
            </a:fld>
            <a:endParaRPr lang="en-US"/>
          </a:p>
        </p:txBody>
      </p:sp>
      <p:sp>
        <p:nvSpPr>
          <p:cNvPr id="5" name="Footer Placeholder 12"/>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129764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12"/>
          <p:cNvSpPr>
            <a:spLocks noGrp="1"/>
          </p:cNvSpPr>
          <p:nvPr>
            <p:ph type="dt" sz="half" idx="15"/>
          </p:nvPr>
        </p:nvSpPr>
        <p:spPr/>
        <p:txBody>
          <a:bodyPr/>
          <a:lstStyle>
            <a:lvl1pPr>
              <a:defRPr/>
            </a:lvl1pPr>
          </a:lstStyle>
          <a:p>
            <a:pPr>
              <a:defRPr/>
            </a:pPr>
            <a:fld id="{EBF54D04-804B-4850-A751-B0EC54D9424A}" type="datetime1">
              <a:rPr lang="en-US" smtClean="0"/>
              <a:pPr>
                <a:defRPr/>
              </a:pPr>
              <a:t>5/18/2013</a:t>
            </a:fld>
            <a:endParaRPr lang="en-US"/>
          </a:p>
        </p:txBody>
      </p:sp>
      <p:sp>
        <p:nvSpPr>
          <p:cNvPr id="9" name="Slide Number Placeholder 17"/>
          <p:cNvSpPr>
            <a:spLocks noGrp="1"/>
          </p:cNvSpPr>
          <p:nvPr>
            <p:ph type="sldNum" sz="quarter" idx="16"/>
          </p:nvPr>
        </p:nvSpPr>
        <p:spPr/>
        <p:txBody>
          <a:bodyPr/>
          <a:lstStyle>
            <a:lvl1pPr>
              <a:defRPr/>
            </a:lvl1pPr>
          </a:lstStyle>
          <a:p>
            <a:pPr>
              <a:defRPr/>
            </a:pPr>
            <a:fld id="{77CF5381-EF78-40AA-A804-9E0F0FCF9FA2}" type="slidenum">
              <a:rPr lang="en-US"/>
              <a:pPr>
                <a:defRPr/>
              </a:pPr>
              <a:t>‹#›</a:t>
            </a:fld>
            <a:endParaRPr lang="en-US"/>
          </a:p>
        </p:txBody>
      </p:sp>
      <p:sp>
        <p:nvSpPr>
          <p:cNvPr id="10" name="Footer Placeholder 19"/>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884131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25" name="Text Placeholder 24"/>
          <p:cNvSpPr>
            <a:spLocks noGrp="1"/>
          </p:cNvSpPr>
          <p:nvPr>
            <p:ph type="body" sz="quarter" idx="13"/>
          </p:nvPr>
        </p:nvSpPr>
        <p:spPr>
          <a:xfrm>
            <a:off x="352426" y="1600199"/>
            <a:ext cx="4572000" cy="3593237"/>
          </a:xfrm>
        </p:spPr>
        <p:txBody>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9" name="Title Placeholder 1"/>
          <p:cNvSpPr>
            <a:spLocks noGrp="1"/>
          </p:cNvSpPr>
          <p:nvPr>
            <p:ph type="title"/>
          </p:nvPr>
        </p:nvSpPr>
        <p:spPr>
          <a:xfrm>
            <a:off x="352425" y="275208"/>
            <a:ext cx="4572000" cy="1324992"/>
          </a:xfrm>
          <a:prstGeom prst="rect">
            <a:avLst/>
          </a:prstGeom>
        </p:spPr>
        <p:txBody>
          <a:bodyPr rtlCol="0">
            <a:normAutofit/>
          </a:bodyPr>
          <a:lstStyle/>
          <a:p>
            <a:r>
              <a:rPr lang="en-US" smtClean="0"/>
              <a:t>Click to edit Master title style</a:t>
            </a:r>
            <a:endParaRPr lang="en-US" dirty="0"/>
          </a:p>
        </p:txBody>
      </p:sp>
      <p:sp>
        <p:nvSpPr>
          <p:cNvPr id="8" name="Date Placeholder 12"/>
          <p:cNvSpPr>
            <a:spLocks noGrp="1"/>
          </p:cNvSpPr>
          <p:nvPr>
            <p:ph type="dt" sz="half" idx="14"/>
          </p:nvPr>
        </p:nvSpPr>
        <p:spPr/>
        <p:txBody>
          <a:bodyPr/>
          <a:lstStyle>
            <a:lvl1pPr>
              <a:defRPr/>
            </a:lvl1pPr>
          </a:lstStyle>
          <a:p>
            <a:pPr>
              <a:defRPr/>
            </a:pPr>
            <a:fld id="{EF3005B9-5B63-4468-B203-79E18ECE5811}" type="datetime1">
              <a:rPr lang="en-US" smtClean="0"/>
              <a:pPr>
                <a:defRPr/>
              </a:pPr>
              <a:t>5/18/2013</a:t>
            </a:fld>
            <a:endParaRPr lang="en-US"/>
          </a:p>
        </p:txBody>
      </p:sp>
      <p:sp>
        <p:nvSpPr>
          <p:cNvPr id="9" name="Slide Number Placeholder 19"/>
          <p:cNvSpPr>
            <a:spLocks noGrp="1"/>
          </p:cNvSpPr>
          <p:nvPr>
            <p:ph type="sldNum" sz="quarter" idx="15"/>
          </p:nvPr>
        </p:nvSpPr>
        <p:spPr/>
        <p:txBody>
          <a:bodyPr/>
          <a:lstStyle>
            <a:lvl1pPr>
              <a:defRPr/>
            </a:lvl1pPr>
          </a:lstStyle>
          <a:p>
            <a:pPr>
              <a:defRPr/>
            </a:pPr>
            <a:fld id="{F58AAF40-FFA5-4596-9322-D22C5EFCAD97}" type="slidenum">
              <a:rPr lang="en-US"/>
              <a:pPr>
                <a:defRPr/>
              </a:pPr>
              <a:t>‹#›</a:t>
            </a:fld>
            <a:endParaRPr lang="en-US"/>
          </a:p>
        </p:txBody>
      </p:sp>
      <p:sp>
        <p:nvSpPr>
          <p:cNvPr id="10" name="Footer Placeholder 20"/>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320680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52425" y="228600"/>
            <a:ext cx="7680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a:xfrm>
            <a:off x="352425" y="1463675"/>
            <a:ext cx="7680325"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5" y="6543675"/>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pPr>
              <a:defRPr/>
            </a:pPr>
            <a:fld id="{5199DC9D-A73C-475A-BF66-EABEB7B52176}" type="datetime1">
              <a:rPr lang="en-US" smtClean="0"/>
              <a:pPr>
                <a:defRPr/>
              </a:pPr>
              <a:t>5/18/2013</a:t>
            </a:fld>
            <a:endParaRPr lang="en-US"/>
          </a:p>
        </p:txBody>
      </p:sp>
      <p:sp>
        <p:nvSpPr>
          <p:cNvPr id="5" name="Footer Placeholder 4"/>
          <p:cNvSpPr>
            <a:spLocks noGrp="1"/>
          </p:cNvSpPr>
          <p:nvPr>
            <p:ph type="ftr" sz="quarter" idx="3"/>
          </p:nvPr>
        </p:nvSpPr>
        <p:spPr>
          <a:xfrm>
            <a:off x="1809750" y="6543675"/>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pPr>
              <a:defRPr/>
            </a:pPr>
            <a:endParaRPr lang="en-US"/>
          </a:p>
        </p:txBody>
      </p:sp>
      <p:sp>
        <p:nvSpPr>
          <p:cNvPr id="6" name="Slide Number Placeholder 5"/>
          <p:cNvSpPr>
            <a:spLocks noGrp="1"/>
          </p:cNvSpPr>
          <p:nvPr>
            <p:ph type="sldNum" sz="quarter" idx="4"/>
          </p:nvPr>
        </p:nvSpPr>
        <p:spPr>
          <a:xfrm>
            <a:off x="7886700" y="6543675"/>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pPr>
              <a:defRPr/>
            </a:pPr>
            <a:fld id="{EDF57C5A-A3B8-4E21-8E71-DE2FD9EC99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hf hdr="0" ftr="0" dt="0"/>
  <p:txStyles>
    <p:titleStyle>
      <a:lvl1pPr algn="l" rtl="0" eaLnBrk="0" fontAlgn="base" hangingPunct="0">
        <a:spcBef>
          <a:spcPts val="400"/>
        </a:spcBef>
        <a:spcAft>
          <a:spcPct val="0"/>
        </a:spcAft>
        <a:defRPr sz="4000" kern="1200">
          <a:solidFill>
            <a:schemeClr val="tx1"/>
          </a:solidFill>
          <a:latin typeface="+mj-lt"/>
          <a:ea typeface="+mj-ea"/>
          <a:cs typeface="Tunga" pitchFamily="2"/>
        </a:defRPr>
      </a:lvl1pPr>
      <a:lvl2pPr algn="l" rtl="0" eaLnBrk="0" fontAlgn="base" hangingPunct="0">
        <a:spcBef>
          <a:spcPts val="400"/>
        </a:spcBef>
        <a:spcAft>
          <a:spcPct val="0"/>
        </a:spcAft>
        <a:defRPr sz="4000">
          <a:solidFill>
            <a:schemeClr val="tx1"/>
          </a:solidFill>
          <a:latin typeface="Corbel" pitchFamily="34" charset="0"/>
          <a:cs typeface="Tunga" pitchFamily="34" charset="0"/>
        </a:defRPr>
      </a:lvl2pPr>
      <a:lvl3pPr algn="l" rtl="0" eaLnBrk="0" fontAlgn="base" hangingPunct="0">
        <a:spcBef>
          <a:spcPts val="400"/>
        </a:spcBef>
        <a:spcAft>
          <a:spcPct val="0"/>
        </a:spcAft>
        <a:defRPr sz="4000">
          <a:solidFill>
            <a:schemeClr val="tx1"/>
          </a:solidFill>
          <a:latin typeface="Corbel" pitchFamily="34" charset="0"/>
          <a:cs typeface="Tunga" pitchFamily="34" charset="0"/>
        </a:defRPr>
      </a:lvl3pPr>
      <a:lvl4pPr algn="l" rtl="0" eaLnBrk="0" fontAlgn="base" hangingPunct="0">
        <a:spcBef>
          <a:spcPts val="400"/>
        </a:spcBef>
        <a:spcAft>
          <a:spcPct val="0"/>
        </a:spcAft>
        <a:defRPr sz="4000">
          <a:solidFill>
            <a:schemeClr val="tx1"/>
          </a:solidFill>
          <a:latin typeface="Corbel" pitchFamily="34" charset="0"/>
          <a:cs typeface="Tunga" pitchFamily="34" charset="0"/>
        </a:defRPr>
      </a:lvl4pPr>
      <a:lvl5pPr algn="l" rtl="0" eaLnBrk="0" fontAlgn="base" hangingPunct="0">
        <a:spcBef>
          <a:spcPts val="400"/>
        </a:spcBef>
        <a:spcAft>
          <a:spcPct val="0"/>
        </a:spcAft>
        <a:defRPr sz="4000">
          <a:solidFill>
            <a:schemeClr val="tx1"/>
          </a:solidFill>
          <a:latin typeface="Corbel" pitchFamily="34" charset="0"/>
          <a:cs typeface="Tunga" pitchFamily="34" charset="0"/>
        </a:defRPr>
      </a:lvl5pPr>
      <a:lvl6pPr marL="457200" algn="l" rtl="0" fontAlgn="base">
        <a:spcBef>
          <a:spcPts val="400"/>
        </a:spcBef>
        <a:spcAft>
          <a:spcPct val="0"/>
        </a:spcAft>
        <a:defRPr sz="4000">
          <a:solidFill>
            <a:schemeClr val="tx1"/>
          </a:solidFill>
          <a:latin typeface="Corbel" pitchFamily="34" charset="0"/>
          <a:cs typeface="Tunga" pitchFamily="34" charset="0"/>
        </a:defRPr>
      </a:lvl6pPr>
      <a:lvl7pPr marL="914400" algn="l" rtl="0" fontAlgn="base">
        <a:spcBef>
          <a:spcPts val="400"/>
        </a:spcBef>
        <a:spcAft>
          <a:spcPct val="0"/>
        </a:spcAft>
        <a:defRPr sz="4000">
          <a:solidFill>
            <a:schemeClr val="tx1"/>
          </a:solidFill>
          <a:latin typeface="Corbel" pitchFamily="34" charset="0"/>
          <a:cs typeface="Tunga" pitchFamily="34" charset="0"/>
        </a:defRPr>
      </a:lvl7pPr>
      <a:lvl8pPr marL="1371600" algn="l" rtl="0" fontAlgn="base">
        <a:spcBef>
          <a:spcPts val="400"/>
        </a:spcBef>
        <a:spcAft>
          <a:spcPct val="0"/>
        </a:spcAft>
        <a:defRPr sz="4000">
          <a:solidFill>
            <a:schemeClr val="tx1"/>
          </a:solidFill>
          <a:latin typeface="Corbel" pitchFamily="34" charset="0"/>
          <a:cs typeface="Tunga" pitchFamily="34" charset="0"/>
        </a:defRPr>
      </a:lvl8pPr>
      <a:lvl9pPr marL="1828800" algn="l" rtl="0" fontAlgn="base">
        <a:spcBef>
          <a:spcPts val="400"/>
        </a:spcBef>
        <a:spcAft>
          <a:spcPct val="0"/>
        </a:spcAft>
        <a:defRPr sz="4000">
          <a:solidFill>
            <a:schemeClr val="tx1"/>
          </a:solidFill>
          <a:latin typeface="Corbel" pitchFamily="34" charset="0"/>
          <a:cs typeface="Tunga" pitchFamily="34" charset="0"/>
        </a:defRPr>
      </a:lvl9pPr>
    </p:titleStyle>
    <p:bodyStyle>
      <a:lvl1pPr marL="342900" indent="-342900" algn="l" rtl="0" eaLnBrk="0" fontAlgn="base" hangingPunct="0">
        <a:spcBef>
          <a:spcPts val="1200"/>
        </a:spcBef>
        <a:spcAft>
          <a:spcPct val="0"/>
        </a:spcAft>
        <a:buClr>
          <a:srgbClr val="838995"/>
        </a:buClr>
        <a:buFont typeface="Arial" charset="0"/>
        <a:defRPr kern="1200" spc="30">
          <a:solidFill>
            <a:schemeClr val="tx1"/>
          </a:solidFill>
          <a:latin typeface="+mn-lt"/>
          <a:ea typeface="+mn-ea"/>
          <a:cs typeface="Tahoma" pitchFamily="34" charset="0"/>
        </a:defRPr>
      </a:lvl1pPr>
      <a:lvl2pPr marL="171450" indent="-171450" algn="l" rtl="0" eaLnBrk="0" fontAlgn="base" hangingPunct="0">
        <a:spcBef>
          <a:spcPts val="600"/>
        </a:spcBef>
        <a:spcAft>
          <a:spcPct val="0"/>
        </a:spcAft>
        <a:buClr>
          <a:schemeClr val="accent1"/>
        </a:buClr>
        <a:buFont typeface="Arial" charset="0"/>
        <a:buChar char="•"/>
        <a:defRPr sz="1600" kern="1200">
          <a:solidFill>
            <a:schemeClr val="tx1"/>
          </a:solidFill>
          <a:latin typeface="+mn-lt"/>
          <a:ea typeface="+mn-ea"/>
          <a:cs typeface="Tahoma" pitchFamily="34" charset="0"/>
        </a:defRPr>
      </a:lvl2pPr>
      <a:lvl3pPr marL="344488" indent="-165100" algn="l" rtl="0" eaLnBrk="0" fontAlgn="base" hangingPunct="0">
        <a:spcBef>
          <a:spcPts val="600"/>
        </a:spcBef>
        <a:spcAft>
          <a:spcPct val="0"/>
        </a:spcAft>
        <a:buClr>
          <a:schemeClr val="accent1"/>
        </a:buClr>
        <a:buFont typeface="Arial" charset="0"/>
        <a:buChar char="•"/>
        <a:defRPr sz="1600" kern="1200">
          <a:solidFill>
            <a:schemeClr val="tx1"/>
          </a:solidFill>
          <a:latin typeface="+mn-lt"/>
          <a:ea typeface="+mn-ea"/>
          <a:cs typeface="Tahoma" pitchFamily="34" charset="0"/>
        </a:defRPr>
      </a:lvl3pPr>
      <a:lvl4pPr marL="517525" indent="-169863" algn="l" rtl="0" eaLnBrk="0" fontAlgn="base" hangingPunct="0">
        <a:spcBef>
          <a:spcPts val="600"/>
        </a:spcBef>
        <a:spcAft>
          <a:spcPct val="0"/>
        </a:spcAft>
        <a:buClr>
          <a:schemeClr val="accent1"/>
        </a:buClr>
        <a:buFont typeface="Arial" charset="0"/>
        <a:buChar char="•"/>
        <a:defRPr sz="1600" kern="1200">
          <a:solidFill>
            <a:schemeClr val="tx1"/>
          </a:solidFill>
          <a:latin typeface="+mn-lt"/>
          <a:ea typeface="+mn-ea"/>
          <a:cs typeface="Tahoma" pitchFamily="34" charset="0"/>
        </a:defRPr>
      </a:lvl4pPr>
      <a:lvl5pPr marL="688975" indent="-173038" algn="l" rtl="0" eaLnBrk="0" fontAlgn="base" hangingPunct="0">
        <a:spcBef>
          <a:spcPts val="600"/>
        </a:spcBef>
        <a:spcAft>
          <a:spcPct val="0"/>
        </a:spcAft>
        <a:buClr>
          <a:schemeClr val="accent1"/>
        </a:buClr>
        <a:buFont typeface="Arial"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Copyrights@tea.state.tx.u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americanfirearms.org/history.php" TargetMode="External"/><Relationship Id="rId2" Type="http://schemas.openxmlformats.org/officeDocument/2006/relationships/hyperlink" Target="http://www.sciencespot.net/Pages/classforsci.html" TargetMode="External"/><Relationship Id="rId1" Type="http://schemas.openxmlformats.org/officeDocument/2006/relationships/slideLayout" Target="../slideLayouts/slideLayout2.xml"/><Relationship Id="rId6" Type="http://schemas.openxmlformats.org/officeDocument/2006/relationships/hyperlink" Target="http://www.innocenceproject.org/docs/DNA_Exonerations_Forensic_Science.pdf" TargetMode="External"/><Relationship Id="rId5" Type="http://schemas.openxmlformats.org/officeDocument/2006/relationships/hyperlink" Target="http://library.thinkquest.org/04oct/00206/text_casestudies.htm" TargetMode="External"/><Relationship Id="rId4" Type="http://schemas.openxmlformats.org/officeDocument/2006/relationships/hyperlink" Target="http://www.pbs.org/opb/historydetectives/technique/gun-timelin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04800" y="4876800"/>
            <a:ext cx="8610601" cy="914400"/>
          </a:xfrm>
          <a:extLst/>
        </p:spPr>
        <p:txBody>
          <a:bodyPr rtlCol="0">
            <a:noAutofit/>
          </a:bodyPr>
          <a:lstStyle/>
          <a:p>
            <a:pPr algn="ctr" eaLnBrk="1" fontAlgn="auto" hangingPunct="1">
              <a:spcAft>
                <a:spcPts val="0"/>
              </a:spcAft>
              <a:defRPr/>
            </a:pPr>
            <a:r>
              <a:rPr sz="6600" dirty="0">
                <a:solidFill>
                  <a:srgbClr val="FFC000"/>
                </a:solidFill>
              </a:rPr>
              <a:t>Firearms &amp; Tool Marks</a:t>
            </a:r>
          </a:p>
        </p:txBody>
      </p:sp>
      <p:pic>
        <p:nvPicPr>
          <p:cNvPr id="5" name="Picture 5" descr="LAW_SM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28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528917" y="4953000"/>
            <a:ext cx="8610601"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eaLnBrk="0" fontAlgn="base" hangingPunct="0">
              <a:spcBef>
                <a:spcPts val="0"/>
              </a:spcBef>
              <a:spcAft>
                <a:spcPct val="0"/>
              </a:spcAft>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vl2pPr algn="l" rtl="0" eaLnBrk="0" fontAlgn="base" hangingPunct="0">
              <a:spcBef>
                <a:spcPts val="400"/>
              </a:spcBef>
              <a:spcAft>
                <a:spcPct val="0"/>
              </a:spcAft>
              <a:defRPr sz="4000">
                <a:solidFill>
                  <a:schemeClr val="tx1"/>
                </a:solidFill>
                <a:latin typeface="Corbel" pitchFamily="34" charset="0"/>
                <a:cs typeface="Tunga" pitchFamily="34" charset="0"/>
              </a:defRPr>
            </a:lvl2pPr>
            <a:lvl3pPr algn="l" rtl="0" eaLnBrk="0" fontAlgn="base" hangingPunct="0">
              <a:spcBef>
                <a:spcPts val="400"/>
              </a:spcBef>
              <a:spcAft>
                <a:spcPct val="0"/>
              </a:spcAft>
              <a:defRPr sz="4000">
                <a:solidFill>
                  <a:schemeClr val="tx1"/>
                </a:solidFill>
                <a:latin typeface="Corbel" pitchFamily="34" charset="0"/>
                <a:cs typeface="Tunga" pitchFamily="34" charset="0"/>
              </a:defRPr>
            </a:lvl3pPr>
            <a:lvl4pPr algn="l" rtl="0" eaLnBrk="0" fontAlgn="base" hangingPunct="0">
              <a:spcBef>
                <a:spcPts val="400"/>
              </a:spcBef>
              <a:spcAft>
                <a:spcPct val="0"/>
              </a:spcAft>
              <a:defRPr sz="4000">
                <a:solidFill>
                  <a:schemeClr val="tx1"/>
                </a:solidFill>
                <a:latin typeface="Corbel" pitchFamily="34" charset="0"/>
                <a:cs typeface="Tunga" pitchFamily="34" charset="0"/>
              </a:defRPr>
            </a:lvl4pPr>
            <a:lvl5pPr algn="l" rtl="0" eaLnBrk="0" fontAlgn="base" hangingPunct="0">
              <a:spcBef>
                <a:spcPts val="400"/>
              </a:spcBef>
              <a:spcAft>
                <a:spcPct val="0"/>
              </a:spcAft>
              <a:defRPr sz="4000">
                <a:solidFill>
                  <a:schemeClr val="tx1"/>
                </a:solidFill>
                <a:latin typeface="Corbel" pitchFamily="34" charset="0"/>
                <a:cs typeface="Tunga" pitchFamily="34" charset="0"/>
              </a:defRPr>
            </a:lvl5pPr>
            <a:lvl6pPr marL="457200" algn="l" rtl="0" fontAlgn="base">
              <a:spcBef>
                <a:spcPts val="400"/>
              </a:spcBef>
              <a:spcAft>
                <a:spcPct val="0"/>
              </a:spcAft>
              <a:defRPr sz="4000">
                <a:solidFill>
                  <a:schemeClr val="tx1"/>
                </a:solidFill>
                <a:latin typeface="Corbel" pitchFamily="34" charset="0"/>
                <a:cs typeface="Tunga" pitchFamily="34" charset="0"/>
              </a:defRPr>
            </a:lvl6pPr>
            <a:lvl7pPr marL="914400" algn="l" rtl="0" fontAlgn="base">
              <a:spcBef>
                <a:spcPts val="400"/>
              </a:spcBef>
              <a:spcAft>
                <a:spcPct val="0"/>
              </a:spcAft>
              <a:defRPr sz="4000">
                <a:solidFill>
                  <a:schemeClr val="tx1"/>
                </a:solidFill>
                <a:latin typeface="Corbel" pitchFamily="34" charset="0"/>
                <a:cs typeface="Tunga" pitchFamily="34" charset="0"/>
              </a:defRPr>
            </a:lvl7pPr>
            <a:lvl8pPr marL="1371600" algn="l" rtl="0" fontAlgn="base">
              <a:spcBef>
                <a:spcPts val="400"/>
              </a:spcBef>
              <a:spcAft>
                <a:spcPct val="0"/>
              </a:spcAft>
              <a:defRPr sz="4000">
                <a:solidFill>
                  <a:schemeClr val="tx1"/>
                </a:solidFill>
                <a:latin typeface="Corbel" pitchFamily="34" charset="0"/>
                <a:cs typeface="Tunga" pitchFamily="34" charset="0"/>
              </a:defRPr>
            </a:lvl8pPr>
            <a:lvl9pPr marL="1828800" algn="l" rtl="0" fontAlgn="base">
              <a:spcBef>
                <a:spcPts val="400"/>
              </a:spcBef>
              <a:spcAft>
                <a:spcPct val="0"/>
              </a:spcAft>
              <a:defRPr sz="4000">
                <a:solidFill>
                  <a:schemeClr val="tx1"/>
                </a:solidFill>
                <a:latin typeface="Corbel" pitchFamily="34" charset="0"/>
                <a:cs typeface="Tunga" pitchFamily="34" charset="0"/>
              </a:defRPr>
            </a:lvl9pPr>
          </a:lstStyle>
          <a:p>
            <a:pPr eaLnBrk="1" fontAlgn="auto" hangingPunct="1">
              <a:spcAft>
                <a:spcPts val="0"/>
              </a:spcAft>
              <a:defRPr/>
            </a:pPr>
            <a:r>
              <a:rPr lang="en-US" sz="3200" i="1" dirty="0" smtClean="0">
                <a:effectLst>
                  <a:outerShdw blurRad="38100" dist="38100" dir="2700000" algn="tl">
                    <a:srgbClr val="000000">
                      <a:alpha val="43137"/>
                    </a:srgbClr>
                  </a:outerShdw>
                </a:effectLst>
              </a:rPr>
              <a:t>Forensic Science</a:t>
            </a:r>
            <a:endParaRPr lang="en-US" sz="3200" i="1" dirty="0">
              <a:effectLst>
                <a:outerShdw blurRad="38100" dist="38100" dir="2700000" algn="tl">
                  <a:srgbClr val="000000">
                    <a:alpha val="43137"/>
                  </a:srgbClr>
                </a:outerShdw>
              </a:effectLst>
            </a:endParaRPr>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lvl="1">
              <a:buNone/>
            </a:pPr>
            <a:r>
              <a:rPr lang="en-US" sz="2800" b="1" dirty="0" smtClean="0"/>
              <a:t>Striations  </a:t>
            </a:r>
            <a:endParaRPr lang="en-US" sz="2800" b="1" dirty="0"/>
          </a:p>
          <a:p>
            <a:pPr lvl="2"/>
            <a:r>
              <a:rPr lang="en-US" sz="2400" b="1" dirty="0" smtClean="0"/>
              <a:t>Fine </a:t>
            </a:r>
            <a:r>
              <a:rPr lang="en-US" sz="2400" b="1" dirty="0"/>
              <a:t>lines </a:t>
            </a:r>
            <a:r>
              <a:rPr lang="en-US" sz="2400" b="1" dirty="0" smtClean="0"/>
              <a:t>in </a:t>
            </a:r>
            <a:r>
              <a:rPr lang="en-US" sz="2400" b="1" dirty="0"/>
              <a:t>the interior of the barrel</a:t>
            </a:r>
          </a:p>
          <a:p>
            <a:pPr lvl="2"/>
            <a:r>
              <a:rPr lang="en-US" sz="2400" b="1" dirty="0" smtClean="0"/>
              <a:t>Impressed </a:t>
            </a:r>
            <a:r>
              <a:rPr lang="en-US" sz="2400" b="1" dirty="0"/>
              <a:t>into the metal as the negatives of minute imperfections found on the rifling cutter’s surface</a:t>
            </a:r>
          </a:p>
          <a:p>
            <a:pPr lvl="2"/>
            <a:r>
              <a:rPr lang="en-US" sz="2400" b="1" dirty="0"/>
              <a:t>Or </a:t>
            </a:r>
            <a:r>
              <a:rPr lang="en-US" sz="2400" b="1" dirty="0" smtClean="0"/>
              <a:t>produced </a:t>
            </a:r>
            <a:r>
              <a:rPr lang="en-US" sz="2400" b="1" dirty="0"/>
              <a:t>by minute chips of steel pushed against the barrel’s inner surface by a moving broach cutter</a:t>
            </a:r>
          </a:p>
          <a:p>
            <a:pPr lvl="2"/>
            <a:r>
              <a:rPr lang="en-US" sz="2400" b="1" dirty="0"/>
              <a:t>Striations form the individual characteristics of the barrel</a:t>
            </a:r>
          </a:p>
          <a:p>
            <a:pPr lvl="2"/>
            <a:r>
              <a:rPr lang="en-US" sz="2400" b="1" dirty="0" smtClean="0"/>
              <a:t>The </a:t>
            </a:r>
            <a:r>
              <a:rPr lang="en-US" sz="2400" b="1" dirty="0"/>
              <a:t>inner surface of the barrel </a:t>
            </a:r>
            <a:r>
              <a:rPr lang="en-US" sz="2400" b="1" dirty="0" smtClean="0"/>
              <a:t>leaves </a:t>
            </a:r>
            <a:r>
              <a:rPr lang="en-US" sz="2400" b="1" dirty="0"/>
              <a:t>its striation markings on </a:t>
            </a:r>
            <a:r>
              <a:rPr lang="en-US" sz="2400" b="1" dirty="0" smtClean="0"/>
              <a:t>any </a:t>
            </a:r>
            <a:r>
              <a:rPr lang="en-US" sz="2400" b="1" dirty="0"/>
              <a:t>bullet passing through </a:t>
            </a:r>
            <a:r>
              <a:rPr lang="en-US" sz="2400" b="1" dirty="0" smtClean="0"/>
              <a:t>it</a:t>
            </a:r>
            <a:endParaRPr lang="en-US" sz="2400" b="1" dirty="0"/>
          </a:p>
        </p:txBody>
      </p:sp>
      <p:sp>
        <p:nvSpPr>
          <p:cNvPr id="3" name="Title 2"/>
          <p:cNvSpPr>
            <a:spLocks noGrp="1"/>
          </p:cNvSpPr>
          <p:nvPr>
            <p:ph type="title"/>
          </p:nvPr>
        </p:nvSpPr>
        <p:spPr/>
        <p:txBody>
          <a:bodyPr/>
          <a:lstStyle/>
          <a:p>
            <a:r>
              <a:rPr lang="en-US" b="1" dirty="0">
                <a:solidFill>
                  <a:srgbClr val="FFC000"/>
                </a:solidFill>
              </a:rPr>
              <a:t>Firearm </a:t>
            </a:r>
            <a:r>
              <a:rPr lang="en-US" b="1" dirty="0" smtClean="0">
                <a:solidFill>
                  <a:srgbClr val="FFC000"/>
                </a:solidFill>
              </a:rPr>
              <a:t>Analysis </a:t>
            </a:r>
            <a:r>
              <a:rPr lang="en-US" sz="2400" b="1" dirty="0" smtClean="0">
                <a:solidFill>
                  <a:srgbClr val="FFC000"/>
                </a:solidFill>
              </a:rPr>
              <a:t>(continued)</a:t>
            </a:r>
            <a:endParaRPr lang="en-US" sz="2400" b="1" dirty="0">
              <a:solidFill>
                <a:srgbClr val="FFC000"/>
              </a:solidFill>
            </a:endParaRP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10</a:t>
            </a:fld>
            <a:endParaRPr lang="en-US"/>
          </a:p>
        </p:txBody>
      </p:sp>
    </p:spTree>
    <p:extLst>
      <p:ext uri="{BB962C8B-B14F-4D97-AF65-F5344CB8AC3E}">
        <p14:creationId xmlns:p14="http://schemas.microsoft.com/office/powerpoint/2010/main" val="3742330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lvl="1">
              <a:buNone/>
            </a:pPr>
            <a:r>
              <a:rPr lang="en-US" sz="2800" b="1" dirty="0" smtClean="0"/>
              <a:t>Bullets</a:t>
            </a:r>
            <a:endParaRPr lang="en-US" sz="2800" b="1" dirty="0"/>
          </a:p>
          <a:p>
            <a:pPr lvl="2"/>
            <a:r>
              <a:rPr lang="en-US" sz="2400" b="1" dirty="0"/>
              <a:t>No two rifled barrels, even those manufactured in succession, will have identical striation markings</a:t>
            </a:r>
          </a:p>
          <a:p>
            <a:pPr lvl="2"/>
            <a:r>
              <a:rPr lang="en-US" sz="2400" b="1" dirty="0"/>
              <a:t>The number of lands and </a:t>
            </a:r>
            <a:r>
              <a:rPr lang="en-US" sz="2400" b="1" dirty="0" smtClean="0"/>
              <a:t>grooves, </a:t>
            </a:r>
            <a:r>
              <a:rPr lang="en-US" sz="2400" b="1" dirty="0"/>
              <a:t>and their direction of </a:t>
            </a:r>
            <a:r>
              <a:rPr lang="en-US" sz="2400" b="1" dirty="0" smtClean="0"/>
              <a:t>twist, </a:t>
            </a:r>
            <a:r>
              <a:rPr lang="en-US" sz="2400" b="1" dirty="0"/>
              <a:t>are </a:t>
            </a:r>
            <a:r>
              <a:rPr lang="en-US" sz="2400" b="1" dirty="0" smtClean="0"/>
              <a:t>easy points </a:t>
            </a:r>
            <a:r>
              <a:rPr lang="en-US" sz="2400" b="1" dirty="0"/>
              <a:t>of comparison during the initial stages of an examination between an evidence bullet and a test-fired bullet</a:t>
            </a:r>
          </a:p>
          <a:p>
            <a:pPr lvl="2"/>
            <a:r>
              <a:rPr lang="en-US" sz="2400" b="1" dirty="0"/>
              <a:t>Any differences in these class characteristics immediately </a:t>
            </a:r>
            <a:r>
              <a:rPr lang="en-US" sz="2400" b="1" dirty="0" smtClean="0"/>
              <a:t>eliminate </a:t>
            </a:r>
            <a:r>
              <a:rPr lang="en-US" sz="2400" b="1" dirty="0"/>
              <a:t>the possibility that both bullets traveled through the same </a:t>
            </a:r>
            <a:r>
              <a:rPr lang="en-US" sz="2400" b="1" dirty="0" smtClean="0"/>
              <a:t>barrel</a:t>
            </a:r>
            <a:endParaRPr lang="en-US" sz="2400" b="1" dirty="0"/>
          </a:p>
        </p:txBody>
      </p:sp>
      <p:sp>
        <p:nvSpPr>
          <p:cNvPr id="3" name="Title 2"/>
          <p:cNvSpPr>
            <a:spLocks noGrp="1"/>
          </p:cNvSpPr>
          <p:nvPr>
            <p:ph type="title"/>
          </p:nvPr>
        </p:nvSpPr>
        <p:spPr/>
        <p:txBody>
          <a:bodyPr/>
          <a:lstStyle/>
          <a:p>
            <a:r>
              <a:rPr lang="en-US" b="1" dirty="0">
                <a:solidFill>
                  <a:srgbClr val="FFC000"/>
                </a:solidFill>
              </a:rPr>
              <a:t>Firearm </a:t>
            </a:r>
            <a:r>
              <a:rPr lang="en-US" b="1" dirty="0" smtClean="0">
                <a:solidFill>
                  <a:srgbClr val="FFC000"/>
                </a:solidFill>
              </a:rPr>
              <a:t>Analysis </a:t>
            </a:r>
            <a:r>
              <a:rPr lang="en-US" sz="2400" b="1" dirty="0" smtClean="0">
                <a:solidFill>
                  <a:srgbClr val="FFC000"/>
                </a:solidFill>
              </a:rPr>
              <a:t>(continued)</a:t>
            </a:r>
            <a:endParaRPr lang="en-US" sz="2400" b="1" dirty="0">
              <a:solidFill>
                <a:srgbClr val="FFC000"/>
              </a:solidFill>
            </a:endParaRP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11</a:t>
            </a:fld>
            <a:endParaRPr lang="en-US"/>
          </a:p>
        </p:txBody>
      </p:sp>
      <p:pic>
        <p:nvPicPr>
          <p:cNvPr id="5" name="Picture 6" descr="C:\Users\java\AppData\Local\Microsoft\Windows\Temporary Internet Files\Content.IE5\R5YHKMK3\MP90031555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257800"/>
            <a:ext cx="12192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574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lvl="1">
              <a:buNone/>
            </a:pPr>
            <a:r>
              <a:rPr lang="en-US" sz="2800" b="1" dirty="0" smtClean="0"/>
              <a:t>Cartridge </a:t>
            </a:r>
            <a:r>
              <a:rPr lang="en-US" sz="2800" b="1" dirty="0"/>
              <a:t>Comparison </a:t>
            </a:r>
          </a:p>
          <a:p>
            <a:pPr lvl="2"/>
            <a:r>
              <a:rPr lang="en-US" sz="2400" b="1" dirty="0"/>
              <a:t>The firing pin, breechblock, and ejector and extractor mechanism also </a:t>
            </a:r>
            <a:r>
              <a:rPr lang="en-US" sz="2400" b="1" dirty="0" smtClean="0"/>
              <a:t>create distinctive signatures on cartridge </a:t>
            </a:r>
            <a:r>
              <a:rPr lang="en-US" sz="2400" b="1" dirty="0"/>
              <a:t>cases</a:t>
            </a:r>
          </a:p>
          <a:p>
            <a:pPr lvl="2"/>
            <a:r>
              <a:rPr lang="en-US" sz="2400" b="1" dirty="0"/>
              <a:t>The shape of the firing pin will be impressed into the relatively soft metal of the primer on the cartridge case</a:t>
            </a:r>
          </a:p>
          <a:p>
            <a:pPr lvl="2"/>
            <a:r>
              <a:rPr lang="en-US" sz="2400" b="1" dirty="0"/>
              <a:t>The cartridge case, </a:t>
            </a:r>
            <a:r>
              <a:rPr lang="en-US" sz="2400" b="1" dirty="0" smtClean="0"/>
              <a:t>travelling rearward, </a:t>
            </a:r>
            <a:r>
              <a:rPr lang="en-US" sz="2400" b="1" dirty="0"/>
              <a:t>is impressed with the surface markings of the breechblock</a:t>
            </a:r>
          </a:p>
          <a:p>
            <a:endParaRPr lang="en-US" sz="2400" dirty="0"/>
          </a:p>
        </p:txBody>
      </p:sp>
      <p:sp>
        <p:nvSpPr>
          <p:cNvPr id="3" name="Title 2"/>
          <p:cNvSpPr>
            <a:spLocks noGrp="1"/>
          </p:cNvSpPr>
          <p:nvPr>
            <p:ph type="title"/>
          </p:nvPr>
        </p:nvSpPr>
        <p:spPr/>
        <p:txBody>
          <a:bodyPr/>
          <a:lstStyle/>
          <a:p>
            <a:r>
              <a:rPr lang="en-US" b="1" dirty="0">
                <a:solidFill>
                  <a:srgbClr val="FFC000"/>
                </a:solidFill>
              </a:rPr>
              <a:t>Firearm </a:t>
            </a:r>
            <a:r>
              <a:rPr lang="en-US" b="1" dirty="0" smtClean="0">
                <a:solidFill>
                  <a:srgbClr val="FFC000"/>
                </a:solidFill>
              </a:rPr>
              <a:t>Analysis </a:t>
            </a:r>
            <a:r>
              <a:rPr lang="en-US" sz="2400" b="1" dirty="0" smtClean="0">
                <a:solidFill>
                  <a:srgbClr val="FFC000"/>
                </a:solidFill>
              </a:rPr>
              <a:t>(continued)</a:t>
            </a:r>
            <a:endParaRPr lang="en-US" sz="2400" b="1" dirty="0">
              <a:solidFill>
                <a:srgbClr val="FFC000"/>
              </a:solidFill>
            </a:endParaRP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12</a:t>
            </a:fld>
            <a:endParaRPr lang="en-US"/>
          </a:p>
        </p:txBody>
      </p:sp>
      <p:pic>
        <p:nvPicPr>
          <p:cNvPr id="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096" y="5105400"/>
            <a:ext cx="2271712" cy="130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583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029574" cy="4724400"/>
          </a:xfrm>
        </p:spPr>
        <p:txBody>
          <a:bodyPr>
            <a:noAutofit/>
          </a:bodyPr>
          <a:lstStyle/>
          <a:p>
            <a:pPr lvl="1">
              <a:buNone/>
            </a:pPr>
            <a:r>
              <a:rPr lang="en-US" sz="2800" b="1" dirty="0" smtClean="0"/>
              <a:t>Cartridge </a:t>
            </a:r>
            <a:r>
              <a:rPr lang="en-US" sz="2800" b="1" dirty="0"/>
              <a:t>Comparison </a:t>
            </a:r>
            <a:r>
              <a:rPr lang="en-US" sz="2800" b="1" dirty="0" smtClean="0"/>
              <a:t>(continued)</a:t>
            </a:r>
            <a:endParaRPr lang="en-US" sz="2800" b="1" dirty="0"/>
          </a:p>
          <a:p>
            <a:pPr lvl="2"/>
            <a:r>
              <a:rPr lang="en-US" sz="2400" b="1" dirty="0"/>
              <a:t>Other distinctive markings that may appear on the shell as a result of </a:t>
            </a:r>
            <a:r>
              <a:rPr lang="en-US" sz="2400" b="1" dirty="0" smtClean="0"/>
              <a:t>metal-to-metal </a:t>
            </a:r>
            <a:r>
              <a:rPr lang="en-US" sz="2400" b="1" dirty="0"/>
              <a:t>contact are caused by </a:t>
            </a:r>
            <a:r>
              <a:rPr lang="en-US" sz="2400" b="1" dirty="0" smtClean="0"/>
              <a:t>the</a:t>
            </a:r>
            <a:endParaRPr lang="en-US" sz="2400" b="1" dirty="0"/>
          </a:p>
          <a:p>
            <a:pPr lvl="3"/>
            <a:r>
              <a:rPr lang="en-US" sz="2400" b="1" dirty="0" smtClean="0"/>
              <a:t>Ejector –the </a:t>
            </a:r>
            <a:r>
              <a:rPr lang="en-US" sz="2400" b="1" dirty="0"/>
              <a:t>mechanism </a:t>
            </a:r>
            <a:r>
              <a:rPr lang="en-US" sz="2400" b="1" dirty="0" smtClean="0"/>
              <a:t>on </a:t>
            </a:r>
            <a:r>
              <a:rPr lang="en-US" sz="2400" b="1" dirty="0"/>
              <a:t>a firearm that throws the cartridge or fired case from the firearm</a:t>
            </a:r>
          </a:p>
          <a:p>
            <a:pPr lvl="3"/>
            <a:r>
              <a:rPr lang="en-US" sz="2400" b="1" dirty="0" smtClean="0"/>
              <a:t>Extractor – the </a:t>
            </a:r>
            <a:r>
              <a:rPr lang="en-US" sz="2400" b="1" dirty="0"/>
              <a:t>mechanism </a:t>
            </a:r>
            <a:r>
              <a:rPr lang="en-US" sz="2400" b="1" dirty="0" smtClean="0"/>
              <a:t>by </a:t>
            </a:r>
            <a:r>
              <a:rPr lang="en-US" sz="2400" b="1" dirty="0"/>
              <a:t>which </a:t>
            </a:r>
            <a:r>
              <a:rPr lang="en-US" sz="2400" b="1" dirty="0" smtClean="0"/>
              <a:t>the cartridge </a:t>
            </a:r>
            <a:r>
              <a:rPr lang="en-US" sz="2400" b="1" dirty="0"/>
              <a:t>of a fired case is withdrawn from the firing chamber</a:t>
            </a:r>
          </a:p>
          <a:p>
            <a:pPr lvl="3"/>
            <a:r>
              <a:rPr lang="en-US" sz="2400" b="1" dirty="0"/>
              <a:t>Magazine or </a:t>
            </a:r>
            <a:r>
              <a:rPr lang="en-US" sz="2400" b="1" dirty="0" smtClean="0"/>
              <a:t>clip –the </a:t>
            </a:r>
            <a:r>
              <a:rPr lang="en-US" sz="2400" b="1" dirty="0"/>
              <a:t>mechanism that </a:t>
            </a:r>
            <a:r>
              <a:rPr lang="en-US" sz="2400" b="1" dirty="0" smtClean="0"/>
              <a:t>holds </a:t>
            </a:r>
            <a:r>
              <a:rPr lang="en-US" sz="2400" b="1" dirty="0"/>
              <a:t>the bullets</a:t>
            </a:r>
          </a:p>
          <a:p>
            <a:endParaRPr lang="en-US" sz="2400" dirty="0"/>
          </a:p>
        </p:txBody>
      </p:sp>
      <p:sp>
        <p:nvSpPr>
          <p:cNvPr id="3" name="Title 2"/>
          <p:cNvSpPr>
            <a:spLocks noGrp="1"/>
          </p:cNvSpPr>
          <p:nvPr>
            <p:ph type="title"/>
          </p:nvPr>
        </p:nvSpPr>
        <p:spPr/>
        <p:txBody>
          <a:bodyPr/>
          <a:lstStyle/>
          <a:p>
            <a:r>
              <a:rPr lang="en-US" b="1" dirty="0">
                <a:solidFill>
                  <a:srgbClr val="FFC000"/>
                </a:solidFill>
              </a:rPr>
              <a:t>Firearm </a:t>
            </a:r>
            <a:r>
              <a:rPr lang="en-US" b="1" dirty="0" smtClean="0">
                <a:solidFill>
                  <a:srgbClr val="FFC000"/>
                </a:solidFill>
              </a:rPr>
              <a:t>Analysis </a:t>
            </a:r>
            <a:r>
              <a:rPr lang="en-US" sz="2400" b="1" dirty="0" smtClean="0">
                <a:solidFill>
                  <a:srgbClr val="FFC000"/>
                </a:solidFill>
              </a:rPr>
              <a:t>(continued)</a:t>
            </a:r>
            <a:endParaRPr lang="en-US" sz="2400" b="1" dirty="0">
              <a:solidFill>
                <a:srgbClr val="FFC000"/>
              </a:solidFill>
            </a:endParaRP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13</a:t>
            </a:fld>
            <a:endParaRPr lang="en-US"/>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228600"/>
            <a:ext cx="25114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580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lvl="1">
              <a:buNone/>
            </a:pPr>
            <a:r>
              <a:rPr lang="en-US" sz="2800" b="1" dirty="0"/>
              <a:t>Comparison Microscope</a:t>
            </a:r>
          </a:p>
          <a:p>
            <a:pPr lvl="2"/>
            <a:r>
              <a:rPr lang="en-US" sz="2400" b="1" dirty="0" smtClean="0"/>
              <a:t>The </a:t>
            </a:r>
            <a:r>
              <a:rPr lang="en-US" sz="2400" b="1" dirty="0"/>
              <a:t>single most important tool </a:t>
            </a:r>
            <a:r>
              <a:rPr lang="en-US" sz="2400" b="1" dirty="0" smtClean="0"/>
              <a:t>for a </a:t>
            </a:r>
            <a:r>
              <a:rPr lang="en-US" sz="2400" b="1" dirty="0"/>
              <a:t>firearms examiner </a:t>
            </a:r>
          </a:p>
          <a:p>
            <a:pPr lvl="2"/>
            <a:r>
              <a:rPr lang="en-US" sz="2400" b="1" dirty="0"/>
              <a:t>Two bullets can be observed and compared simultaneously within the same field of view </a:t>
            </a:r>
          </a:p>
          <a:p>
            <a:pPr lvl="2"/>
            <a:r>
              <a:rPr lang="en-US" sz="2400" b="1" dirty="0"/>
              <a:t>Not only must the lands and grooves of the test and evidence bullet have identical widths, but the longitudinal striations on each must </a:t>
            </a:r>
            <a:r>
              <a:rPr lang="en-US" sz="2400" b="1" dirty="0" smtClean="0"/>
              <a:t>be the same</a:t>
            </a:r>
            <a:endParaRPr lang="en-US" sz="2400" b="1" dirty="0"/>
          </a:p>
        </p:txBody>
      </p:sp>
      <p:sp>
        <p:nvSpPr>
          <p:cNvPr id="3" name="Title 2"/>
          <p:cNvSpPr>
            <a:spLocks noGrp="1"/>
          </p:cNvSpPr>
          <p:nvPr>
            <p:ph type="title"/>
          </p:nvPr>
        </p:nvSpPr>
        <p:spPr/>
        <p:txBody>
          <a:bodyPr/>
          <a:lstStyle/>
          <a:p>
            <a:r>
              <a:rPr lang="en-US" b="1" dirty="0">
                <a:solidFill>
                  <a:srgbClr val="FFC000"/>
                </a:solidFill>
              </a:rPr>
              <a:t>Identification</a:t>
            </a: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14</a:t>
            </a:fld>
            <a:endParaRPr lang="en-US"/>
          </a:p>
        </p:txBody>
      </p:sp>
      <p:pic>
        <p:nvPicPr>
          <p:cNvPr id="5" name="Picture 6" descr="C:\Users\java\AppData\Local\Microsoft\Windows\Temporary Internet Files\Content.IE5\R5YHKMK3\MP90043858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756030"/>
            <a:ext cx="23622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102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410574" cy="4724400"/>
          </a:xfrm>
        </p:spPr>
        <p:txBody>
          <a:bodyPr>
            <a:noAutofit/>
          </a:bodyPr>
          <a:lstStyle/>
          <a:p>
            <a:pPr lvl="1">
              <a:buNone/>
            </a:pPr>
            <a:r>
              <a:rPr lang="en-US" sz="2400" b="1" dirty="0" smtClean="0"/>
              <a:t>Computerized </a:t>
            </a:r>
            <a:r>
              <a:rPr lang="en-US" sz="2400" b="1" dirty="0"/>
              <a:t>Imaging  </a:t>
            </a:r>
          </a:p>
          <a:p>
            <a:pPr lvl="2"/>
            <a:r>
              <a:rPr lang="en-US" sz="2200" b="1" dirty="0" smtClean="0"/>
              <a:t>Computerized </a:t>
            </a:r>
            <a:r>
              <a:rPr lang="en-US" sz="2200" b="1" dirty="0"/>
              <a:t>imaging technology has made </a:t>
            </a:r>
            <a:r>
              <a:rPr lang="en-US" sz="2200" b="1" dirty="0" smtClean="0"/>
              <a:t>it possible to store bullet </a:t>
            </a:r>
            <a:r>
              <a:rPr lang="en-US" sz="2200" b="1" dirty="0"/>
              <a:t>and cartridge surface characteristics </a:t>
            </a:r>
            <a:r>
              <a:rPr lang="en-US" sz="2200" b="1" dirty="0" smtClean="0"/>
              <a:t>similarly to </a:t>
            </a:r>
            <a:r>
              <a:rPr lang="en-US" sz="2200" b="1" dirty="0"/>
              <a:t>automated fingerprint files </a:t>
            </a:r>
          </a:p>
          <a:p>
            <a:pPr lvl="2"/>
            <a:r>
              <a:rPr lang="en-US" sz="2200" b="1" dirty="0"/>
              <a:t>The National Integrated Ballistics Information Network (NIBIN) produces database files from bullets and cartridge casings retrieved from crime scenes or test fires from retrieved firearms, often linking a specific weapon to multiple crimes</a:t>
            </a:r>
          </a:p>
          <a:p>
            <a:pPr lvl="2"/>
            <a:r>
              <a:rPr lang="en-US" sz="2200" b="1" dirty="0"/>
              <a:t>It is important to remember, however, that the ultimate decision for making a final comparison </a:t>
            </a:r>
            <a:r>
              <a:rPr lang="en-US" sz="2200" b="1" dirty="0" smtClean="0"/>
              <a:t>must be </a:t>
            </a:r>
            <a:r>
              <a:rPr lang="en-US" sz="2200" b="1" dirty="0"/>
              <a:t>determined by the forensic examiner through traditional microscopic methods</a:t>
            </a:r>
          </a:p>
          <a:p>
            <a:endParaRPr lang="en-US" sz="2200" dirty="0"/>
          </a:p>
        </p:txBody>
      </p:sp>
      <p:sp>
        <p:nvSpPr>
          <p:cNvPr id="3" name="Title 2"/>
          <p:cNvSpPr>
            <a:spLocks noGrp="1"/>
          </p:cNvSpPr>
          <p:nvPr>
            <p:ph type="title"/>
          </p:nvPr>
        </p:nvSpPr>
        <p:spPr/>
        <p:txBody>
          <a:bodyPr/>
          <a:lstStyle/>
          <a:p>
            <a:r>
              <a:rPr lang="en-US" b="1" dirty="0" smtClean="0">
                <a:solidFill>
                  <a:srgbClr val="FFC000"/>
                </a:solidFill>
              </a:rPr>
              <a:t>Identification </a:t>
            </a:r>
            <a:r>
              <a:rPr lang="en-US" sz="2400" b="1" dirty="0" smtClean="0">
                <a:solidFill>
                  <a:srgbClr val="FFC000"/>
                </a:solidFill>
              </a:rPr>
              <a:t>(continued)</a:t>
            </a:r>
            <a:endParaRPr lang="en-US" sz="2400" b="1" dirty="0">
              <a:solidFill>
                <a:srgbClr val="FFC000"/>
              </a:solidFill>
            </a:endParaRP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15</a:t>
            </a:fld>
            <a:endParaRPr lang="en-US"/>
          </a:p>
        </p:txBody>
      </p:sp>
      <p:pic>
        <p:nvPicPr>
          <p:cNvPr id="5" name="Picture 7" descr="C:\Program Files (x86)\Microsoft Office\MEDIA\CAGCAT10\j019538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223838"/>
            <a:ext cx="1795463"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1638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lvl="1">
              <a:buNone/>
            </a:pPr>
            <a:r>
              <a:rPr lang="en-US" sz="2800" b="1" dirty="0"/>
              <a:t>Firearm Residue</a:t>
            </a:r>
          </a:p>
          <a:p>
            <a:pPr lvl="2"/>
            <a:r>
              <a:rPr lang="en-US" sz="2400" b="1" dirty="0"/>
              <a:t>Gunshot residue (GSR) </a:t>
            </a:r>
            <a:r>
              <a:rPr lang="en-US" sz="2400" b="1" dirty="0" smtClean="0"/>
              <a:t>– tiny </a:t>
            </a:r>
            <a:r>
              <a:rPr lang="en-US" sz="2400" b="1" dirty="0"/>
              <a:t>particles expelled from a firearm when it is </a:t>
            </a:r>
            <a:r>
              <a:rPr lang="en-US" sz="2400" b="1" dirty="0" smtClean="0"/>
              <a:t>fired</a:t>
            </a:r>
            <a:endParaRPr lang="en-US" sz="2400" b="1" dirty="0"/>
          </a:p>
          <a:p>
            <a:pPr lvl="2"/>
            <a:r>
              <a:rPr lang="en-US" sz="2400" b="1" dirty="0" smtClean="0"/>
              <a:t>When a firearm is discharged, the bullet, unburned and partially burned particles of gunpowder, and smoke are propelled out the barrel toward the target</a:t>
            </a:r>
            <a:endParaRPr lang="en-US" sz="2400" b="1" dirty="0"/>
          </a:p>
          <a:p>
            <a:pPr lvl="2"/>
            <a:r>
              <a:rPr lang="en-US" sz="2400" b="1" dirty="0"/>
              <a:t>If the muzzle of the weapon is sufficiently close, these products will be deposited onto the target</a:t>
            </a:r>
          </a:p>
          <a:p>
            <a:pPr lvl="2"/>
            <a:r>
              <a:rPr lang="en-US" sz="2400" b="1" dirty="0"/>
              <a:t>The distribution of gunpowder particles and other </a:t>
            </a:r>
            <a:r>
              <a:rPr lang="en-US" sz="2400" b="1" dirty="0" smtClean="0"/>
              <a:t>residues </a:t>
            </a:r>
            <a:r>
              <a:rPr lang="en-US" sz="2400" b="1" dirty="0"/>
              <a:t>around a bullet hole </a:t>
            </a:r>
            <a:r>
              <a:rPr lang="en-US" sz="2400" b="1" dirty="0" smtClean="0"/>
              <a:t>allows for an estimation of </a:t>
            </a:r>
            <a:r>
              <a:rPr lang="en-US" sz="2400" b="1" dirty="0"/>
              <a:t>the distance from which a handgun or rifle was fired</a:t>
            </a:r>
          </a:p>
          <a:p>
            <a:endParaRPr lang="en-US" sz="2400" dirty="0"/>
          </a:p>
        </p:txBody>
      </p:sp>
      <p:sp>
        <p:nvSpPr>
          <p:cNvPr id="3" name="Title 2"/>
          <p:cNvSpPr>
            <a:spLocks noGrp="1"/>
          </p:cNvSpPr>
          <p:nvPr>
            <p:ph type="title"/>
          </p:nvPr>
        </p:nvSpPr>
        <p:spPr/>
        <p:txBody>
          <a:bodyPr/>
          <a:lstStyle/>
          <a:p>
            <a:r>
              <a:rPr lang="en-US" b="1" dirty="0">
                <a:solidFill>
                  <a:srgbClr val="FFC000"/>
                </a:solidFill>
              </a:rPr>
              <a:t>Residue</a:t>
            </a: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16</a:t>
            </a:fld>
            <a:endParaRPr lang="en-US"/>
          </a:p>
        </p:txBody>
      </p:sp>
      <p:pic>
        <p:nvPicPr>
          <p:cNvPr id="5" name="Picture 7" descr="C:\Users\java\AppData\Local\Microsoft\Windows\Temporary Internet Files\Content.IE5\J2ZVPI7L\MC90031004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228600"/>
            <a:ext cx="1506538"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1850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lvl="1">
              <a:buNone/>
            </a:pPr>
            <a:r>
              <a:rPr lang="en-US" sz="2800" b="1" dirty="0"/>
              <a:t>Firearm </a:t>
            </a:r>
            <a:r>
              <a:rPr lang="en-US" sz="2800" b="1" dirty="0" smtClean="0"/>
              <a:t>Residue (continued)</a:t>
            </a:r>
            <a:endParaRPr lang="en-US" sz="2800" b="1" dirty="0"/>
          </a:p>
          <a:p>
            <a:pPr lvl="2"/>
            <a:r>
              <a:rPr lang="en-US" sz="2400" b="1" dirty="0" smtClean="0"/>
              <a:t>The precise distance from which a handgun or rifle has been fired is determined through careful comparison of the powder-residue pattern located on the victim’s clothing or skin against test patterns the suspect weapon males when fired at varying distances from a target</a:t>
            </a:r>
          </a:p>
          <a:p>
            <a:pPr lvl="2"/>
            <a:r>
              <a:rPr lang="en-US" sz="2400" b="1" dirty="0" smtClean="0"/>
              <a:t>By comparing the test and evidence patterns, the examiner may find enough similarity in shape and density to formulate an opinion about the distance from which the shot was fired</a:t>
            </a:r>
            <a:endParaRPr lang="en-US" sz="2400" b="1" dirty="0"/>
          </a:p>
        </p:txBody>
      </p:sp>
      <p:sp>
        <p:nvSpPr>
          <p:cNvPr id="3" name="Title 2"/>
          <p:cNvSpPr>
            <a:spLocks noGrp="1"/>
          </p:cNvSpPr>
          <p:nvPr>
            <p:ph type="title"/>
          </p:nvPr>
        </p:nvSpPr>
        <p:spPr/>
        <p:txBody>
          <a:bodyPr/>
          <a:lstStyle/>
          <a:p>
            <a:r>
              <a:rPr lang="en-US" b="1" dirty="0" smtClean="0">
                <a:solidFill>
                  <a:srgbClr val="FFC000"/>
                </a:solidFill>
              </a:rPr>
              <a:t>Residue </a:t>
            </a:r>
            <a:r>
              <a:rPr lang="en-US" sz="2400" b="1" dirty="0" smtClean="0">
                <a:solidFill>
                  <a:srgbClr val="FFC000"/>
                </a:solidFill>
              </a:rPr>
              <a:t>(continued)</a:t>
            </a:r>
            <a:endParaRPr lang="en-US" sz="2400" b="1" dirty="0">
              <a:solidFill>
                <a:srgbClr val="FFC000"/>
              </a:solidFill>
            </a:endParaRP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17</a:t>
            </a:fld>
            <a:endParaRPr lang="en-US"/>
          </a:p>
        </p:txBody>
      </p:sp>
    </p:spTree>
    <p:extLst>
      <p:ext uri="{BB962C8B-B14F-4D97-AF65-F5344CB8AC3E}">
        <p14:creationId xmlns:p14="http://schemas.microsoft.com/office/powerpoint/2010/main" val="3383723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lvl="1">
              <a:buNone/>
            </a:pPr>
            <a:r>
              <a:rPr lang="en-US" sz="2800" b="1" dirty="0"/>
              <a:t>Firearm </a:t>
            </a:r>
            <a:r>
              <a:rPr lang="en-US" sz="2800" b="1" dirty="0" smtClean="0"/>
              <a:t>Residue (continued)</a:t>
            </a:r>
            <a:endParaRPr lang="en-US" sz="2800" b="1" dirty="0"/>
          </a:p>
          <a:p>
            <a:pPr lvl="2"/>
            <a:r>
              <a:rPr lang="en-US" sz="2400" b="1" dirty="0" smtClean="0"/>
              <a:t>When the weapon is held in contact with (or less than 1 inch from) the target, it creates a star-shaped (</a:t>
            </a:r>
            <a:r>
              <a:rPr lang="en-US" sz="2400" b="1" dirty="0" err="1" smtClean="0"/>
              <a:t>stellate</a:t>
            </a:r>
            <a:r>
              <a:rPr lang="en-US" sz="2400" b="1" dirty="0" smtClean="0"/>
              <a:t>) tear pattern around the bullet hole entrance, rimmed by a smokeless deposit of vaporous lead</a:t>
            </a:r>
          </a:p>
          <a:p>
            <a:pPr lvl="2"/>
            <a:r>
              <a:rPr lang="en-US" sz="2400" b="1" dirty="0" smtClean="0"/>
              <a:t>A halo of vaporous lead (smoke) deposited around a bullet hole normally indicates a discharge of 12 to 18 inches or less</a:t>
            </a:r>
          </a:p>
          <a:p>
            <a:pPr lvl="2"/>
            <a:r>
              <a:rPr lang="en-US" sz="2400" b="1" dirty="0" smtClean="0"/>
              <a:t>Scattered specks of unburned and partially burned powder grains without any accompanying soot are often observed at distances up to 25 inches (and occasionally as far as 36 inches)</a:t>
            </a:r>
          </a:p>
        </p:txBody>
      </p:sp>
      <p:sp>
        <p:nvSpPr>
          <p:cNvPr id="3" name="Title 2"/>
          <p:cNvSpPr>
            <a:spLocks noGrp="1"/>
          </p:cNvSpPr>
          <p:nvPr>
            <p:ph type="title"/>
          </p:nvPr>
        </p:nvSpPr>
        <p:spPr/>
        <p:txBody>
          <a:bodyPr/>
          <a:lstStyle/>
          <a:p>
            <a:r>
              <a:rPr lang="en-US" b="1" dirty="0" smtClean="0">
                <a:solidFill>
                  <a:srgbClr val="FFC000"/>
                </a:solidFill>
              </a:rPr>
              <a:t>Residue </a:t>
            </a:r>
            <a:r>
              <a:rPr lang="en-US" sz="2400" b="1" dirty="0" smtClean="0">
                <a:solidFill>
                  <a:srgbClr val="FFC000"/>
                </a:solidFill>
              </a:rPr>
              <a:t>(continued)</a:t>
            </a:r>
            <a:endParaRPr lang="en-US" sz="2400" b="1" dirty="0">
              <a:solidFill>
                <a:srgbClr val="FFC000"/>
              </a:solidFill>
            </a:endParaRP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18</a:t>
            </a:fld>
            <a:endParaRPr lang="en-US"/>
          </a:p>
        </p:txBody>
      </p:sp>
    </p:spTree>
    <p:extLst>
      <p:ext uri="{BB962C8B-B14F-4D97-AF65-F5344CB8AC3E}">
        <p14:creationId xmlns:p14="http://schemas.microsoft.com/office/powerpoint/2010/main" val="2872727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lvl="1">
              <a:buNone/>
            </a:pPr>
            <a:r>
              <a:rPr lang="en-US" sz="2800" b="1" dirty="0"/>
              <a:t>Firearm </a:t>
            </a:r>
            <a:r>
              <a:rPr lang="en-US" sz="2800" b="1" dirty="0" smtClean="0"/>
              <a:t>Residue (continued)</a:t>
            </a:r>
            <a:endParaRPr lang="en-US" sz="2800" b="1" dirty="0"/>
          </a:p>
          <a:p>
            <a:pPr lvl="2"/>
            <a:r>
              <a:rPr lang="en-US" sz="2400" b="1" dirty="0" smtClean="0"/>
              <a:t>More than 3 feet will not usually result in deposits of powder residue, and the only visual indication will be a dark ring around the hole, known as a bullet wipe</a:t>
            </a:r>
          </a:p>
          <a:p>
            <a:pPr lvl="2"/>
            <a:r>
              <a:rPr lang="en-US" sz="2400" b="1" dirty="0" smtClean="0"/>
              <a:t>When garments or other evidence relevant to a shooting are taken to the crime laboratory, the surfaces of all items are first examined microscopically for the presence of gunpowder residue</a:t>
            </a:r>
            <a:endParaRPr lang="en-US" sz="2400" b="1" dirty="0"/>
          </a:p>
        </p:txBody>
      </p:sp>
      <p:sp>
        <p:nvSpPr>
          <p:cNvPr id="3" name="Title 2"/>
          <p:cNvSpPr>
            <a:spLocks noGrp="1"/>
          </p:cNvSpPr>
          <p:nvPr>
            <p:ph type="title"/>
          </p:nvPr>
        </p:nvSpPr>
        <p:spPr/>
        <p:txBody>
          <a:bodyPr/>
          <a:lstStyle/>
          <a:p>
            <a:r>
              <a:rPr lang="en-US" b="1" dirty="0" smtClean="0">
                <a:solidFill>
                  <a:srgbClr val="FFC000"/>
                </a:solidFill>
              </a:rPr>
              <a:t>Residue </a:t>
            </a:r>
            <a:r>
              <a:rPr lang="en-US" sz="2400" b="1" dirty="0" smtClean="0">
                <a:solidFill>
                  <a:srgbClr val="FFC000"/>
                </a:solidFill>
              </a:rPr>
              <a:t>(continued)</a:t>
            </a:r>
            <a:endParaRPr lang="en-US" sz="2400" b="1" dirty="0">
              <a:solidFill>
                <a:srgbClr val="FFC000"/>
              </a:solidFill>
            </a:endParaRP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19</a:t>
            </a:fld>
            <a:endParaRPr lang="en-US"/>
          </a:p>
        </p:txBody>
      </p:sp>
    </p:spTree>
    <p:extLst>
      <p:ext uri="{BB962C8B-B14F-4D97-AF65-F5344CB8AC3E}">
        <p14:creationId xmlns:p14="http://schemas.microsoft.com/office/powerpoint/2010/main" val="358343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2</a:t>
            </a:fld>
            <a:endParaRPr lang="en-US"/>
          </a:p>
        </p:txBody>
      </p:sp>
      <p:sp>
        <p:nvSpPr>
          <p:cNvPr id="5" name="Rectangle 4"/>
          <p:cNvSpPr/>
          <p:nvPr/>
        </p:nvSpPr>
        <p:spPr>
          <a:xfrm>
            <a:off x="533400" y="591366"/>
            <a:ext cx="7924800" cy="5887766"/>
          </a:xfrm>
          <a:prstGeom prst="rect">
            <a:avLst/>
          </a:prstGeom>
        </p:spPr>
        <p:txBody>
          <a:bodyPr wrap="square">
            <a:spAutoFit/>
          </a:bodyPr>
          <a:lstStyle/>
          <a:p>
            <a:pPr>
              <a:lnSpc>
                <a:spcPct val="80000"/>
              </a:lnSpc>
              <a:buSzPct val="85000"/>
              <a:defRPr/>
            </a:pPr>
            <a:r>
              <a:rPr lang="en-US" sz="1600" b="1" dirty="0"/>
              <a:t>Copyright and Terms of Service</a:t>
            </a:r>
          </a:p>
          <a:p>
            <a:pPr marL="274320" indent="-274320">
              <a:lnSpc>
                <a:spcPct val="80000"/>
              </a:lnSpc>
              <a:buSzPct val="85000"/>
              <a:buFont typeface="Wingdings 3"/>
              <a:buChar char=""/>
              <a:defRPr/>
            </a:pPr>
            <a:endParaRPr lang="en-US" sz="1600" b="1" dirty="0"/>
          </a:p>
          <a:p>
            <a:pPr>
              <a:lnSpc>
                <a:spcPct val="80000"/>
              </a:lnSpc>
              <a:buSzPct val="85000"/>
              <a:defRPr/>
            </a:pPr>
            <a:r>
              <a:rPr lang="en-US" sz="1600" b="1" dirty="0"/>
              <a:t>Copyright © Texas Education Agency, 2011. These materials are copyrighted © and trademarked ™ as the property of the Texas Education Agency (TEA) and may not be reproduced without the express written permission of TEA, except under the following conditions:</a:t>
            </a:r>
          </a:p>
          <a:p>
            <a:pPr marL="365760" indent="-256032">
              <a:lnSpc>
                <a:spcPct val="80000"/>
              </a:lnSpc>
              <a:buSzPct val="85000"/>
              <a:defRPr/>
            </a:pPr>
            <a:endParaRPr lang="en-US" sz="1600" b="1" dirty="0"/>
          </a:p>
          <a:p>
            <a:pPr marL="274320" indent="-274320">
              <a:lnSpc>
                <a:spcPct val="80000"/>
              </a:lnSpc>
              <a:spcAft>
                <a:spcPts val="600"/>
              </a:spcAft>
              <a:buSzPct val="85000"/>
              <a:defRPr/>
            </a:pPr>
            <a:r>
              <a:rPr lang="en-US" sz="1600" b="1" dirty="0"/>
              <a:t>1)  Texas public school districts, charter schools, and Education Service Centers may reproduce and use copies of the Materials and Related Materials for the districts’ and schools’ educational use without obtaining permission from TEA.</a:t>
            </a:r>
          </a:p>
          <a:p>
            <a:pPr marL="274320" indent="-274320">
              <a:lnSpc>
                <a:spcPct val="80000"/>
              </a:lnSpc>
              <a:spcAft>
                <a:spcPts val="600"/>
              </a:spcAft>
              <a:buSzPct val="85000"/>
              <a:defRPr/>
            </a:pPr>
            <a:r>
              <a:rPr lang="en-US" sz="1600" b="1" dirty="0"/>
              <a:t>2)  Residents of the state of Texas may reproduce and use copies of the Materials and Related Materials for individual personal use only, without obtaining written permission of TEA.</a:t>
            </a:r>
          </a:p>
          <a:p>
            <a:pPr marL="274320" indent="-274320">
              <a:lnSpc>
                <a:spcPct val="80000"/>
              </a:lnSpc>
              <a:spcAft>
                <a:spcPts val="600"/>
              </a:spcAft>
              <a:buSzPct val="85000"/>
              <a:defRPr/>
            </a:pPr>
            <a:r>
              <a:rPr lang="en-US" sz="1600" b="1" dirty="0"/>
              <a:t>3)  Any portion reproduced must be reproduced in its entirety and remain unedited, unaltered and unchanged in any way.</a:t>
            </a:r>
          </a:p>
          <a:p>
            <a:pPr marL="274320" indent="-274320">
              <a:lnSpc>
                <a:spcPct val="80000"/>
              </a:lnSpc>
              <a:buSzPct val="85000"/>
              <a:defRPr/>
            </a:pPr>
            <a:r>
              <a:rPr lang="en-US" sz="1600" b="1" dirty="0"/>
              <a:t>4)  No monetary charge can be made for the reproduced materials or any document containing them; however, a reasonable charge to cover only the cost of reproduction and distribution may be charged.</a:t>
            </a:r>
          </a:p>
          <a:p>
            <a:pPr marL="274320" indent="-274320">
              <a:lnSpc>
                <a:spcPct val="80000"/>
              </a:lnSpc>
              <a:buSzPct val="85000"/>
              <a:defRPr/>
            </a:pPr>
            <a:endParaRPr lang="en-US" sz="1600" b="1" dirty="0"/>
          </a:p>
          <a:p>
            <a:pPr>
              <a:lnSpc>
                <a:spcPct val="80000"/>
              </a:lnSpc>
              <a:buSzPct val="85000"/>
              <a:defRPr/>
            </a:pPr>
            <a:r>
              <a:rPr lang="en-US" sz="1600" b="1" dirty="0"/>
              <a:t>Private entities or persons located in Texas that are not Texas public school districts, Texas Education Service Centers, or Texas charter schools or any entity, whether public or private, educational or non-educational, located outside the state of Texas </a:t>
            </a:r>
            <a:r>
              <a:rPr lang="en-US" sz="1600" b="1" i="1" dirty="0"/>
              <a:t>MUST</a:t>
            </a:r>
            <a:r>
              <a:rPr lang="en-US" sz="1600" b="1" dirty="0"/>
              <a:t> obtain written approval from TEA and will be required to enter into a license agreement that may involve the payment of a licensing fee or a royalty.</a:t>
            </a:r>
          </a:p>
          <a:p>
            <a:pPr marL="274320" indent="-274320">
              <a:lnSpc>
                <a:spcPct val="80000"/>
              </a:lnSpc>
              <a:buSzPct val="85000"/>
              <a:defRPr/>
            </a:pPr>
            <a:endParaRPr lang="en-US" sz="1600" b="1" dirty="0"/>
          </a:p>
          <a:p>
            <a:pPr>
              <a:defRPr/>
            </a:pPr>
            <a:r>
              <a:rPr lang="en-US" sz="1600" b="1" dirty="0"/>
              <a:t>Contact </a:t>
            </a:r>
            <a:r>
              <a:rPr lang="en-US" sz="1600" b="1" dirty="0">
                <a:hlinkClick r:id="rId2" tooltip="copyrights@tea.state.tx.us"/>
              </a:rPr>
              <a:t>TEA Copyrights</a:t>
            </a:r>
            <a:r>
              <a:rPr lang="en-US" sz="1600" b="1" dirty="0"/>
              <a:t> with any questions you may have.</a:t>
            </a:r>
          </a:p>
        </p:txBody>
      </p:sp>
    </p:spTree>
    <p:extLst>
      <p:ext uri="{BB962C8B-B14F-4D97-AF65-F5344CB8AC3E}">
        <p14:creationId xmlns:p14="http://schemas.microsoft.com/office/powerpoint/2010/main" val="655339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lvl="1">
              <a:buNone/>
            </a:pPr>
            <a:r>
              <a:rPr lang="en-US" sz="2800" b="1" dirty="0"/>
              <a:t>Firearm </a:t>
            </a:r>
            <a:r>
              <a:rPr lang="en-US" sz="2800" b="1" dirty="0" smtClean="0"/>
              <a:t>Residue (continued)</a:t>
            </a:r>
            <a:endParaRPr lang="en-US" sz="2800" b="1" dirty="0"/>
          </a:p>
          <a:p>
            <a:pPr lvl="2"/>
            <a:r>
              <a:rPr lang="en-US" sz="2400" b="1" dirty="0" smtClean="0"/>
              <a:t>Chemical tests, such as the </a:t>
            </a:r>
            <a:r>
              <a:rPr lang="en-US" sz="2400" b="1" dirty="0" err="1" smtClean="0"/>
              <a:t>Greiss</a:t>
            </a:r>
            <a:r>
              <a:rPr lang="en-US" sz="2400" b="1" dirty="0" smtClean="0"/>
              <a:t> test, may be needed to detect gunpowder residues that are not visible</a:t>
            </a:r>
          </a:p>
          <a:p>
            <a:pPr lvl="2"/>
            <a:r>
              <a:rPr lang="en-US" sz="2400" b="1" dirty="0" smtClean="0"/>
              <a:t>The firing distances for shotguns must again be determined through test firing. The muzzle to target distances can be established by measuring the spread of the discharged shot</a:t>
            </a:r>
            <a:endParaRPr lang="en-US" sz="2400" b="1" dirty="0"/>
          </a:p>
        </p:txBody>
      </p:sp>
      <p:sp>
        <p:nvSpPr>
          <p:cNvPr id="3" name="Title 2"/>
          <p:cNvSpPr>
            <a:spLocks noGrp="1"/>
          </p:cNvSpPr>
          <p:nvPr>
            <p:ph type="title"/>
          </p:nvPr>
        </p:nvSpPr>
        <p:spPr/>
        <p:txBody>
          <a:bodyPr/>
          <a:lstStyle/>
          <a:p>
            <a:r>
              <a:rPr lang="en-US" b="1" dirty="0" smtClean="0">
                <a:solidFill>
                  <a:srgbClr val="FFC000"/>
                </a:solidFill>
              </a:rPr>
              <a:t>Residue </a:t>
            </a:r>
            <a:r>
              <a:rPr lang="en-US" sz="2400" b="1" dirty="0" smtClean="0">
                <a:solidFill>
                  <a:srgbClr val="FFC000"/>
                </a:solidFill>
              </a:rPr>
              <a:t>(continued)</a:t>
            </a:r>
            <a:endParaRPr lang="en-US" sz="2400" b="1" dirty="0">
              <a:solidFill>
                <a:srgbClr val="FFC000"/>
              </a:solidFill>
            </a:endParaRP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20</a:t>
            </a:fld>
            <a:endParaRPr lang="en-US"/>
          </a:p>
        </p:txBody>
      </p:sp>
      <p:pic>
        <p:nvPicPr>
          <p:cNvPr id="5" name="Picture 10" descr="C:\Users\java\AppData\Local\Microsoft\Windows\Temporary Internet Files\Content.IE5\V8H83IMZ\MP90040371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962400"/>
            <a:ext cx="16779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2533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6408737" cy="4724400"/>
          </a:xfrm>
        </p:spPr>
        <p:txBody>
          <a:bodyPr>
            <a:noAutofit/>
          </a:bodyPr>
          <a:lstStyle/>
          <a:p>
            <a:pPr lvl="1">
              <a:buNone/>
            </a:pPr>
            <a:r>
              <a:rPr lang="en-US" sz="2800" b="1" dirty="0" smtClean="0"/>
              <a:t>Primer </a:t>
            </a:r>
            <a:r>
              <a:rPr lang="en-US" sz="2800" b="1" dirty="0"/>
              <a:t>Residue on Hands</a:t>
            </a:r>
          </a:p>
          <a:p>
            <a:pPr lvl="2"/>
            <a:r>
              <a:rPr lang="en-US" sz="2400" b="1" dirty="0" smtClean="0"/>
              <a:t>Firing a weapon also propels residues back toward the shooter</a:t>
            </a:r>
          </a:p>
          <a:p>
            <a:pPr lvl="2"/>
            <a:r>
              <a:rPr lang="en-US" sz="2400" b="1" dirty="0" smtClean="0"/>
              <a:t>Traces of these residues are often deposited on the shooter’s firing hand, and detection can provide valuable information as to whether an individual has recently fired a weapon</a:t>
            </a:r>
            <a:endParaRPr lang="en-US" sz="2400" b="1" dirty="0"/>
          </a:p>
        </p:txBody>
      </p:sp>
      <p:sp>
        <p:nvSpPr>
          <p:cNvPr id="3" name="Title 2"/>
          <p:cNvSpPr>
            <a:spLocks noGrp="1"/>
          </p:cNvSpPr>
          <p:nvPr>
            <p:ph type="title"/>
          </p:nvPr>
        </p:nvSpPr>
        <p:spPr/>
        <p:txBody>
          <a:bodyPr/>
          <a:lstStyle/>
          <a:p>
            <a:r>
              <a:rPr lang="en-US" b="1" dirty="0" smtClean="0">
                <a:solidFill>
                  <a:srgbClr val="FFC000"/>
                </a:solidFill>
              </a:rPr>
              <a:t>Residue </a:t>
            </a:r>
            <a:r>
              <a:rPr lang="en-US" sz="2400" b="1" dirty="0" smtClean="0">
                <a:solidFill>
                  <a:srgbClr val="FFC000"/>
                </a:solidFill>
              </a:rPr>
              <a:t>(continued)</a:t>
            </a:r>
            <a:endParaRPr lang="en-US" sz="2400" b="1" dirty="0">
              <a:solidFill>
                <a:srgbClr val="FFC000"/>
              </a:solidFill>
            </a:endParaRP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21</a:t>
            </a:fld>
            <a:endParaRPr lang="en-US"/>
          </a:p>
        </p:txBody>
      </p:sp>
      <p:pic>
        <p:nvPicPr>
          <p:cNvPr id="5" name="Picture 7" descr="C:\Users\java\AppData\Local\Microsoft\Windows\Temporary Internet Files\Content.IE5\QZ4VFR5D\MP900411759[1].jpg"/>
          <p:cNvPicPr>
            <a:picLocks noChangeAspect="1" noChangeArrowheads="1"/>
          </p:cNvPicPr>
          <p:nvPr/>
        </p:nvPicPr>
        <p:blipFill>
          <a:blip r:embed="rId2" cstate="print">
            <a:extLst>
              <a:ext uri="{28A0092B-C50C-407E-A947-70E740481C1C}">
                <a14:useLocalDpi xmlns:a14="http://schemas.microsoft.com/office/drawing/2010/main" val="0"/>
              </a:ext>
            </a:extLst>
          </a:blip>
          <a:srcRect r="10696"/>
          <a:stretch>
            <a:fillRect/>
          </a:stretch>
        </p:blipFill>
        <p:spPr bwMode="auto">
          <a:xfrm>
            <a:off x="6878637" y="2286000"/>
            <a:ext cx="2036763"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0182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lvl="1">
              <a:buNone/>
            </a:pPr>
            <a:r>
              <a:rPr lang="en-US" sz="2800" b="1" dirty="0" smtClean="0"/>
              <a:t>Primer </a:t>
            </a:r>
            <a:r>
              <a:rPr lang="en-US" sz="2800" b="1" dirty="0"/>
              <a:t>Residue on </a:t>
            </a:r>
            <a:r>
              <a:rPr lang="en-US" sz="2800" b="1" dirty="0" smtClean="0"/>
              <a:t>Hands (continued)</a:t>
            </a:r>
            <a:endParaRPr lang="en-US" sz="2800" b="1" dirty="0"/>
          </a:p>
          <a:p>
            <a:pPr lvl="2"/>
            <a:r>
              <a:rPr lang="en-US" sz="2400" b="1" dirty="0" smtClean="0"/>
              <a:t>Examiners measure the amount of barium and antimony on the suspect’s hands, particularly the thumb web, the back of the hand, and the palm</a:t>
            </a:r>
          </a:p>
          <a:p>
            <a:pPr lvl="2"/>
            <a:r>
              <a:rPr lang="en-US" sz="2400" b="1" dirty="0" smtClean="0"/>
              <a:t>They may also characterize the morphology  of particles containing these elements to determine whether a person has fired, handled, or was near a discharged firearm</a:t>
            </a:r>
          </a:p>
        </p:txBody>
      </p:sp>
      <p:sp>
        <p:nvSpPr>
          <p:cNvPr id="3" name="Title 2"/>
          <p:cNvSpPr>
            <a:spLocks noGrp="1"/>
          </p:cNvSpPr>
          <p:nvPr>
            <p:ph type="title"/>
          </p:nvPr>
        </p:nvSpPr>
        <p:spPr/>
        <p:txBody>
          <a:bodyPr/>
          <a:lstStyle/>
          <a:p>
            <a:r>
              <a:rPr lang="en-US" b="1" dirty="0" smtClean="0">
                <a:solidFill>
                  <a:srgbClr val="FFC000"/>
                </a:solidFill>
              </a:rPr>
              <a:t>Residue </a:t>
            </a:r>
            <a:r>
              <a:rPr lang="en-US" sz="2400" b="1" dirty="0" smtClean="0">
                <a:solidFill>
                  <a:srgbClr val="FFC000"/>
                </a:solidFill>
              </a:rPr>
              <a:t>(continued)</a:t>
            </a:r>
            <a:endParaRPr lang="en-US" sz="2400" b="1" dirty="0">
              <a:solidFill>
                <a:srgbClr val="FFC000"/>
              </a:solidFill>
            </a:endParaRP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22</a:t>
            </a:fld>
            <a:endParaRPr lang="en-US"/>
          </a:p>
        </p:txBody>
      </p:sp>
    </p:spTree>
    <p:extLst>
      <p:ext uri="{BB962C8B-B14F-4D97-AF65-F5344CB8AC3E}">
        <p14:creationId xmlns:p14="http://schemas.microsoft.com/office/powerpoint/2010/main" val="3281377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lvl="1"/>
            <a:r>
              <a:rPr lang="en-US" sz="2400" b="1" dirty="0" smtClean="0"/>
              <a:t>Is the flight path of a projectile </a:t>
            </a:r>
          </a:p>
          <a:p>
            <a:pPr lvl="1"/>
            <a:r>
              <a:rPr lang="en-US" sz="2400" b="1" dirty="0" smtClean="0"/>
              <a:t>Can be calculated by finding two reference points along the flight path of the projectile</a:t>
            </a:r>
          </a:p>
          <a:p>
            <a:pPr lvl="1"/>
            <a:r>
              <a:rPr lang="en-US" sz="2400" b="1" dirty="0" smtClean="0"/>
              <a:t>The reference points can be a bullet hole in an object, such as a wall or a window, or a bullet wound on a victim</a:t>
            </a:r>
            <a:endParaRPr lang="en-US" sz="2400" b="1" dirty="0"/>
          </a:p>
        </p:txBody>
      </p:sp>
      <p:sp>
        <p:nvSpPr>
          <p:cNvPr id="3" name="Title 2"/>
          <p:cNvSpPr>
            <a:spLocks noGrp="1"/>
          </p:cNvSpPr>
          <p:nvPr>
            <p:ph type="title"/>
          </p:nvPr>
        </p:nvSpPr>
        <p:spPr/>
        <p:txBody>
          <a:bodyPr/>
          <a:lstStyle/>
          <a:p>
            <a:r>
              <a:rPr lang="en-US" b="1" dirty="0">
                <a:solidFill>
                  <a:srgbClr val="FFC000"/>
                </a:solidFill>
              </a:rPr>
              <a:t>Trajectory</a:t>
            </a: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23</a:t>
            </a:fld>
            <a:endParaRPr lang="en-US"/>
          </a:p>
        </p:txBody>
      </p:sp>
      <p:pic>
        <p:nvPicPr>
          <p:cNvPr id="5" name="Picture 7" descr="C:\Users\java\AppData\Local\Microsoft\Windows\Temporary Internet Files\Content.IE5\J2ZVPI7L\MC90023396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2581" y="3810000"/>
            <a:ext cx="2971800" cy="2419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6743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lvl="1">
              <a:buNone/>
            </a:pPr>
            <a:r>
              <a:rPr lang="en-US" sz="2800" b="1" dirty="0" smtClean="0"/>
              <a:t>Investigators</a:t>
            </a:r>
            <a:endParaRPr lang="en-US" sz="2800" b="1" dirty="0"/>
          </a:p>
          <a:p>
            <a:pPr lvl="2"/>
            <a:r>
              <a:rPr lang="en-US" sz="2400" b="1" dirty="0" smtClean="0"/>
              <a:t>Look for clues at a crime scene to help calculate a bullet’s trajectory and figure out where a shooter discharged the firearm</a:t>
            </a:r>
          </a:p>
          <a:p>
            <a:pPr lvl="2"/>
            <a:r>
              <a:rPr lang="en-US" sz="2400" b="1" dirty="0" smtClean="0"/>
              <a:t>Might position the corpse (in cases involving a victim’s body) as it was at the time of impact and use a metal or wooden dowel to indicate the path of the bullet</a:t>
            </a:r>
          </a:p>
          <a:p>
            <a:pPr lvl="2"/>
            <a:r>
              <a:rPr lang="en-US" sz="2400" b="1" dirty="0" smtClean="0"/>
              <a:t>Can also use lasers to trace straight paths to determine the position of the shooter or shooters</a:t>
            </a:r>
            <a:endParaRPr lang="en-US" sz="2400" b="1" dirty="0"/>
          </a:p>
        </p:txBody>
      </p:sp>
      <p:sp>
        <p:nvSpPr>
          <p:cNvPr id="3" name="Title 2"/>
          <p:cNvSpPr>
            <a:spLocks noGrp="1"/>
          </p:cNvSpPr>
          <p:nvPr>
            <p:ph type="title"/>
          </p:nvPr>
        </p:nvSpPr>
        <p:spPr/>
        <p:txBody>
          <a:bodyPr/>
          <a:lstStyle/>
          <a:p>
            <a:r>
              <a:rPr lang="en-US" b="1" dirty="0" smtClean="0">
                <a:solidFill>
                  <a:srgbClr val="FFC000"/>
                </a:solidFill>
              </a:rPr>
              <a:t>Trajectory </a:t>
            </a:r>
            <a:r>
              <a:rPr lang="en-US" sz="2400" b="1" dirty="0" smtClean="0">
                <a:solidFill>
                  <a:srgbClr val="FFC000"/>
                </a:solidFill>
              </a:rPr>
              <a:t>(continued)</a:t>
            </a:r>
            <a:endParaRPr lang="en-US" sz="2400" b="1" dirty="0">
              <a:solidFill>
                <a:srgbClr val="FFC000"/>
              </a:solidFill>
            </a:endParaRP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24</a:t>
            </a:fld>
            <a:endParaRPr lang="en-US"/>
          </a:p>
        </p:txBody>
      </p:sp>
      <p:pic>
        <p:nvPicPr>
          <p:cNvPr id="5" name="Picture 6" descr="C:\Users\java\AppData\Local\Microsoft\Windows\Temporary Internet Files\Content.IE5\J2ZVPI7L\MC90028694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9683" y="304800"/>
            <a:ext cx="18288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6325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lvl="1">
              <a:buNone/>
            </a:pPr>
            <a:r>
              <a:rPr lang="en-US" sz="2800" b="1" dirty="0"/>
              <a:t>Gravity and Trajectory</a:t>
            </a:r>
          </a:p>
          <a:p>
            <a:pPr lvl="2"/>
            <a:r>
              <a:rPr lang="en-US" sz="2400" b="1" dirty="0" smtClean="0"/>
              <a:t>Two major forces are acting on a bullet once it is fired: the forward force of the gunshot and the downward force of gravity </a:t>
            </a:r>
          </a:p>
          <a:p>
            <a:pPr lvl="2"/>
            <a:r>
              <a:rPr lang="en-US" sz="2400" b="1" dirty="0" smtClean="0"/>
              <a:t>A bullet begins to drop as it leaves the barrel of a firearm</a:t>
            </a:r>
          </a:p>
          <a:p>
            <a:pPr lvl="2"/>
            <a:r>
              <a:rPr lang="en-US" sz="2400" b="1" dirty="0" smtClean="0"/>
              <a:t>If the shot is taken at a very distant object, the line of sight of the target must be adjusted to compensate for the effect of gravity on the bullet</a:t>
            </a:r>
          </a:p>
          <a:p>
            <a:pPr lvl="2"/>
            <a:r>
              <a:rPr lang="en-US" sz="2400" b="1" dirty="0" smtClean="0"/>
              <a:t>If the target is closer, there would be less adjustment</a:t>
            </a:r>
          </a:p>
          <a:p>
            <a:pPr lvl="2"/>
            <a:r>
              <a:rPr lang="en-US" sz="2400" b="1" dirty="0" smtClean="0"/>
              <a:t>Wind speed and direction are also factors affecting adjustments the shooter must make to hit the target</a:t>
            </a:r>
            <a:endParaRPr lang="en-US" sz="2400" b="1" dirty="0"/>
          </a:p>
        </p:txBody>
      </p:sp>
      <p:sp>
        <p:nvSpPr>
          <p:cNvPr id="3" name="Title 2"/>
          <p:cNvSpPr>
            <a:spLocks noGrp="1"/>
          </p:cNvSpPr>
          <p:nvPr>
            <p:ph type="title"/>
          </p:nvPr>
        </p:nvSpPr>
        <p:spPr/>
        <p:txBody>
          <a:bodyPr/>
          <a:lstStyle/>
          <a:p>
            <a:r>
              <a:rPr lang="en-US" b="1" dirty="0" smtClean="0">
                <a:solidFill>
                  <a:srgbClr val="FFC000"/>
                </a:solidFill>
              </a:rPr>
              <a:t>Trajectory </a:t>
            </a:r>
            <a:r>
              <a:rPr lang="en-US" sz="2400" b="1" dirty="0" smtClean="0">
                <a:solidFill>
                  <a:srgbClr val="FFC000"/>
                </a:solidFill>
              </a:rPr>
              <a:t>(continued)</a:t>
            </a:r>
            <a:endParaRPr lang="en-US" sz="2400" b="1" dirty="0">
              <a:solidFill>
                <a:srgbClr val="FFC000"/>
              </a:solidFill>
            </a:endParaRP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25</a:t>
            </a:fld>
            <a:endParaRPr lang="en-US"/>
          </a:p>
        </p:txBody>
      </p:sp>
    </p:spTree>
    <p:extLst>
      <p:ext uri="{BB962C8B-B14F-4D97-AF65-F5344CB8AC3E}">
        <p14:creationId xmlns:p14="http://schemas.microsoft.com/office/powerpoint/2010/main" val="3110666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lvl="1">
              <a:buNone/>
            </a:pPr>
            <a:r>
              <a:rPr lang="en-US" sz="2400" b="1" dirty="0" smtClean="0"/>
              <a:t>Locating </a:t>
            </a:r>
            <a:r>
              <a:rPr lang="en-US" sz="2400" b="1" dirty="0"/>
              <a:t>the Shooter (Example)  </a:t>
            </a:r>
          </a:p>
          <a:p>
            <a:pPr lvl="2"/>
            <a:r>
              <a:rPr lang="en-US" sz="2400" b="1" dirty="0" smtClean="0"/>
              <a:t>A bullet is shot and found in a vehicle</a:t>
            </a:r>
          </a:p>
          <a:p>
            <a:pPr lvl="2"/>
            <a:r>
              <a:rPr lang="en-US" sz="2400" b="1" dirty="0" smtClean="0"/>
              <a:t>The bullet first penetrated the front driver’s side window and then the seat</a:t>
            </a:r>
          </a:p>
          <a:p>
            <a:pPr lvl="2"/>
            <a:r>
              <a:rPr lang="en-US" sz="2400" b="1" dirty="0" smtClean="0"/>
              <a:t>The bullet may have come from a building across the street</a:t>
            </a:r>
          </a:p>
          <a:p>
            <a:pPr lvl="2"/>
            <a:r>
              <a:rPr lang="en-US" sz="2400" b="1" dirty="0" smtClean="0"/>
              <a:t>Police need to recreate the crime scene and determine the path of the bullet using the hole in the car’s window and the bullet hole in the seat as their reference points</a:t>
            </a:r>
          </a:p>
          <a:p>
            <a:pPr lvl="2"/>
            <a:r>
              <a:rPr lang="en-US" sz="2400" b="1" dirty="0" smtClean="0"/>
              <a:t>Using a laser beam, they project a line creating the approximate trajectory path of the bullet from the building to the car</a:t>
            </a:r>
            <a:endParaRPr lang="en-US" sz="2400" b="1" dirty="0"/>
          </a:p>
        </p:txBody>
      </p:sp>
      <p:sp>
        <p:nvSpPr>
          <p:cNvPr id="3" name="Title 2"/>
          <p:cNvSpPr>
            <a:spLocks noGrp="1"/>
          </p:cNvSpPr>
          <p:nvPr>
            <p:ph type="title"/>
          </p:nvPr>
        </p:nvSpPr>
        <p:spPr/>
        <p:txBody>
          <a:bodyPr/>
          <a:lstStyle/>
          <a:p>
            <a:r>
              <a:rPr lang="en-US" b="1" dirty="0" smtClean="0">
                <a:solidFill>
                  <a:srgbClr val="FFC000"/>
                </a:solidFill>
              </a:rPr>
              <a:t>Trajectory </a:t>
            </a:r>
            <a:r>
              <a:rPr lang="en-US" sz="2400" b="1" dirty="0" smtClean="0">
                <a:solidFill>
                  <a:srgbClr val="FFC000"/>
                </a:solidFill>
              </a:rPr>
              <a:t>(continued)</a:t>
            </a:r>
            <a:endParaRPr lang="en-US" sz="2400" b="1" dirty="0">
              <a:solidFill>
                <a:srgbClr val="FFC000"/>
              </a:solidFill>
            </a:endParaRP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26</a:t>
            </a:fld>
            <a:endParaRPr lang="en-US"/>
          </a:p>
        </p:txBody>
      </p:sp>
      <p:pic>
        <p:nvPicPr>
          <p:cNvPr id="5" name="Picture 6" descr="C:\Users\java\AppData\Local\Microsoft\Windows\Temporary Internet Files\Content.IE5\QZ4VFR5D\MC90001451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304800"/>
            <a:ext cx="2930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268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lvl="1">
              <a:buNone/>
            </a:pPr>
            <a:r>
              <a:rPr lang="en-US" sz="2400" b="1" dirty="0" smtClean="0"/>
              <a:t>Locating </a:t>
            </a:r>
            <a:r>
              <a:rPr lang="en-US" sz="2400" b="1" dirty="0"/>
              <a:t>the Shooter (Example)  </a:t>
            </a:r>
            <a:r>
              <a:rPr lang="en-US" sz="2400" b="1" dirty="0" smtClean="0"/>
              <a:t>(continued)</a:t>
            </a:r>
            <a:endParaRPr lang="en-US" sz="2400" b="1" dirty="0"/>
          </a:p>
          <a:p>
            <a:pPr lvl="2"/>
            <a:r>
              <a:rPr lang="en-US" sz="2400" b="1" dirty="0" smtClean="0"/>
              <a:t>Investigators must also measure the distance from the car to the building</a:t>
            </a:r>
          </a:p>
          <a:p>
            <a:pPr lvl="2"/>
            <a:r>
              <a:rPr lang="en-US" sz="2400" b="1" dirty="0" smtClean="0"/>
              <a:t>To determine the position of the shooter, they must determine the distance between the shooter and the bullet hole in the car seat</a:t>
            </a:r>
          </a:p>
          <a:p>
            <a:pPr lvl="2"/>
            <a:r>
              <a:rPr lang="en-US" sz="2400" b="1" dirty="0" smtClean="0"/>
              <a:t>This requires at least two reference points from which to project a line back to the source (the shooter in the building)</a:t>
            </a:r>
          </a:p>
          <a:p>
            <a:pPr lvl="2"/>
            <a:r>
              <a:rPr lang="en-US" sz="2400" b="1" dirty="0" smtClean="0"/>
              <a:t>To determine the distance between the shooter and the hole in the car seat, investigators must set up a direct proportion using the two right angles</a:t>
            </a:r>
            <a:endParaRPr lang="en-US" sz="2400" b="1" dirty="0"/>
          </a:p>
        </p:txBody>
      </p:sp>
      <p:sp>
        <p:nvSpPr>
          <p:cNvPr id="3" name="Title 2"/>
          <p:cNvSpPr>
            <a:spLocks noGrp="1"/>
          </p:cNvSpPr>
          <p:nvPr>
            <p:ph type="title"/>
          </p:nvPr>
        </p:nvSpPr>
        <p:spPr/>
        <p:txBody>
          <a:bodyPr/>
          <a:lstStyle/>
          <a:p>
            <a:r>
              <a:rPr lang="en-US" b="1" dirty="0" smtClean="0">
                <a:solidFill>
                  <a:srgbClr val="FFC000"/>
                </a:solidFill>
              </a:rPr>
              <a:t>Trajectory </a:t>
            </a:r>
            <a:r>
              <a:rPr lang="en-US" sz="2400" b="1" dirty="0" smtClean="0">
                <a:solidFill>
                  <a:srgbClr val="FFC000"/>
                </a:solidFill>
              </a:rPr>
              <a:t>(continued)</a:t>
            </a:r>
            <a:endParaRPr lang="en-US" sz="2400" b="1" dirty="0">
              <a:solidFill>
                <a:srgbClr val="FFC000"/>
              </a:solidFill>
            </a:endParaRP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27</a:t>
            </a:fld>
            <a:endParaRPr lang="en-US"/>
          </a:p>
        </p:txBody>
      </p:sp>
      <p:pic>
        <p:nvPicPr>
          <p:cNvPr id="5" name="Picture 6" descr="C:\Users\java\AppData\Local\Microsoft\Windows\Temporary Internet Files\Content.IE5\V8H83IMZ\MC90028743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4988" y="381000"/>
            <a:ext cx="2315612"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1985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lvl="1">
              <a:buNone/>
            </a:pPr>
            <a:r>
              <a:rPr lang="en-US" sz="2800" b="1" dirty="0"/>
              <a:t>Calculation (Distance vs. Drop)  </a:t>
            </a:r>
          </a:p>
          <a:p>
            <a:pPr lvl="2"/>
            <a:r>
              <a:rPr lang="en-US" sz="2400" b="1" dirty="0" smtClean="0"/>
              <a:t>Measure how many feet the bullet hole is above the ground</a:t>
            </a:r>
          </a:p>
          <a:p>
            <a:pPr lvl="2"/>
            <a:r>
              <a:rPr lang="en-US" sz="2400" b="1" dirty="0" smtClean="0"/>
              <a:t>Attempt to locate the bullet’s origin, and measure the distance from the two reference points</a:t>
            </a:r>
          </a:p>
          <a:p>
            <a:pPr lvl="2"/>
            <a:r>
              <a:rPr lang="en-US" sz="2400" b="1" dirty="0" smtClean="0"/>
              <a:t>Measure the horizontal distance from the broken window to the bullet hole horizontally and compare this distance to the diagonal length of the bullet path from the hole in the car’s window to the bullet hole</a:t>
            </a:r>
            <a:endParaRPr lang="en-US" sz="2400" b="1" dirty="0"/>
          </a:p>
        </p:txBody>
      </p:sp>
      <p:sp>
        <p:nvSpPr>
          <p:cNvPr id="3" name="Title 2"/>
          <p:cNvSpPr>
            <a:spLocks noGrp="1"/>
          </p:cNvSpPr>
          <p:nvPr>
            <p:ph type="title"/>
          </p:nvPr>
        </p:nvSpPr>
        <p:spPr/>
        <p:txBody>
          <a:bodyPr/>
          <a:lstStyle/>
          <a:p>
            <a:r>
              <a:rPr lang="en-US" b="1" dirty="0" smtClean="0">
                <a:solidFill>
                  <a:srgbClr val="FFC000"/>
                </a:solidFill>
              </a:rPr>
              <a:t>Trajectory </a:t>
            </a:r>
            <a:r>
              <a:rPr lang="en-US" sz="2400" b="1" dirty="0" smtClean="0">
                <a:solidFill>
                  <a:srgbClr val="FFC000"/>
                </a:solidFill>
              </a:rPr>
              <a:t>(continued)</a:t>
            </a:r>
            <a:endParaRPr lang="en-US" sz="2400" dirty="0"/>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28</a:t>
            </a:fld>
            <a:endParaRPr lang="en-US"/>
          </a:p>
        </p:txBody>
      </p:sp>
    </p:spTree>
    <p:extLst>
      <p:ext uri="{BB962C8B-B14F-4D97-AF65-F5344CB8AC3E}">
        <p14:creationId xmlns:p14="http://schemas.microsoft.com/office/powerpoint/2010/main" val="3928288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52400" y="1463040"/>
            <a:ext cx="8991600" cy="4724400"/>
          </a:xfrm>
        </p:spPr>
        <p:txBody>
          <a:bodyPr>
            <a:noAutofit/>
          </a:bodyPr>
          <a:lstStyle/>
          <a:p>
            <a:pPr lvl="1">
              <a:buNone/>
            </a:pPr>
            <a:r>
              <a:rPr lang="en-US" sz="2800" b="1" dirty="0" smtClean="0"/>
              <a:t>Calculation </a:t>
            </a:r>
            <a:r>
              <a:rPr lang="en-US" sz="2800" b="1" dirty="0"/>
              <a:t>(Distance vs. Drop) </a:t>
            </a:r>
            <a:r>
              <a:rPr lang="en-US" sz="2400" b="1" dirty="0" smtClean="0"/>
              <a:t>(continued)</a:t>
            </a:r>
            <a:endParaRPr lang="en-US" sz="2800" b="1" dirty="0" smtClean="0"/>
          </a:p>
          <a:p>
            <a:pPr marL="234950" lvl="2">
              <a:tabLst>
                <a:tab pos="8624888" algn="l"/>
              </a:tabLst>
            </a:pPr>
            <a:r>
              <a:rPr lang="en-US" sz="2400" b="1" u="sng" dirty="0" smtClean="0"/>
              <a:t>Distance to the window </a:t>
            </a:r>
            <a:r>
              <a:rPr lang="en-US" sz="2400" b="1" dirty="0" smtClean="0"/>
              <a:t>    =   </a:t>
            </a:r>
            <a:r>
              <a:rPr lang="en-US" sz="2400" b="1" u="sng" dirty="0" smtClean="0"/>
              <a:t>     Distance to the shooter (c)	</a:t>
            </a:r>
            <a:r>
              <a:rPr lang="en-US" sz="2400" b="1" dirty="0" smtClean="0"/>
              <a:t/>
            </a:r>
            <a:br>
              <a:rPr lang="en-US" sz="2400" b="1" dirty="0" smtClean="0"/>
            </a:br>
            <a:r>
              <a:rPr lang="en-US" sz="2400" b="1" dirty="0" smtClean="0"/>
              <a:t> Distance along horizon            Distance to the side of the building</a:t>
            </a:r>
            <a:br>
              <a:rPr lang="en-US" sz="2400" b="1" dirty="0" smtClean="0"/>
            </a:br>
            <a:r>
              <a:rPr lang="en-US" sz="2400" b="1" dirty="0" smtClean="0"/>
              <a:t>c = _____</a:t>
            </a:r>
          </a:p>
          <a:p>
            <a:pPr marL="234950" lvl="2"/>
            <a:r>
              <a:rPr lang="en-US" sz="2400" b="1" dirty="0" smtClean="0"/>
              <a:t>c (the hypotenuse) = the distance to the shooter</a:t>
            </a:r>
          </a:p>
          <a:p>
            <a:pPr marL="234950" lvl="2"/>
            <a:r>
              <a:rPr lang="en-US" sz="2400" b="1" dirty="0" smtClean="0"/>
              <a:t>a = distance to the building</a:t>
            </a:r>
          </a:p>
          <a:p>
            <a:pPr marL="234950" lvl="2"/>
            <a:r>
              <a:rPr lang="en-US" sz="2400" b="1" dirty="0" smtClean="0"/>
              <a:t>b = the height of the shooter from the horizon (not from the ground)</a:t>
            </a:r>
          </a:p>
          <a:p>
            <a:pPr marL="234950" lvl="2"/>
            <a:r>
              <a:rPr lang="en-US" sz="2400" b="1" dirty="0" smtClean="0"/>
              <a:t>c</a:t>
            </a:r>
            <a:r>
              <a:rPr lang="en-US" sz="2400" b="1" baseline="30000" dirty="0" smtClean="0"/>
              <a:t>2</a:t>
            </a:r>
            <a:r>
              <a:rPr lang="en-US" sz="2400" b="1" dirty="0" smtClean="0"/>
              <a:t> = a</a:t>
            </a:r>
            <a:r>
              <a:rPr lang="en-US" sz="2400" b="1" baseline="30000" dirty="0" smtClean="0"/>
              <a:t>2</a:t>
            </a:r>
            <a:r>
              <a:rPr lang="en-US" sz="2400" b="1" dirty="0" smtClean="0"/>
              <a:t> + b</a:t>
            </a:r>
            <a:r>
              <a:rPr lang="en-US" sz="2400" b="1" baseline="30000" dirty="0" smtClean="0"/>
              <a:t>2</a:t>
            </a:r>
          </a:p>
          <a:p>
            <a:pPr marL="234950" lvl="2"/>
            <a:r>
              <a:rPr lang="en-US" sz="2400" b="1" dirty="0" smtClean="0"/>
              <a:t>b = ____in. ~ ____ft.</a:t>
            </a:r>
          </a:p>
          <a:p>
            <a:pPr marL="234950" lvl="2">
              <a:buNone/>
            </a:pPr>
            <a:endParaRPr lang="en-US" sz="2400" b="1" dirty="0"/>
          </a:p>
        </p:txBody>
      </p:sp>
      <p:sp>
        <p:nvSpPr>
          <p:cNvPr id="3" name="Title 2"/>
          <p:cNvSpPr>
            <a:spLocks noGrp="1"/>
          </p:cNvSpPr>
          <p:nvPr>
            <p:ph type="title"/>
          </p:nvPr>
        </p:nvSpPr>
        <p:spPr/>
        <p:txBody>
          <a:bodyPr/>
          <a:lstStyle/>
          <a:p>
            <a:r>
              <a:rPr lang="en-US" b="1" dirty="0" smtClean="0">
                <a:solidFill>
                  <a:srgbClr val="FFC000"/>
                </a:solidFill>
              </a:rPr>
              <a:t>Trajectory </a:t>
            </a:r>
            <a:r>
              <a:rPr lang="en-US" sz="2400" b="1" dirty="0" smtClean="0">
                <a:solidFill>
                  <a:srgbClr val="FFC000"/>
                </a:solidFill>
              </a:rPr>
              <a:t>(continued)</a:t>
            </a:r>
            <a:endParaRPr lang="en-US" sz="2400" dirty="0"/>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29</a:t>
            </a:fld>
            <a:endParaRPr lang="en-US"/>
          </a:p>
        </p:txBody>
      </p:sp>
      <p:pic>
        <p:nvPicPr>
          <p:cNvPr id="5" name="Picture 6" descr="C:\Users\java\AppData\Local\Microsoft\Windows\Temporary Internet Files\Content.IE5\V8H83IMZ\MP90040720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648200"/>
            <a:ext cx="22256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5755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lvl="1">
              <a:buNone/>
            </a:pPr>
            <a:r>
              <a:rPr lang="en-US" sz="2800" b="1" dirty="0" smtClean="0"/>
              <a:t>Handguns</a:t>
            </a:r>
            <a:endParaRPr lang="en-US" sz="2400" b="1" dirty="0"/>
          </a:p>
          <a:p>
            <a:pPr lvl="2"/>
            <a:r>
              <a:rPr lang="en-US" sz="2400" b="1" dirty="0"/>
              <a:t>Pistol – </a:t>
            </a:r>
            <a:r>
              <a:rPr lang="en-US" sz="2400" b="1" dirty="0" smtClean="0"/>
              <a:t>a </a:t>
            </a:r>
            <a:r>
              <a:rPr lang="en-US" sz="2400" b="1" dirty="0"/>
              <a:t>handheld firearm </a:t>
            </a:r>
          </a:p>
          <a:p>
            <a:pPr lvl="2"/>
            <a:r>
              <a:rPr lang="en-US" sz="2400" b="1" dirty="0"/>
              <a:t>Revolver – </a:t>
            </a:r>
            <a:r>
              <a:rPr lang="en-US" sz="2400" b="1" dirty="0" smtClean="0"/>
              <a:t>a </a:t>
            </a:r>
            <a:r>
              <a:rPr lang="en-US" sz="2400" b="1" dirty="0"/>
              <a:t>pistol with a revolving cylinder </a:t>
            </a:r>
            <a:r>
              <a:rPr lang="en-US" sz="2400" b="1" dirty="0" smtClean="0"/>
              <a:t>(features several </a:t>
            </a:r>
            <a:r>
              <a:rPr lang="en-US" sz="2400" b="1" dirty="0"/>
              <a:t>firing chambers within </a:t>
            </a:r>
            <a:r>
              <a:rPr lang="en-US" sz="2400" b="1" dirty="0" smtClean="0"/>
              <a:t>the cylinder</a:t>
            </a:r>
            <a:r>
              <a:rPr lang="en-US" sz="2400" b="1" dirty="0"/>
              <a:t>)</a:t>
            </a:r>
          </a:p>
          <a:p>
            <a:pPr lvl="2"/>
            <a:r>
              <a:rPr lang="en-US" sz="2400" b="1" dirty="0"/>
              <a:t>Semiautomatic – </a:t>
            </a:r>
            <a:r>
              <a:rPr lang="en-US" sz="2400" b="1" dirty="0" smtClean="0"/>
              <a:t>a </a:t>
            </a:r>
            <a:r>
              <a:rPr lang="en-US" sz="2400" b="1" dirty="0"/>
              <a:t>pistol with a clip-fed mechanism that fires one shot per pull of the trigger; the empty cartridge ejects and the next cartridge advances automatically (features a removable magazine)</a:t>
            </a:r>
          </a:p>
          <a:p>
            <a:pPr lvl="2"/>
            <a:r>
              <a:rPr lang="en-US" sz="2400" b="1" dirty="0"/>
              <a:t>Fully-automatic – </a:t>
            </a:r>
            <a:r>
              <a:rPr lang="en-US" sz="2400" b="1" dirty="0" smtClean="0"/>
              <a:t>a </a:t>
            </a:r>
            <a:r>
              <a:rPr lang="en-US" sz="2400" b="1" dirty="0"/>
              <a:t>firearm with a clip-fed mechanism that fires repeatedly </a:t>
            </a:r>
            <a:r>
              <a:rPr lang="en-US" sz="2400" b="1" dirty="0" smtClean="0"/>
              <a:t>and for as </a:t>
            </a:r>
            <a:r>
              <a:rPr lang="en-US" sz="2400" b="1" dirty="0"/>
              <a:t>long as the trigger is </a:t>
            </a:r>
            <a:r>
              <a:rPr lang="en-US" sz="2400" b="1" dirty="0" smtClean="0"/>
              <a:t>held down</a:t>
            </a:r>
            <a:endParaRPr lang="en-US" sz="2400" b="1" dirty="0"/>
          </a:p>
        </p:txBody>
      </p:sp>
      <p:sp>
        <p:nvSpPr>
          <p:cNvPr id="3" name="Title 2"/>
          <p:cNvSpPr>
            <a:spLocks noGrp="1"/>
          </p:cNvSpPr>
          <p:nvPr>
            <p:ph type="title"/>
          </p:nvPr>
        </p:nvSpPr>
        <p:spPr/>
        <p:txBody>
          <a:bodyPr/>
          <a:lstStyle/>
          <a:p>
            <a:r>
              <a:rPr lang="en-US" b="1" dirty="0">
                <a:solidFill>
                  <a:srgbClr val="FFC000"/>
                </a:solidFill>
              </a:rPr>
              <a:t>Type of Firearms</a:t>
            </a: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3</a:t>
            </a:fld>
            <a:endParaRPr lang="en-US"/>
          </a:p>
        </p:txBody>
      </p:sp>
      <p:pic>
        <p:nvPicPr>
          <p:cNvPr id="6"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381000"/>
            <a:ext cx="2819400" cy="169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937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5743574" cy="4724400"/>
          </a:xfrm>
        </p:spPr>
        <p:txBody>
          <a:bodyPr>
            <a:noAutofit/>
          </a:bodyPr>
          <a:lstStyle/>
          <a:p>
            <a:pPr lvl="1">
              <a:buNone/>
            </a:pPr>
            <a:r>
              <a:rPr lang="en-US" sz="2800" b="1" dirty="0"/>
              <a:t>Calculation (Distance vs. Drop)  </a:t>
            </a:r>
            <a:r>
              <a:rPr lang="en-US" sz="2400" b="1" dirty="0" smtClean="0"/>
              <a:t>(continued)</a:t>
            </a:r>
          </a:p>
          <a:p>
            <a:pPr lvl="2"/>
            <a:r>
              <a:rPr lang="en-US" sz="2400" b="1" dirty="0" smtClean="0"/>
              <a:t>Compare the distance from the building with the height of the bullet hole (determined in step # 6) and the horizon </a:t>
            </a:r>
          </a:p>
          <a:p>
            <a:pPr lvl="2"/>
            <a:r>
              <a:rPr lang="en-US" sz="2400" b="1" dirty="0" smtClean="0"/>
              <a:t>With this information the investigator can determine where the shooter was, and at what height (or floor) the bullet originated</a:t>
            </a:r>
            <a:endParaRPr lang="en-US" sz="2400" b="1" dirty="0"/>
          </a:p>
        </p:txBody>
      </p:sp>
      <p:sp>
        <p:nvSpPr>
          <p:cNvPr id="3" name="Title 2"/>
          <p:cNvSpPr>
            <a:spLocks noGrp="1"/>
          </p:cNvSpPr>
          <p:nvPr>
            <p:ph type="title"/>
          </p:nvPr>
        </p:nvSpPr>
        <p:spPr/>
        <p:txBody>
          <a:bodyPr/>
          <a:lstStyle/>
          <a:p>
            <a:r>
              <a:rPr lang="en-US" b="1" dirty="0" smtClean="0">
                <a:solidFill>
                  <a:srgbClr val="FFC000"/>
                </a:solidFill>
              </a:rPr>
              <a:t>Trajectory </a:t>
            </a:r>
            <a:r>
              <a:rPr lang="en-US" sz="2400" b="1" dirty="0" smtClean="0">
                <a:solidFill>
                  <a:srgbClr val="FFC000"/>
                </a:solidFill>
              </a:rPr>
              <a:t>(continued)</a:t>
            </a:r>
            <a:endParaRPr lang="en-US" sz="2400" dirty="0"/>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30</a:t>
            </a:fld>
            <a:endParaRPr lang="en-US"/>
          </a:p>
        </p:txBody>
      </p:sp>
      <p:pic>
        <p:nvPicPr>
          <p:cNvPr id="5" name="Picture 6" descr="C:\Users\java\AppData\Local\Microsoft\Windows\Temporary Internet Files\Content.IE5\QZ4VFR5D\MP90044841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6836" y="1676400"/>
            <a:ext cx="204185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9349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lvl="1"/>
            <a:r>
              <a:rPr lang="en-US" sz="2200" b="1" dirty="0" smtClean="0"/>
              <a:t>Firearms are collected by holding the weapon by the edge of the trigger guard or the checkered portions of the grip</a:t>
            </a:r>
          </a:p>
          <a:p>
            <a:pPr lvl="1"/>
            <a:r>
              <a:rPr lang="en-US" sz="2200" b="1" dirty="0" smtClean="0"/>
              <a:t>Before the weapon is sent to the laboratory, all precautions must be taken to prevent accidental discharge of a loaded weapon (in most cases, it will be necessary to unload the weapon)</a:t>
            </a:r>
          </a:p>
          <a:p>
            <a:pPr lvl="1"/>
            <a:r>
              <a:rPr lang="en-US" sz="2200" b="1" dirty="0" smtClean="0"/>
              <a:t>When a revolver is recovered, the chambers, their positions, and corresponding cartridges must be recorded</a:t>
            </a:r>
          </a:p>
          <a:p>
            <a:pPr lvl="1"/>
            <a:r>
              <a:rPr lang="en-US" sz="2200" b="1" dirty="0" smtClean="0"/>
              <a:t>Firearm evidence must be marked for identification (usually a tag on the trigger guard), and a chain of custody must be established</a:t>
            </a:r>
            <a:endParaRPr lang="en-US" sz="2200" b="1" dirty="0"/>
          </a:p>
        </p:txBody>
      </p:sp>
      <p:sp>
        <p:nvSpPr>
          <p:cNvPr id="3" name="Title 2"/>
          <p:cNvSpPr>
            <a:spLocks noGrp="1"/>
          </p:cNvSpPr>
          <p:nvPr>
            <p:ph type="title"/>
          </p:nvPr>
        </p:nvSpPr>
        <p:spPr/>
        <p:txBody>
          <a:bodyPr/>
          <a:lstStyle/>
          <a:p>
            <a:pPr lvl="0"/>
            <a:r>
              <a:rPr lang="en-US" b="1" dirty="0">
                <a:solidFill>
                  <a:srgbClr val="FFC000"/>
                </a:solidFill>
              </a:rPr>
              <a:t>Firearm Evidence </a:t>
            </a:r>
            <a:r>
              <a:rPr lang="en-US" b="1" dirty="0" smtClean="0">
                <a:solidFill>
                  <a:srgbClr val="FFC000"/>
                </a:solidFill>
              </a:rPr>
              <a:t>Collection</a:t>
            </a:r>
            <a:endParaRPr lang="en-US" dirty="0">
              <a:solidFill>
                <a:srgbClr val="FFC000"/>
              </a:solidFill>
            </a:endParaRP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31</a:t>
            </a:fld>
            <a:endParaRPr lang="en-US"/>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9507" y="5096774"/>
            <a:ext cx="1806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1455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lvl="1"/>
            <a:r>
              <a:rPr lang="en-US" sz="2200" b="1" dirty="0" smtClean="0"/>
              <a:t>Bullets recovered at the crime scene are scribed with the investigator’s initials, either on the base or the nose of the bullet</a:t>
            </a:r>
          </a:p>
          <a:p>
            <a:pPr lvl="1"/>
            <a:r>
              <a:rPr lang="en-US" sz="2200" b="1" dirty="0" smtClean="0"/>
              <a:t>The obliteration of striation markings that may be present on the bullet must be scrupulously avoided</a:t>
            </a:r>
          </a:p>
          <a:p>
            <a:pPr lvl="1"/>
            <a:r>
              <a:rPr lang="en-US" sz="2200" b="1" dirty="0" smtClean="0"/>
              <a:t>The investigator must protect the bullet by wrapping it in tissue paper before placing it in a pillbox or an envelope for shipment to the crime laboratory</a:t>
            </a:r>
          </a:p>
          <a:p>
            <a:pPr lvl="1"/>
            <a:r>
              <a:rPr lang="en-US" sz="2200" b="1" dirty="0" smtClean="0"/>
              <a:t>Fired casings must be identified with the investigator’s initials placed near the outside or inside mouth of the shell</a:t>
            </a:r>
          </a:p>
          <a:p>
            <a:pPr lvl="1"/>
            <a:r>
              <a:rPr lang="en-US" sz="2200" b="1" dirty="0" smtClean="0"/>
              <a:t>Discharged shotgun shells are initialed on the paper or plastic tube or on the metal nearest the mouth of the shell</a:t>
            </a:r>
            <a:endParaRPr lang="en-US" sz="2200" b="1" dirty="0"/>
          </a:p>
        </p:txBody>
      </p:sp>
      <p:sp>
        <p:nvSpPr>
          <p:cNvPr id="3" name="Title 2"/>
          <p:cNvSpPr>
            <a:spLocks noGrp="1"/>
          </p:cNvSpPr>
          <p:nvPr>
            <p:ph type="title"/>
          </p:nvPr>
        </p:nvSpPr>
        <p:spPr>
          <a:xfrm>
            <a:off x="352425" y="228600"/>
            <a:ext cx="8562975" cy="1066800"/>
          </a:xfrm>
        </p:spPr>
        <p:txBody>
          <a:bodyPr/>
          <a:lstStyle/>
          <a:p>
            <a:pPr lvl="0"/>
            <a:r>
              <a:rPr lang="en-US" b="1" dirty="0">
                <a:solidFill>
                  <a:srgbClr val="FFC000"/>
                </a:solidFill>
              </a:rPr>
              <a:t>Firearm Evidence </a:t>
            </a:r>
            <a:r>
              <a:rPr lang="en-US" b="1" dirty="0" smtClean="0">
                <a:solidFill>
                  <a:srgbClr val="FFC000"/>
                </a:solidFill>
              </a:rPr>
              <a:t>Collection </a:t>
            </a:r>
            <a:r>
              <a:rPr lang="en-US" sz="2400" b="1" dirty="0" smtClean="0">
                <a:solidFill>
                  <a:srgbClr val="FFC000"/>
                </a:solidFill>
              </a:rPr>
              <a:t>(continued)</a:t>
            </a:r>
            <a:endParaRPr lang="en-US" sz="2400" dirty="0">
              <a:solidFill>
                <a:srgbClr val="FFC000"/>
              </a:solidFill>
            </a:endParaRP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32</a:t>
            </a:fld>
            <a:endParaRPr lang="en-US"/>
          </a:p>
        </p:txBody>
      </p:sp>
    </p:spTree>
    <p:extLst>
      <p:ext uri="{BB962C8B-B14F-4D97-AF65-F5344CB8AC3E}">
        <p14:creationId xmlns:p14="http://schemas.microsoft.com/office/powerpoint/2010/main" val="2165630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lvl="1">
              <a:buNone/>
            </a:pPr>
            <a:r>
              <a:rPr lang="en-US" sz="2800" b="1" dirty="0"/>
              <a:t>Tool Marks</a:t>
            </a:r>
          </a:p>
          <a:p>
            <a:pPr lvl="2"/>
            <a:r>
              <a:rPr lang="en-US" sz="2200" b="1" dirty="0" smtClean="0"/>
              <a:t>A tool mark is any impression, cut, gouge, or abrasion caused by a tool coming into contact with another object </a:t>
            </a:r>
          </a:p>
          <a:p>
            <a:pPr lvl="2"/>
            <a:r>
              <a:rPr lang="en-US" sz="2200" b="1" dirty="0" smtClean="0"/>
              <a:t>A careful examination of the impression can reveal important class characteristics, such as the size and shape of the tool </a:t>
            </a:r>
          </a:p>
          <a:p>
            <a:pPr lvl="2"/>
            <a:r>
              <a:rPr lang="en-US" sz="2200" b="1" dirty="0" smtClean="0"/>
              <a:t>It is the presence of minute imperfections on a tool that imparts individuality to it</a:t>
            </a:r>
          </a:p>
          <a:p>
            <a:pPr lvl="2"/>
            <a:r>
              <a:rPr lang="en-US" sz="2200" b="1" dirty="0" smtClean="0"/>
              <a:t>The shape and pattern of such imperfections are further modified by damage and wear during the life of the tool</a:t>
            </a:r>
            <a:endParaRPr lang="en-US" sz="2200" b="1" dirty="0"/>
          </a:p>
        </p:txBody>
      </p:sp>
      <p:sp>
        <p:nvSpPr>
          <p:cNvPr id="3" name="Title 2"/>
          <p:cNvSpPr>
            <a:spLocks noGrp="1"/>
          </p:cNvSpPr>
          <p:nvPr>
            <p:ph type="title"/>
          </p:nvPr>
        </p:nvSpPr>
        <p:spPr/>
        <p:txBody>
          <a:bodyPr/>
          <a:lstStyle/>
          <a:p>
            <a:pPr lvl="0"/>
            <a:r>
              <a:rPr lang="en-US" b="1" dirty="0">
                <a:solidFill>
                  <a:srgbClr val="FFC000"/>
                </a:solidFill>
              </a:rPr>
              <a:t>Tool Marks and Other </a:t>
            </a:r>
            <a:r>
              <a:rPr lang="en-US" b="1" dirty="0" smtClean="0">
                <a:solidFill>
                  <a:srgbClr val="FFC000"/>
                </a:solidFill>
              </a:rPr>
              <a:t>Impressions</a:t>
            </a:r>
            <a:endParaRPr lang="en-US" dirty="0">
              <a:solidFill>
                <a:srgbClr val="FFC000"/>
              </a:solidFill>
            </a:endParaRP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33</a:t>
            </a:fld>
            <a:endParaRPr lang="en-US"/>
          </a:p>
        </p:txBody>
      </p:sp>
    </p:spTree>
    <p:extLst>
      <p:ext uri="{BB962C8B-B14F-4D97-AF65-F5344CB8AC3E}">
        <p14:creationId xmlns:p14="http://schemas.microsoft.com/office/powerpoint/2010/main" val="367785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800974" cy="4724400"/>
          </a:xfrm>
        </p:spPr>
        <p:txBody>
          <a:bodyPr>
            <a:noAutofit/>
          </a:bodyPr>
          <a:lstStyle/>
          <a:p>
            <a:pPr lvl="1">
              <a:buNone/>
            </a:pPr>
            <a:r>
              <a:rPr lang="en-US" sz="2800" b="1" dirty="0"/>
              <a:t>Tool </a:t>
            </a:r>
            <a:r>
              <a:rPr lang="en-US" sz="2800" b="1" dirty="0" smtClean="0"/>
              <a:t>Marks  (continued)</a:t>
            </a:r>
            <a:endParaRPr lang="en-US" sz="2800" b="1" dirty="0"/>
          </a:p>
          <a:p>
            <a:pPr marL="290513" lvl="2"/>
            <a:r>
              <a:rPr lang="en-US" sz="2200" b="1" dirty="0" smtClean="0"/>
              <a:t>The comparison microscope is used to compare crime scene tool marks with test impressions made with the suspect tool</a:t>
            </a:r>
          </a:p>
          <a:p>
            <a:pPr marL="290513" lvl="2"/>
            <a:r>
              <a:rPr lang="en-US" sz="2200" b="1" dirty="0" smtClean="0"/>
              <a:t>When practical, the entire object or the part of the object bearing the tool mark should be submitted to the crime laboratory for examination</a:t>
            </a:r>
          </a:p>
          <a:p>
            <a:pPr marL="290513" lvl="2"/>
            <a:r>
              <a:rPr lang="en-US" sz="2200" b="1" dirty="0" smtClean="0"/>
              <a:t>Under no circumstances should the crime scene investigator attempt to fit the suspect tool into the tool mark</a:t>
            </a:r>
          </a:p>
          <a:p>
            <a:pPr marL="290513" lvl="2"/>
            <a:r>
              <a:rPr lang="en-US" sz="2200" b="1" dirty="0" smtClean="0"/>
              <a:t>Any contact between the tool and the marked surface may alter the mark and will, at the least, raise serious questions about the integrity of the evidence</a:t>
            </a:r>
            <a:endParaRPr lang="en-US" sz="2200" b="1" dirty="0"/>
          </a:p>
        </p:txBody>
      </p:sp>
      <p:sp>
        <p:nvSpPr>
          <p:cNvPr id="3" name="Title 2"/>
          <p:cNvSpPr>
            <a:spLocks noGrp="1"/>
          </p:cNvSpPr>
          <p:nvPr>
            <p:ph type="title"/>
          </p:nvPr>
        </p:nvSpPr>
        <p:spPr/>
        <p:txBody>
          <a:bodyPr/>
          <a:lstStyle/>
          <a:p>
            <a:r>
              <a:rPr lang="en-US" b="1" dirty="0">
                <a:solidFill>
                  <a:srgbClr val="FFC000"/>
                </a:solidFill>
              </a:rPr>
              <a:t>Tool Marks and Other </a:t>
            </a:r>
            <a:r>
              <a:rPr lang="en-US" b="1" dirty="0" smtClean="0">
                <a:solidFill>
                  <a:srgbClr val="FFC000"/>
                </a:solidFill>
              </a:rPr>
              <a:t>Impressions </a:t>
            </a:r>
            <a:r>
              <a:rPr lang="en-US" sz="2400" b="1" dirty="0">
                <a:solidFill>
                  <a:srgbClr val="FFC000"/>
                </a:solidFill>
              </a:rPr>
              <a:t>(continued</a:t>
            </a:r>
            <a:r>
              <a:rPr lang="en-US" sz="2400" b="1" dirty="0" smtClean="0">
                <a:solidFill>
                  <a:srgbClr val="FFC000"/>
                </a:solidFill>
              </a:rPr>
              <a:t>)</a:t>
            </a:r>
            <a:endParaRPr lang="en-US" sz="2400" dirty="0">
              <a:solidFill>
                <a:srgbClr val="FFC000"/>
              </a:solidFill>
            </a:endParaRP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34</a:t>
            </a:fld>
            <a:endParaRPr lang="en-US"/>
          </a:p>
        </p:txBody>
      </p:sp>
    </p:spTree>
    <p:extLst>
      <p:ext uri="{BB962C8B-B14F-4D97-AF65-F5344CB8AC3E}">
        <p14:creationId xmlns:p14="http://schemas.microsoft.com/office/powerpoint/2010/main" val="3211488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lvl="1">
              <a:buNone/>
            </a:pPr>
            <a:r>
              <a:rPr lang="en-US" sz="2800" b="1" dirty="0"/>
              <a:t>Other Impressions  </a:t>
            </a:r>
          </a:p>
          <a:p>
            <a:pPr lvl="2"/>
            <a:r>
              <a:rPr lang="en-US" sz="2400" b="1" dirty="0"/>
              <a:t>Abrasion mark – </a:t>
            </a:r>
            <a:r>
              <a:rPr lang="en-US" sz="2400" b="1" dirty="0" smtClean="0"/>
              <a:t>a </a:t>
            </a:r>
            <a:r>
              <a:rPr lang="en-US" sz="2400" b="1" dirty="0"/>
              <a:t>mark produced when a surface slides across another surface</a:t>
            </a:r>
          </a:p>
          <a:p>
            <a:pPr lvl="2"/>
            <a:r>
              <a:rPr lang="en-US" sz="2400" b="1" dirty="0"/>
              <a:t>Cutting mark – </a:t>
            </a:r>
            <a:r>
              <a:rPr lang="en-US" sz="2400" b="1" dirty="0" smtClean="0"/>
              <a:t>a </a:t>
            </a:r>
            <a:r>
              <a:rPr lang="en-US" sz="2400" b="1" dirty="0"/>
              <a:t>mark produced along the edge as a surface is </a:t>
            </a:r>
            <a:r>
              <a:rPr lang="en-US" sz="2400" b="1" dirty="0" smtClean="0"/>
              <a:t>cut</a:t>
            </a:r>
            <a:endParaRPr lang="en-US" sz="2400" b="1" dirty="0"/>
          </a:p>
          <a:p>
            <a:pPr lvl="2"/>
            <a:r>
              <a:rPr lang="en-US" sz="2400" b="1" dirty="0"/>
              <a:t>Indentation mark – </a:t>
            </a:r>
            <a:r>
              <a:rPr lang="en-US" sz="2400" b="1" dirty="0" smtClean="0"/>
              <a:t>a </a:t>
            </a:r>
            <a:r>
              <a:rPr lang="en-US" sz="2400" b="1" dirty="0"/>
              <a:t>mark or impression made by a tool on a softer surface</a:t>
            </a:r>
          </a:p>
          <a:p>
            <a:pPr lvl="2"/>
            <a:r>
              <a:rPr lang="en-US" sz="2400" b="1" dirty="0"/>
              <a:t>Impressions of other kinds, such as shoe, </a:t>
            </a:r>
            <a:r>
              <a:rPr lang="en-US" sz="2400" b="1" dirty="0" smtClean="0"/>
              <a:t>tire, </a:t>
            </a:r>
            <a:r>
              <a:rPr lang="en-US" sz="2400" b="1" dirty="0"/>
              <a:t>or </a:t>
            </a:r>
            <a:r>
              <a:rPr lang="en-US" sz="2400" b="1" dirty="0" smtClean="0"/>
              <a:t>fabric, </a:t>
            </a:r>
            <a:r>
              <a:rPr lang="en-US" sz="2400" b="1" dirty="0"/>
              <a:t>may be important evidence</a:t>
            </a:r>
          </a:p>
          <a:p>
            <a:pPr lvl="2"/>
            <a:r>
              <a:rPr lang="en-US" sz="2400" b="1" dirty="0"/>
              <a:t>Before any impression is moved or otherwise handled, it must be photographed (including </a:t>
            </a:r>
            <a:r>
              <a:rPr lang="en-US" sz="2400" b="1" dirty="0" smtClean="0"/>
              <a:t>scale</a:t>
            </a:r>
            <a:r>
              <a:rPr lang="en-US" sz="2400" b="1" dirty="0"/>
              <a:t>) to show all the observable details of the impression</a:t>
            </a:r>
          </a:p>
        </p:txBody>
      </p:sp>
      <p:sp>
        <p:nvSpPr>
          <p:cNvPr id="3" name="Title 2"/>
          <p:cNvSpPr>
            <a:spLocks noGrp="1"/>
          </p:cNvSpPr>
          <p:nvPr>
            <p:ph type="title"/>
          </p:nvPr>
        </p:nvSpPr>
        <p:spPr/>
        <p:txBody>
          <a:bodyPr/>
          <a:lstStyle/>
          <a:p>
            <a:pPr lvl="0"/>
            <a:r>
              <a:rPr lang="en-US" b="1" dirty="0">
                <a:solidFill>
                  <a:srgbClr val="FFC000"/>
                </a:solidFill>
              </a:rPr>
              <a:t>Tool Marks and Other Impressions </a:t>
            </a:r>
            <a:r>
              <a:rPr lang="en-US" sz="2400" b="1" dirty="0">
                <a:solidFill>
                  <a:srgbClr val="FFC000"/>
                </a:solidFill>
              </a:rPr>
              <a:t>(continued)</a:t>
            </a:r>
            <a:endParaRPr lang="en-US" dirty="0">
              <a:solidFill>
                <a:srgbClr val="FFC000"/>
              </a:solidFill>
            </a:endParaRP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35</a:t>
            </a:fld>
            <a:endParaRPr lang="en-US"/>
          </a:p>
        </p:txBody>
      </p:sp>
    </p:spTree>
    <p:extLst>
      <p:ext uri="{BB962C8B-B14F-4D97-AF65-F5344CB8AC3E}">
        <p14:creationId xmlns:p14="http://schemas.microsoft.com/office/powerpoint/2010/main" val="3478846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lvl="1">
              <a:buNone/>
            </a:pPr>
            <a:r>
              <a:rPr lang="en-US" sz="2800" b="1" dirty="0"/>
              <a:t>Other Impressions  </a:t>
            </a:r>
            <a:r>
              <a:rPr lang="en-US" sz="2800" b="1" dirty="0" smtClean="0"/>
              <a:t>(continued)</a:t>
            </a:r>
            <a:endParaRPr lang="en-US" sz="2800" b="1" dirty="0"/>
          </a:p>
          <a:p>
            <a:pPr marL="290513" lvl="2"/>
            <a:r>
              <a:rPr lang="en-US" sz="2400" b="1" dirty="0" smtClean="0"/>
              <a:t>If the impression is on a readily recoverable item, such as glass, paper, or floor tile, the evidence is transported intact to the laboratory</a:t>
            </a:r>
          </a:p>
          <a:p>
            <a:pPr marL="290513" lvl="2"/>
            <a:r>
              <a:rPr lang="en-US" sz="2400" b="1" dirty="0" smtClean="0"/>
              <a:t>If the surface cannot be submitted to the laboratory, the investigator may be able to preserve the impression in a manner similar to lifting a fingerprint</a:t>
            </a:r>
          </a:p>
        </p:txBody>
      </p:sp>
      <p:sp>
        <p:nvSpPr>
          <p:cNvPr id="3" name="Title 2"/>
          <p:cNvSpPr>
            <a:spLocks noGrp="1"/>
          </p:cNvSpPr>
          <p:nvPr>
            <p:ph type="title"/>
          </p:nvPr>
        </p:nvSpPr>
        <p:spPr/>
        <p:txBody>
          <a:bodyPr/>
          <a:lstStyle/>
          <a:p>
            <a:pPr lvl="0"/>
            <a:r>
              <a:rPr lang="en-US" b="1" dirty="0">
                <a:solidFill>
                  <a:srgbClr val="FFC000"/>
                </a:solidFill>
              </a:rPr>
              <a:t>Tool Marks and Other Impressions </a:t>
            </a:r>
            <a:r>
              <a:rPr lang="en-US" sz="2400" b="1" dirty="0">
                <a:solidFill>
                  <a:srgbClr val="FFC000"/>
                </a:solidFill>
              </a:rPr>
              <a:t>(continued)</a:t>
            </a:r>
            <a:endParaRPr lang="en-US" dirty="0">
              <a:solidFill>
                <a:srgbClr val="FFC000"/>
              </a:solidFill>
            </a:endParaRP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36</a:t>
            </a:fld>
            <a:endParaRPr lang="en-US"/>
          </a:p>
        </p:txBody>
      </p:sp>
      <p:pic>
        <p:nvPicPr>
          <p:cNvPr id="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3362" y="4876800"/>
            <a:ext cx="2459038" cy="1453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848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lvl="1">
              <a:buNone/>
            </a:pPr>
            <a:r>
              <a:rPr lang="en-US" sz="2400" b="1" dirty="0"/>
              <a:t>Other Impressions </a:t>
            </a:r>
            <a:r>
              <a:rPr lang="en-US" sz="2400" b="1" dirty="0" smtClean="0"/>
              <a:t>(continued)</a:t>
            </a:r>
            <a:endParaRPr lang="en-US" sz="2400" b="1" dirty="0"/>
          </a:p>
          <a:p>
            <a:pPr marL="290513" lvl="2"/>
            <a:r>
              <a:rPr lang="en-US" sz="2200" b="1" dirty="0" smtClean="0"/>
              <a:t>When shoe and tire marks are impressed into soft earth at a crime scene, their preservation is best accomplished by photography and casting</a:t>
            </a:r>
          </a:p>
          <a:p>
            <a:pPr marL="290513" lvl="2"/>
            <a:r>
              <a:rPr lang="en-US" sz="2200" b="1" dirty="0" smtClean="0"/>
              <a:t>In areas where a bloody footwear impression is very faint or where the subject has tracked through blood, leaving a trail of bloody impressions, chemical enhancement can visualize latent or nearly invisible blood impressions</a:t>
            </a:r>
            <a:endParaRPr lang="en-US" sz="2200" b="1" dirty="0"/>
          </a:p>
        </p:txBody>
      </p:sp>
      <p:sp>
        <p:nvSpPr>
          <p:cNvPr id="3" name="Title 2"/>
          <p:cNvSpPr>
            <a:spLocks noGrp="1"/>
          </p:cNvSpPr>
          <p:nvPr>
            <p:ph type="title"/>
          </p:nvPr>
        </p:nvSpPr>
        <p:spPr/>
        <p:txBody>
          <a:bodyPr/>
          <a:lstStyle/>
          <a:p>
            <a:pPr lvl="0"/>
            <a:r>
              <a:rPr lang="en-US" b="1" dirty="0">
                <a:solidFill>
                  <a:srgbClr val="FFC000"/>
                </a:solidFill>
              </a:rPr>
              <a:t>Tool Marks and Other Impressions </a:t>
            </a:r>
            <a:r>
              <a:rPr lang="en-US" sz="2400" b="1" dirty="0">
                <a:solidFill>
                  <a:srgbClr val="FFC000"/>
                </a:solidFill>
              </a:rPr>
              <a:t>(continued)</a:t>
            </a:r>
            <a:endParaRPr lang="en-US" dirty="0">
              <a:solidFill>
                <a:srgbClr val="FFC000"/>
              </a:solidFill>
            </a:endParaRP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37</a:t>
            </a:fld>
            <a:endParaRPr lang="en-US"/>
          </a:p>
        </p:txBody>
      </p:sp>
      <p:pic>
        <p:nvPicPr>
          <p:cNvPr id="5" name="Picture 6" descr="C:\Users\java\AppData\Local\Microsoft\Windows\Temporary Internet Files\Content.IE5\V8H83IMZ\MP90040902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198" y="4349151"/>
            <a:ext cx="218974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2076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lvl="1"/>
            <a:r>
              <a:rPr lang="en-US" sz="2400" b="1" dirty="0" smtClean="0"/>
              <a:t>A sufficient number of points of comparison, or the uniqueness of such points, will support a finding that both the questioned and test impressions originated from the same source</a:t>
            </a:r>
          </a:p>
          <a:p>
            <a:pPr lvl="1"/>
            <a:r>
              <a:rPr lang="en-US" sz="2400" b="1" dirty="0" smtClean="0"/>
              <a:t>New computer software and websites may be able to assist in making shoeprint and tire impression comparisons</a:t>
            </a:r>
          </a:p>
          <a:p>
            <a:pPr lvl="1"/>
            <a:r>
              <a:rPr lang="en-US" sz="2400" b="1" dirty="0" smtClean="0"/>
              <a:t>Also, bite mark impressions on skin and foodstuffs have proven to be important evidence in a number of homicide and rape cases</a:t>
            </a:r>
            <a:endParaRPr lang="en-US" sz="2400" b="1" dirty="0"/>
          </a:p>
        </p:txBody>
      </p:sp>
      <p:sp>
        <p:nvSpPr>
          <p:cNvPr id="3" name="Title 2"/>
          <p:cNvSpPr>
            <a:spLocks noGrp="1"/>
          </p:cNvSpPr>
          <p:nvPr>
            <p:ph type="title"/>
          </p:nvPr>
        </p:nvSpPr>
        <p:spPr/>
        <p:txBody>
          <a:bodyPr/>
          <a:lstStyle/>
          <a:p>
            <a:r>
              <a:rPr lang="en-US" b="1" dirty="0">
                <a:solidFill>
                  <a:srgbClr val="FFC000"/>
                </a:solidFill>
              </a:rPr>
              <a:t>Points of Comparison</a:t>
            </a: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38</a:t>
            </a:fld>
            <a:endParaRPr lang="en-US"/>
          </a:p>
        </p:txBody>
      </p:sp>
      <p:pic>
        <p:nvPicPr>
          <p:cNvPr id="5" name="Picture 6" descr="C:\Users\java\AppData\Local\Microsoft\Windows\Temporary Internet Files\Content.IE5\R5YHKMK3\MC9002315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953000"/>
            <a:ext cx="2362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2570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70000" lnSpcReduction="20000"/>
          </a:bodyPr>
          <a:lstStyle/>
          <a:p>
            <a:pPr>
              <a:lnSpc>
                <a:spcPct val="120000"/>
              </a:lnSpc>
              <a:spcBef>
                <a:spcPts val="0"/>
              </a:spcBef>
              <a:buFont typeface="Arial" pitchFamily="34" charset="0"/>
              <a:buChar char="•"/>
            </a:pPr>
            <a:r>
              <a:rPr lang="en-US" sz="2600" dirty="0"/>
              <a:t>Texas Education Agency, Forensic Certification Training, Sam Houston State University</a:t>
            </a:r>
          </a:p>
          <a:p>
            <a:pPr>
              <a:lnSpc>
                <a:spcPct val="120000"/>
              </a:lnSpc>
              <a:spcBef>
                <a:spcPts val="0"/>
              </a:spcBef>
              <a:buFont typeface="Arial" pitchFamily="34" charset="0"/>
              <a:buChar char="•"/>
            </a:pPr>
            <a:r>
              <a:rPr lang="en-US" sz="2600" dirty="0"/>
              <a:t>Forensic Science: Fundamentals &amp; Investigation (1</a:t>
            </a:r>
            <a:r>
              <a:rPr lang="en-US" sz="2600" baseline="30000" dirty="0"/>
              <a:t>st</a:t>
            </a:r>
            <a:r>
              <a:rPr lang="en-US" sz="2600" dirty="0"/>
              <a:t> Edition), Anthony </a:t>
            </a:r>
            <a:r>
              <a:rPr lang="en-US" sz="2600" dirty="0" err="1"/>
              <a:t>Bertino</a:t>
            </a:r>
            <a:endParaRPr lang="en-US" sz="2600" dirty="0"/>
          </a:p>
          <a:p>
            <a:pPr>
              <a:lnSpc>
                <a:spcPct val="120000"/>
              </a:lnSpc>
              <a:spcBef>
                <a:spcPts val="0"/>
              </a:spcBef>
              <a:buFont typeface="Arial" pitchFamily="34" charset="0"/>
              <a:buChar char="•"/>
            </a:pPr>
            <a:r>
              <a:rPr lang="en-US" sz="2600" dirty="0"/>
              <a:t>Forensic Science: From the Crime Scene to the Crime Lab (1</a:t>
            </a:r>
            <a:r>
              <a:rPr lang="en-US" sz="2600" baseline="30000" dirty="0"/>
              <a:t>st</a:t>
            </a:r>
            <a:r>
              <a:rPr lang="en-US" sz="2600" dirty="0"/>
              <a:t> Edition), Richard </a:t>
            </a:r>
            <a:r>
              <a:rPr lang="en-US" sz="2600" dirty="0" err="1"/>
              <a:t>Saferstein</a:t>
            </a:r>
            <a:endParaRPr lang="en-US" sz="2600" dirty="0"/>
          </a:p>
          <a:p>
            <a:pPr>
              <a:lnSpc>
                <a:spcPct val="120000"/>
              </a:lnSpc>
              <a:spcBef>
                <a:spcPts val="0"/>
              </a:spcBef>
              <a:buFont typeface="Arial" pitchFamily="34" charset="0"/>
              <a:buChar char="•"/>
            </a:pPr>
            <a:r>
              <a:rPr lang="en-US" sz="2600" dirty="0"/>
              <a:t>The Science Spot – Forensic Science </a:t>
            </a:r>
            <a:r>
              <a:rPr lang="en-US" sz="2600" u="sng" dirty="0">
                <a:hlinkClick r:id="rId2"/>
              </a:rPr>
              <a:t>http://www.sciencespot.net/Pages/classforsci.html</a:t>
            </a:r>
            <a:endParaRPr lang="en-US" sz="2600" dirty="0"/>
          </a:p>
          <a:p>
            <a:pPr>
              <a:lnSpc>
                <a:spcPct val="120000"/>
              </a:lnSpc>
              <a:spcBef>
                <a:spcPts val="0"/>
              </a:spcBef>
              <a:buFont typeface="Arial" pitchFamily="34" charset="0"/>
              <a:buChar char="•"/>
            </a:pPr>
            <a:r>
              <a:rPr lang="en-US" sz="2600" u="sng" dirty="0">
                <a:hlinkClick r:id="rId3"/>
              </a:rPr>
              <a:t>http://www.americanfirearms.org/history.php</a:t>
            </a:r>
            <a:endParaRPr lang="en-US" sz="2600" dirty="0"/>
          </a:p>
          <a:p>
            <a:pPr>
              <a:lnSpc>
                <a:spcPct val="120000"/>
              </a:lnSpc>
              <a:spcBef>
                <a:spcPts val="0"/>
              </a:spcBef>
              <a:buFont typeface="Arial" pitchFamily="34" charset="0"/>
              <a:buChar char="•"/>
            </a:pPr>
            <a:r>
              <a:rPr lang="en-US" sz="2600" u="sng" dirty="0">
                <a:hlinkClick r:id="rId4"/>
              </a:rPr>
              <a:t>http://www.pbs.org/opb/historydetectives/technique/gun-timeline/</a:t>
            </a:r>
            <a:endParaRPr lang="en-US" sz="2600" dirty="0"/>
          </a:p>
          <a:p>
            <a:pPr>
              <a:lnSpc>
                <a:spcPct val="120000"/>
              </a:lnSpc>
              <a:spcBef>
                <a:spcPts val="0"/>
              </a:spcBef>
              <a:buFont typeface="Arial" pitchFamily="34" charset="0"/>
              <a:buChar char="•"/>
            </a:pPr>
            <a:r>
              <a:rPr lang="en-US" sz="2600" u="sng" dirty="0">
                <a:hlinkClick r:id="rId5"/>
              </a:rPr>
              <a:t>http://library.thinkquest.org/04oct/00206/text_casestudies.htm</a:t>
            </a:r>
            <a:endParaRPr lang="en-US" sz="2600" dirty="0"/>
          </a:p>
          <a:p>
            <a:pPr>
              <a:lnSpc>
                <a:spcPct val="120000"/>
              </a:lnSpc>
              <a:spcBef>
                <a:spcPts val="0"/>
              </a:spcBef>
              <a:buFont typeface="Arial" pitchFamily="34" charset="0"/>
              <a:buChar char="•"/>
            </a:pPr>
            <a:r>
              <a:rPr lang="en-US" sz="2600" u="sng" dirty="0">
                <a:hlinkClick r:id="rId6"/>
              </a:rPr>
              <a:t>http://www.innocenceproject.org/docs/DNA_Exonerations_Forensic_Science.pdf</a:t>
            </a:r>
            <a:endParaRPr lang="en-US" sz="2600" dirty="0"/>
          </a:p>
          <a:p>
            <a:pPr>
              <a:lnSpc>
                <a:spcPct val="120000"/>
              </a:lnSpc>
              <a:spcBef>
                <a:spcPts val="0"/>
              </a:spcBef>
              <a:buFont typeface="Arial" pitchFamily="34" charset="0"/>
              <a:buChar char="•"/>
            </a:pPr>
            <a:r>
              <a:rPr lang="en-US" sz="2600" dirty="0"/>
              <a:t>Investigator/Officer’s Personal Experience</a:t>
            </a:r>
          </a:p>
          <a:p>
            <a:pPr>
              <a:lnSpc>
                <a:spcPct val="120000"/>
              </a:lnSpc>
              <a:spcBef>
                <a:spcPts val="0"/>
              </a:spcBef>
              <a:buFont typeface="Arial" pitchFamily="34" charset="0"/>
              <a:buChar char="•"/>
            </a:pPr>
            <a:r>
              <a:rPr lang="en-US" sz="2600" dirty="0"/>
              <a:t>To find the video lectures do an Internet search for the following:</a:t>
            </a:r>
          </a:p>
          <a:p>
            <a:pPr lvl="3">
              <a:lnSpc>
                <a:spcPct val="120000"/>
              </a:lnSpc>
              <a:spcBef>
                <a:spcPts val="0"/>
              </a:spcBef>
              <a:buFont typeface="Arial" pitchFamily="34" charset="0"/>
              <a:buChar char="•"/>
            </a:pPr>
            <a:r>
              <a:rPr lang="en-US" sz="1900" dirty="0"/>
              <a:t>CSI and “Impressions” Richard </a:t>
            </a:r>
            <a:r>
              <a:rPr lang="en-US" sz="1900" dirty="0" err="1"/>
              <a:t>Saferstein</a:t>
            </a:r>
            <a:r>
              <a:rPr lang="en-US" sz="1900" dirty="0"/>
              <a:t> </a:t>
            </a:r>
          </a:p>
          <a:p>
            <a:pPr lvl="3">
              <a:lnSpc>
                <a:spcPct val="120000"/>
              </a:lnSpc>
              <a:spcBef>
                <a:spcPts val="0"/>
              </a:spcBef>
              <a:buFont typeface="Arial" pitchFamily="34" charset="0"/>
              <a:buChar char="•"/>
            </a:pPr>
            <a:r>
              <a:rPr lang="en-US" sz="1900" dirty="0"/>
              <a:t>CSI and Firearms Richard </a:t>
            </a:r>
            <a:r>
              <a:rPr lang="en-US" sz="1900" dirty="0" err="1"/>
              <a:t>Saferstein</a:t>
            </a:r>
            <a:endParaRPr lang="en-US" sz="1900" dirty="0"/>
          </a:p>
          <a:p>
            <a:pPr>
              <a:buFont typeface="Arial" pitchFamily="34" charset="0"/>
              <a:buChar char="•"/>
            </a:pPr>
            <a:endParaRPr lang="en-US" sz="2000" b="1" dirty="0"/>
          </a:p>
        </p:txBody>
      </p:sp>
      <p:sp>
        <p:nvSpPr>
          <p:cNvPr id="3" name="Title 2"/>
          <p:cNvSpPr>
            <a:spLocks noGrp="1"/>
          </p:cNvSpPr>
          <p:nvPr>
            <p:ph type="title"/>
          </p:nvPr>
        </p:nvSpPr>
        <p:spPr/>
        <p:txBody>
          <a:bodyPr/>
          <a:lstStyle/>
          <a:p>
            <a:r>
              <a:rPr lang="en-US" b="1" dirty="0">
                <a:solidFill>
                  <a:srgbClr val="FFC000"/>
                </a:solidFill>
              </a:rPr>
              <a:t>Resources</a:t>
            </a:r>
            <a:endParaRPr lang="en-US" dirty="0">
              <a:solidFill>
                <a:srgbClr val="FFC000"/>
              </a:solidFill>
            </a:endParaRP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39</a:t>
            </a:fld>
            <a:endParaRPr lang="en-US"/>
          </a:p>
        </p:txBody>
      </p:sp>
    </p:spTree>
    <p:extLst>
      <p:ext uri="{BB962C8B-B14F-4D97-AF65-F5344CB8AC3E}">
        <p14:creationId xmlns:p14="http://schemas.microsoft.com/office/powerpoint/2010/main" val="912734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486774" cy="4724400"/>
          </a:xfrm>
        </p:spPr>
        <p:txBody>
          <a:bodyPr>
            <a:noAutofit/>
          </a:bodyPr>
          <a:lstStyle/>
          <a:p>
            <a:pPr marL="0" lvl="1" indent="0">
              <a:buNone/>
            </a:pPr>
            <a:r>
              <a:rPr lang="en-US" sz="3200" b="1" dirty="0"/>
              <a:t>Long </a:t>
            </a:r>
            <a:r>
              <a:rPr lang="en-US" sz="3200" b="1" dirty="0" smtClean="0"/>
              <a:t>Guns </a:t>
            </a:r>
            <a:r>
              <a:rPr lang="en-US" sz="3200" dirty="0"/>
              <a:t> </a:t>
            </a:r>
            <a:r>
              <a:rPr lang="en-US" sz="3200" b="1" dirty="0" smtClean="0"/>
              <a:t>may </a:t>
            </a:r>
            <a:r>
              <a:rPr lang="en-US" sz="3200" b="1" dirty="0"/>
              <a:t>be single-shot, repeating, semi-automatic, or automatic</a:t>
            </a:r>
          </a:p>
          <a:p>
            <a:pPr lvl="2"/>
            <a:r>
              <a:rPr lang="en-US" sz="2800" b="1" dirty="0"/>
              <a:t>Examples</a:t>
            </a:r>
          </a:p>
          <a:p>
            <a:pPr lvl="3"/>
            <a:r>
              <a:rPr lang="en-US" sz="2800" b="1" dirty="0"/>
              <a:t>Rifle – </a:t>
            </a:r>
            <a:r>
              <a:rPr lang="en-US" sz="2800" b="1" dirty="0" smtClean="0"/>
              <a:t>a </a:t>
            </a:r>
            <a:r>
              <a:rPr lang="en-US" sz="2800" b="1" dirty="0"/>
              <a:t>firearm that has a long barrel; a long gun</a:t>
            </a:r>
          </a:p>
          <a:p>
            <a:endParaRPr lang="en-US" sz="2800" dirty="0"/>
          </a:p>
        </p:txBody>
      </p:sp>
      <p:sp>
        <p:nvSpPr>
          <p:cNvPr id="3" name="Title 2"/>
          <p:cNvSpPr>
            <a:spLocks noGrp="1"/>
          </p:cNvSpPr>
          <p:nvPr>
            <p:ph type="title"/>
          </p:nvPr>
        </p:nvSpPr>
        <p:spPr/>
        <p:txBody>
          <a:bodyPr/>
          <a:lstStyle/>
          <a:p>
            <a:r>
              <a:rPr lang="en-US" b="1" dirty="0">
                <a:solidFill>
                  <a:srgbClr val="FFC000"/>
                </a:solidFill>
              </a:rPr>
              <a:t>Type of </a:t>
            </a:r>
            <a:r>
              <a:rPr lang="en-US" b="1" dirty="0" smtClean="0">
                <a:solidFill>
                  <a:srgbClr val="FFC000"/>
                </a:solidFill>
              </a:rPr>
              <a:t>Firearms </a:t>
            </a:r>
            <a:r>
              <a:rPr lang="en-US" sz="2400" b="1" dirty="0" smtClean="0">
                <a:solidFill>
                  <a:srgbClr val="FFC000"/>
                </a:solidFill>
              </a:rPr>
              <a:t>(continued)</a:t>
            </a:r>
            <a:endParaRPr lang="en-US" sz="2400" b="1" dirty="0">
              <a:solidFill>
                <a:srgbClr val="FFC000"/>
              </a:solidFill>
            </a:endParaRP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4</a:t>
            </a:fld>
            <a:endParaRPr lang="en-US"/>
          </a:p>
        </p:txBody>
      </p:sp>
      <p:pic>
        <p:nvPicPr>
          <p:cNvPr id="6" name="Picture 8" descr="C:\Users\java\AppData\Local\Microsoft\Windows\Temporary Internet Files\Content.IE5\V8H83IMZ\MC90001318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733800"/>
            <a:ext cx="5181600" cy="186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159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486774" cy="4724400"/>
          </a:xfrm>
        </p:spPr>
        <p:txBody>
          <a:bodyPr>
            <a:noAutofit/>
          </a:bodyPr>
          <a:lstStyle/>
          <a:p>
            <a:pPr lvl="1">
              <a:buNone/>
            </a:pPr>
            <a:r>
              <a:rPr lang="en-US" sz="2400" b="1" dirty="0" smtClean="0"/>
              <a:t>Shotgun </a:t>
            </a:r>
            <a:r>
              <a:rPr lang="en-US" sz="2400" b="1" dirty="0"/>
              <a:t>– uses shell ammunition that contains numerous ball-shaped projectiles, called </a:t>
            </a:r>
            <a:r>
              <a:rPr lang="en-US" sz="2400" b="1" dirty="0" smtClean="0"/>
              <a:t>shot</a:t>
            </a:r>
          </a:p>
          <a:p>
            <a:pPr lvl="2"/>
            <a:r>
              <a:rPr lang="en-US" sz="2400" b="1" dirty="0" smtClean="0"/>
              <a:t>The </a:t>
            </a:r>
            <a:r>
              <a:rPr lang="en-US" sz="2400" b="1" dirty="0"/>
              <a:t>narrowing of the smooth barrel, called the choke of the shotgun, can concentrate the shot when </a:t>
            </a:r>
            <a:r>
              <a:rPr lang="en-US" sz="2400" b="1" dirty="0" smtClean="0"/>
              <a:t>fired</a:t>
            </a:r>
          </a:p>
          <a:p>
            <a:pPr lvl="2"/>
            <a:r>
              <a:rPr lang="en-US" sz="2400" b="1" dirty="0" smtClean="0"/>
              <a:t>Gauge </a:t>
            </a:r>
            <a:r>
              <a:rPr lang="en-US" sz="2400" b="1" dirty="0"/>
              <a:t>is the diameter of the shotgun barrel; originally the number of lead balls having the same diameter as the barrel that would weigh a </a:t>
            </a:r>
            <a:r>
              <a:rPr lang="en-US" sz="2400" b="1" dirty="0" smtClean="0"/>
              <a:t>pound</a:t>
            </a:r>
          </a:p>
          <a:p>
            <a:pPr lvl="2"/>
            <a:r>
              <a:rPr lang="en-US" sz="2400" b="1" dirty="0" smtClean="0"/>
              <a:t>The </a:t>
            </a:r>
            <a:r>
              <a:rPr lang="en-US" sz="2400" b="1" dirty="0"/>
              <a:t>higher the gauge number, the smaller the barrel’s </a:t>
            </a:r>
            <a:r>
              <a:rPr lang="en-US" sz="2400" b="1" dirty="0" smtClean="0"/>
              <a:t>diameter</a:t>
            </a:r>
          </a:p>
          <a:p>
            <a:pPr lvl="2"/>
            <a:r>
              <a:rPr lang="en-US" sz="2400" b="1" dirty="0" smtClean="0"/>
              <a:t>The </a:t>
            </a:r>
            <a:r>
              <a:rPr lang="en-US" sz="2400" b="1" dirty="0"/>
              <a:t>only exception is the .410 shotgun, in which bore size is 0.41 inches</a:t>
            </a:r>
          </a:p>
          <a:p>
            <a:pPr lvl="1">
              <a:buNone/>
            </a:pPr>
            <a:endParaRPr lang="en-US" sz="4000" b="1" dirty="0" smtClean="0"/>
          </a:p>
        </p:txBody>
      </p:sp>
      <p:sp>
        <p:nvSpPr>
          <p:cNvPr id="3" name="Title 2"/>
          <p:cNvSpPr>
            <a:spLocks noGrp="1"/>
          </p:cNvSpPr>
          <p:nvPr>
            <p:ph type="title"/>
          </p:nvPr>
        </p:nvSpPr>
        <p:spPr/>
        <p:txBody>
          <a:bodyPr/>
          <a:lstStyle/>
          <a:p>
            <a:r>
              <a:rPr lang="en-US" b="1" dirty="0">
                <a:solidFill>
                  <a:srgbClr val="FFC000"/>
                </a:solidFill>
              </a:rPr>
              <a:t>Type of </a:t>
            </a:r>
            <a:r>
              <a:rPr lang="en-US" b="1" dirty="0" smtClean="0">
                <a:solidFill>
                  <a:srgbClr val="FFC000"/>
                </a:solidFill>
              </a:rPr>
              <a:t>Firearms </a:t>
            </a:r>
            <a:r>
              <a:rPr lang="en-US" sz="2400" b="1" dirty="0" smtClean="0">
                <a:solidFill>
                  <a:srgbClr val="FFC000"/>
                </a:solidFill>
              </a:rPr>
              <a:t>(continued)</a:t>
            </a:r>
            <a:endParaRPr lang="en-US" sz="2400" b="1" dirty="0">
              <a:solidFill>
                <a:srgbClr val="FFC000"/>
              </a:solidFill>
            </a:endParaRP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5</a:t>
            </a:fld>
            <a:endParaRPr lang="en-US"/>
          </a:p>
        </p:txBody>
      </p:sp>
    </p:spTree>
    <p:extLst>
      <p:ext uri="{BB962C8B-B14F-4D97-AF65-F5344CB8AC3E}">
        <p14:creationId xmlns:p14="http://schemas.microsoft.com/office/powerpoint/2010/main" val="2527157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6734174" cy="4724400"/>
          </a:xfrm>
        </p:spPr>
        <p:txBody>
          <a:bodyPr>
            <a:normAutofit/>
          </a:bodyPr>
          <a:lstStyle/>
          <a:p>
            <a:pPr lvl="1"/>
            <a:r>
              <a:rPr lang="en-US" sz="2400" b="1" dirty="0" smtClean="0"/>
              <a:t>Pulling </a:t>
            </a:r>
            <a:r>
              <a:rPr lang="en-US" sz="2400" b="1" dirty="0"/>
              <a:t>the trigger </a:t>
            </a:r>
            <a:r>
              <a:rPr lang="en-US" sz="2400" b="1" dirty="0" smtClean="0"/>
              <a:t>releases </a:t>
            </a:r>
            <a:r>
              <a:rPr lang="en-US" sz="2400" b="1" dirty="0"/>
              <a:t>the weapon’s firing pin, causing it to strike the </a:t>
            </a:r>
            <a:r>
              <a:rPr lang="en-US" sz="2400" b="1" dirty="0" smtClean="0"/>
              <a:t>primer – the primer ignites </a:t>
            </a:r>
            <a:r>
              <a:rPr lang="en-US" sz="2400" b="1" dirty="0"/>
              <a:t>the powder</a:t>
            </a:r>
          </a:p>
          <a:p>
            <a:pPr lvl="1"/>
            <a:r>
              <a:rPr lang="en-US" sz="2400" b="1" dirty="0" smtClean="0"/>
              <a:t>The </a:t>
            </a:r>
            <a:r>
              <a:rPr lang="en-US" sz="2400" b="1" dirty="0"/>
              <a:t>expanding gases generated by the burning gunpowder propel the bullet </a:t>
            </a:r>
            <a:r>
              <a:rPr lang="en-US" sz="2400" b="1" dirty="0" smtClean="0"/>
              <a:t>forward through the barrel</a:t>
            </a:r>
          </a:p>
          <a:p>
            <a:pPr lvl="1"/>
            <a:r>
              <a:rPr lang="en-US" sz="2400" b="1" dirty="0" smtClean="0"/>
              <a:t>The shell is impressed with markings by its contact with the metal surfaces of the weapon’s firing and loading mechanisms</a:t>
            </a:r>
          </a:p>
          <a:p>
            <a:pPr lvl="1"/>
            <a:r>
              <a:rPr lang="en-US" sz="2400" b="1" dirty="0" smtClean="0"/>
              <a:t>Impressions found on the weapon and markings found on the bullet are used by forensic scientists for examination and comparison </a:t>
            </a:r>
          </a:p>
        </p:txBody>
      </p:sp>
      <p:sp>
        <p:nvSpPr>
          <p:cNvPr id="3" name="Title 2"/>
          <p:cNvSpPr>
            <a:spLocks noGrp="1"/>
          </p:cNvSpPr>
          <p:nvPr>
            <p:ph type="title"/>
          </p:nvPr>
        </p:nvSpPr>
        <p:spPr/>
        <p:txBody>
          <a:bodyPr/>
          <a:lstStyle/>
          <a:p>
            <a:r>
              <a:rPr lang="en-US" b="1" dirty="0">
                <a:solidFill>
                  <a:srgbClr val="FFC000"/>
                </a:solidFill>
              </a:rPr>
              <a:t>Discharging the Firearm</a:t>
            </a: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6</a:t>
            </a:fld>
            <a:endParaRPr lang="en-US"/>
          </a:p>
        </p:txBody>
      </p:sp>
      <p:grpSp>
        <p:nvGrpSpPr>
          <p:cNvPr id="6" name="Group 4"/>
          <p:cNvGrpSpPr>
            <a:grpSpLocks noChangeAspect="1"/>
          </p:cNvGrpSpPr>
          <p:nvPr/>
        </p:nvGrpSpPr>
        <p:grpSpPr bwMode="auto">
          <a:xfrm>
            <a:off x="6983413" y="2668588"/>
            <a:ext cx="1927313" cy="1827212"/>
            <a:chOff x="4399" y="1536"/>
            <a:chExt cx="1367" cy="1296"/>
          </a:xfrm>
          <a:scene3d>
            <a:camera prst="orthographicFront">
              <a:rot lat="0" lon="10799999" rev="0"/>
            </a:camera>
            <a:lightRig rig="threePt" dir="t"/>
          </a:scene3d>
        </p:grpSpPr>
        <p:sp>
          <p:nvSpPr>
            <p:cNvPr id="7" name="AutoShape 3"/>
            <p:cNvSpPr>
              <a:spLocks noChangeAspect="1" noChangeArrowheads="1" noTextEdit="1"/>
            </p:cNvSpPr>
            <p:nvPr/>
          </p:nvSpPr>
          <p:spPr bwMode="auto">
            <a:xfrm>
              <a:off x="4399" y="1536"/>
              <a:ext cx="1367"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4399" y="1603"/>
              <a:ext cx="1367" cy="122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4445" y="1654"/>
              <a:ext cx="1275" cy="1126"/>
            </a:xfrm>
            <a:prstGeom prst="rect">
              <a:avLst/>
            </a:prstGeom>
            <a:solidFill>
              <a:srgbClr val="7FB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auto">
            <a:xfrm>
              <a:off x="5408" y="2198"/>
              <a:ext cx="201" cy="223"/>
            </a:xfrm>
            <a:custGeom>
              <a:avLst/>
              <a:gdLst>
                <a:gd name="T0" fmla="*/ 0 w 401"/>
                <a:gd name="T1" fmla="*/ 0 h 445"/>
                <a:gd name="T2" fmla="*/ 395 w 401"/>
                <a:gd name="T3" fmla="*/ 124 h 445"/>
                <a:gd name="T4" fmla="*/ 401 w 401"/>
                <a:gd name="T5" fmla="*/ 198 h 445"/>
                <a:gd name="T6" fmla="*/ 384 w 401"/>
                <a:gd name="T7" fmla="*/ 409 h 445"/>
                <a:gd name="T8" fmla="*/ 253 w 401"/>
                <a:gd name="T9" fmla="*/ 445 h 445"/>
                <a:gd name="T10" fmla="*/ 159 w 401"/>
                <a:gd name="T11" fmla="*/ 403 h 445"/>
                <a:gd name="T12" fmla="*/ 0 w 401"/>
                <a:gd name="T13" fmla="*/ 0 h 445"/>
              </a:gdLst>
              <a:ahLst/>
              <a:cxnLst>
                <a:cxn ang="0">
                  <a:pos x="T0" y="T1"/>
                </a:cxn>
                <a:cxn ang="0">
                  <a:pos x="T2" y="T3"/>
                </a:cxn>
                <a:cxn ang="0">
                  <a:pos x="T4" y="T5"/>
                </a:cxn>
                <a:cxn ang="0">
                  <a:pos x="T6" y="T7"/>
                </a:cxn>
                <a:cxn ang="0">
                  <a:pos x="T8" y="T9"/>
                </a:cxn>
                <a:cxn ang="0">
                  <a:pos x="T10" y="T11"/>
                </a:cxn>
                <a:cxn ang="0">
                  <a:pos x="T12" y="T13"/>
                </a:cxn>
              </a:cxnLst>
              <a:rect l="0" t="0" r="r" b="b"/>
              <a:pathLst>
                <a:path w="401" h="445">
                  <a:moveTo>
                    <a:pt x="0" y="0"/>
                  </a:moveTo>
                  <a:lnTo>
                    <a:pt x="395" y="124"/>
                  </a:lnTo>
                  <a:lnTo>
                    <a:pt x="401" y="198"/>
                  </a:lnTo>
                  <a:lnTo>
                    <a:pt x="384" y="409"/>
                  </a:lnTo>
                  <a:lnTo>
                    <a:pt x="253" y="445"/>
                  </a:lnTo>
                  <a:lnTo>
                    <a:pt x="159" y="40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a:off x="4460" y="1667"/>
              <a:ext cx="1190" cy="1085"/>
            </a:xfrm>
            <a:custGeom>
              <a:avLst/>
              <a:gdLst>
                <a:gd name="T0" fmla="*/ 1189 w 2380"/>
                <a:gd name="T1" fmla="*/ 0 h 2170"/>
                <a:gd name="T2" fmla="*/ 1338 w 2380"/>
                <a:gd name="T3" fmla="*/ 455 h 2170"/>
                <a:gd name="T4" fmla="*/ 1677 w 2380"/>
                <a:gd name="T5" fmla="*/ 96 h 2170"/>
                <a:gd name="T6" fmla="*/ 1612 w 2380"/>
                <a:gd name="T7" fmla="*/ 565 h 2170"/>
                <a:gd name="T8" fmla="*/ 2079 w 2380"/>
                <a:gd name="T9" fmla="*/ 364 h 2170"/>
                <a:gd name="T10" fmla="*/ 1812 w 2380"/>
                <a:gd name="T11" fmla="*/ 770 h 2170"/>
                <a:gd name="T12" fmla="*/ 2329 w 2380"/>
                <a:gd name="T13" fmla="*/ 760 h 2170"/>
                <a:gd name="T14" fmla="*/ 1903 w 2380"/>
                <a:gd name="T15" fmla="*/ 1028 h 2170"/>
                <a:gd name="T16" fmla="*/ 2380 w 2380"/>
                <a:gd name="T17" fmla="*/ 1211 h 2170"/>
                <a:gd name="T18" fmla="*/ 1873 w 2380"/>
                <a:gd name="T19" fmla="*/ 1300 h 2170"/>
                <a:gd name="T20" fmla="*/ 2227 w 2380"/>
                <a:gd name="T21" fmla="*/ 1646 h 2170"/>
                <a:gd name="T22" fmla="*/ 1724 w 2380"/>
                <a:gd name="T23" fmla="*/ 1537 h 2170"/>
                <a:gd name="T24" fmla="*/ 1894 w 2380"/>
                <a:gd name="T25" fmla="*/ 1984 h 2170"/>
                <a:gd name="T26" fmla="*/ 1482 w 2380"/>
                <a:gd name="T27" fmla="*/ 1698 h 2170"/>
                <a:gd name="T28" fmla="*/ 1438 w 2380"/>
                <a:gd name="T29" fmla="*/ 2170 h 2170"/>
                <a:gd name="T30" fmla="*/ 1189 w 2380"/>
                <a:gd name="T31" fmla="*/ 1755 h 2170"/>
                <a:gd name="T32" fmla="*/ 942 w 2380"/>
                <a:gd name="T33" fmla="*/ 2170 h 2170"/>
                <a:gd name="T34" fmla="*/ 898 w 2380"/>
                <a:gd name="T35" fmla="*/ 1698 h 2170"/>
                <a:gd name="T36" fmla="*/ 486 w 2380"/>
                <a:gd name="T37" fmla="*/ 1984 h 2170"/>
                <a:gd name="T38" fmla="*/ 656 w 2380"/>
                <a:gd name="T39" fmla="*/ 1537 h 2170"/>
                <a:gd name="T40" fmla="*/ 153 w 2380"/>
                <a:gd name="T41" fmla="*/ 1646 h 2170"/>
                <a:gd name="T42" fmla="*/ 507 w 2380"/>
                <a:gd name="T43" fmla="*/ 1300 h 2170"/>
                <a:gd name="T44" fmla="*/ 0 w 2380"/>
                <a:gd name="T45" fmla="*/ 1211 h 2170"/>
                <a:gd name="T46" fmla="*/ 476 w 2380"/>
                <a:gd name="T47" fmla="*/ 1028 h 2170"/>
                <a:gd name="T48" fmla="*/ 51 w 2380"/>
                <a:gd name="T49" fmla="*/ 760 h 2170"/>
                <a:gd name="T50" fmla="*/ 567 w 2380"/>
                <a:gd name="T51" fmla="*/ 770 h 2170"/>
                <a:gd name="T52" fmla="*/ 301 w 2380"/>
                <a:gd name="T53" fmla="*/ 364 h 2170"/>
                <a:gd name="T54" fmla="*/ 768 w 2380"/>
                <a:gd name="T55" fmla="*/ 565 h 2170"/>
                <a:gd name="T56" fmla="*/ 703 w 2380"/>
                <a:gd name="T57" fmla="*/ 96 h 2170"/>
                <a:gd name="T58" fmla="*/ 1041 w 2380"/>
                <a:gd name="T59" fmla="*/ 455 h 2170"/>
                <a:gd name="T60" fmla="*/ 1189 w 2380"/>
                <a:gd name="T61" fmla="*/ 0 h 2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80" h="2170">
                  <a:moveTo>
                    <a:pt x="1189" y="0"/>
                  </a:moveTo>
                  <a:lnTo>
                    <a:pt x="1338" y="455"/>
                  </a:lnTo>
                  <a:lnTo>
                    <a:pt x="1677" y="96"/>
                  </a:lnTo>
                  <a:lnTo>
                    <a:pt x="1612" y="565"/>
                  </a:lnTo>
                  <a:lnTo>
                    <a:pt x="2079" y="364"/>
                  </a:lnTo>
                  <a:lnTo>
                    <a:pt x="1812" y="770"/>
                  </a:lnTo>
                  <a:lnTo>
                    <a:pt x="2329" y="760"/>
                  </a:lnTo>
                  <a:lnTo>
                    <a:pt x="1903" y="1028"/>
                  </a:lnTo>
                  <a:lnTo>
                    <a:pt x="2380" y="1211"/>
                  </a:lnTo>
                  <a:lnTo>
                    <a:pt x="1873" y="1300"/>
                  </a:lnTo>
                  <a:lnTo>
                    <a:pt x="2227" y="1646"/>
                  </a:lnTo>
                  <a:lnTo>
                    <a:pt x="1724" y="1537"/>
                  </a:lnTo>
                  <a:lnTo>
                    <a:pt x="1894" y="1984"/>
                  </a:lnTo>
                  <a:lnTo>
                    <a:pt x="1482" y="1698"/>
                  </a:lnTo>
                  <a:lnTo>
                    <a:pt x="1438" y="2170"/>
                  </a:lnTo>
                  <a:lnTo>
                    <a:pt x="1189" y="1755"/>
                  </a:lnTo>
                  <a:lnTo>
                    <a:pt x="942" y="2170"/>
                  </a:lnTo>
                  <a:lnTo>
                    <a:pt x="898" y="1698"/>
                  </a:lnTo>
                  <a:lnTo>
                    <a:pt x="486" y="1984"/>
                  </a:lnTo>
                  <a:lnTo>
                    <a:pt x="656" y="1537"/>
                  </a:lnTo>
                  <a:lnTo>
                    <a:pt x="153" y="1646"/>
                  </a:lnTo>
                  <a:lnTo>
                    <a:pt x="507" y="1300"/>
                  </a:lnTo>
                  <a:lnTo>
                    <a:pt x="0" y="1211"/>
                  </a:lnTo>
                  <a:lnTo>
                    <a:pt x="476" y="1028"/>
                  </a:lnTo>
                  <a:lnTo>
                    <a:pt x="51" y="760"/>
                  </a:lnTo>
                  <a:lnTo>
                    <a:pt x="567" y="770"/>
                  </a:lnTo>
                  <a:lnTo>
                    <a:pt x="301" y="364"/>
                  </a:lnTo>
                  <a:lnTo>
                    <a:pt x="768" y="565"/>
                  </a:lnTo>
                  <a:lnTo>
                    <a:pt x="703" y="96"/>
                  </a:lnTo>
                  <a:lnTo>
                    <a:pt x="1041" y="455"/>
                  </a:lnTo>
                  <a:lnTo>
                    <a:pt x="1189" y="0"/>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p:nvSpPr>
          <p:spPr bwMode="auto">
            <a:xfrm>
              <a:off x="4498" y="1950"/>
              <a:ext cx="1019" cy="837"/>
            </a:xfrm>
            <a:custGeom>
              <a:avLst/>
              <a:gdLst>
                <a:gd name="T0" fmla="*/ 1540 w 2039"/>
                <a:gd name="T1" fmla="*/ 1673 h 1673"/>
                <a:gd name="T2" fmla="*/ 362 w 2039"/>
                <a:gd name="T3" fmla="*/ 1668 h 1673"/>
                <a:gd name="T4" fmla="*/ 357 w 2039"/>
                <a:gd name="T5" fmla="*/ 1647 h 1673"/>
                <a:gd name="T6" fmla="*/ 346 w 2039"/>
                <a:gd name="T7" fmla="*/ 1600 h 1673"/>
                <a:gd name="T8" fmla="*/ 335 w 2039"/>
                <a:gd name="T9" fmla="*/ 1547 h 1673"/>
                <a:gd name="T10" fmla="*/ 327 w 2039"/>
                <a:gd name="T11" fmla="*/ 1508 h 1673"/>
                <a:gd name="T12" fmla="*/ 320 w 2039"/>
                <a:gd name="T13" fmla="*/ 1488 h 1673"/>
                <a:gd name="T14" fmla="*/ 305 w 2039"/>
                <a:gd name="T15" fmla="*/ 1454 h 1673"/>
                <a:gd name="T16" fmla="*/ 284 w 2039"/>
                <a:gd name="T17" fmla="*/ 1412 h 1673"/>
                <a:gd name="T18" fmla="*/ 261 w 2039"/>
                <a:gd name="T19" fmla="*/ 1365 h 1673"/>
                <a:gd name="T20" fmla="*/ 236 w 2039"/>
                <a:gd name="T21" fmla="*/ 1318 h 1673"/>
                <a:gd name="T22" fmla="*/ 214 w 2039"/>
                <a:gd name="T23" fmla="*/ 1277 h 1673"/>
                <a:gd name="T24" fmla="*/ 196 w 2039"/>
                <a:gd name="T25" fmla="*/ 1245 h 1673"/>
                <a:gd name="T26" fmla="*/ 183 w 2039"/>
                <a:gd name="T27" fmla="*/ 1227 h 1673"/>
                <a:gd name="T28" fmla="*/ 175 w 2039"/>
                <a:gd name="T29" fmla="*/ 1212 h 1673"/>
                <a:gd name="T30" fmla="*/ 167 w 2039"/>
                <a:gd name="T31" fmla="*/ 1186 h 1673"/>
                <a:gd name="T32" fmla="*/ 157 w 2039"/>
                <a:gd name="T33" fmla="*/ 1154 h 1673"/>
                <a:gd name="T34" fmla="*/ 149 w 2039"/>
                <a:gd name="T35" fmla="*/ 1116 h 1673"/>
                <a:gd name="T36" fmla="*/ 139 w 2039"/>
                <a:gd name="T37" fmla="*/ 1079 h 1673"/>
                <a:gd name="T38" fmla="*/ 132 w 2039"/>
                <a:gd name="T39" fmla="*/ 1045 h 1673"/>
                <a:gd name="T40" fmla="*/ 127 w 2039"/>
                <a:gd name="T41" fmla="*/ 1016 h 1673"/>
                <a:gd name="T42" fmla="*/ 123 w 2039"/>
                <a:gd name="T43" fmla="*/ 995 h 1673"/>
                <a:gd name="T44" fmla="*/ 114 w 2039"/>
                <a:gd name="T45" fmla="*/ 935 h 1673"/>
                <a:gd name="T46" fmla="*/ 103 w 2039"/>
                <a:gd name="T47" fmla="*/ 844 h 1673"/>
                <a:gd name="T48" fmla="*/ 92 w 2039"/>
                <a:gd name="T49" fmla="*/ 759 h 1673"/>
                <a:gd name="T50" fmla="*/ 88 w 2039"/>
                <a:gd name="T51" fmla="*/ 722 h 1673"/>
                <a:gd name="T52" fmla="*/ 27 w 2039"/>
                <a:gd name="T53" fmla="*/ 608 h 1673"/>
                <a:gd name="T54" fmla="*/ 23 w 2039"/>
                <a:gd name="T55" fmla="*/ 574 h 1673"/>
                <a:gd name="T56" fmla="*/ 13 w 2039"/>
                <a:gd name="T57" fmla="*/ 493 h 1673"/>
                <a:gd name="T58" fmla="*/ 4 w 2039"/>
                <a:gd name="T59" fmla="*/ 402 h 1673"/>
                <a:gd name="T60" fmla="*/ 0 w 2039"/>
                <a:gd name="T61" fmla="*/ 337 h 1673"/>
                <a:gd name="T62" fmla="*/ 4 w 2039"/>
                <a:gd name="T63" fmla="*/ 311 h 1673"/>
                <a:gd name="T64" fmla="*/ 18 w 2039"/>
                <a:gd name="T65" fmla="*/ 276 h 1673"/>
                <a:gd name="T66" fmla="*/ 35 w 2039"/>
                <a:gd name="T67" fmla="*/ 233 h 1673"/>
                <a:gd name="T68" fmla="*/ 56 w 2039"/>
                <a:gd name="T69" fmla="*/ 191 h 1673"/>
                <a:gd name="T70" fmla="*/ 77 w 2039"/>
                <a:gd name="T71" fmla="*/ 147 h 1673"/>
                <a:gd name="T72" fmla="*/ 98 w 2039"/>
                <a:gd name="T73" fmla="*/ 110 h 1673"/>
                <a:gd name="T74" fmla="*/ 113 w 2039"/>
                <a:gd name="T75" fmla="*/ 78 h 1673"/>
                <a:gd name="T76" fmla="*/ 123 w 2039"/>
                <a:gd name="T77" fmla="*/ 57 h 1673"/>
                <a:gd name="T78" fmla="*/ 134 w 2039"/>
                <a:gd name="T79" fmla="*/ 42 h 1673"/>
                <a:gd name="T80" fmla="*/ 153 w 2039"/>
                <a:gd name="T81" fmla="*/ 31 h 1673"/>
                <a:gd name="T82" fmla="*/ 178 w 2039"/>
                <a:gd name="T83" fmla="*/ 21 h 1673"/>
                <a:gd name="T84" fmla="*/ 207 w 2039"/>
                <a:gd name="T85" fmla="*/ 13 h 1673"/>
                <a:gd name="T86" fmla="*/ 234 w 2039"/>
                <a:gd name="T87" fmla="*/ 6 h 1673"/>
                <a:gd name="T88" fmla="*/ 258 w 2039"/>
                <a:gd name="T89" fmla="*/ 3 h 1673"/>
                <a:gd name="T90" fmla="*/ 274 w 2039"/>
                <a:gd name="T91" fmla="*/ 0 h 1673"/>
                <a:gd name="T92" fmla="*/ 280 w 2039"/>
                <a:gd name="T93" fmla="*/ 0 h 1673"/>
                <a:gd name="T94" fmla="*/ 484 w 2039"/>
                <a:gd name="T95" fmla="*/ 8 h 1673"/>
                <a:gd name="T96" fmla="*/ 594 w 2039"/>
                <a:gd name="T97" fmla="*/ 8 h 1673"/>
                <a:gd name="T98" fmla="*/ 1145 w 2039"/>
                <a:gd name="T99" fmla="*/ 65 h 1673"/>
                <a:gd name="T100" fmla="*/ 1316 w 2039"/>
                <a:gd name="T101" fmla="*/ 167 h 1673"/>
                <a:gd name="T102" fmla="*/ 1449 w 2039"/>
                <a:gd name="T103" fmla="*/ 193 h 1673"/>
                <a:gd name="T104" fmla="*/ 1746 w 2039"/>
                <a:gd name="T105" fmla="*/ 349 h 1673"/>
                <a:gd name="T106" fmla="*/ 1867 w 2039"/>
                <a:gd name="T107" fmla="*/ 529 h 1673"/>
                <a:gd name="T108" fmla="*/ 1934 w 2039"/>
                <a:gd name="T109" fmla="*/ 741 h 1673"/>
                <a:gd name="T110" fmla="*/ 1979 w 2039"/>
                <a:gd name="T111" fmla="*/ 899 h 1673"/>
                <a:gd name="T112" fmla="*/ 2032 w 2039"/>
                <a:gd name="T113" fmla="*/ 1253 h 1673"/>
                <a:gd name="T114" fmla="*/ 2039 w 2039"/>
                <a:gd name="T115" fmla="*/ 1475 h 1673"/>
                <a:gd name="T116" fmla="*/ 1954 w 2039"/>
                <a:gd name="T117" fmla="*/ 1590 h 1673"/>
                <a:gd name="T118" fmla="*/ 1722 w 2039"/>
                <a:gd name="T119" fmla="*/ 1590 h 1673"/>
                <a:gd name="T120" fmla="*/ 1603 w 2039"/>
                <a:gd name="T121" fmla="*/ 1517 h 1673"/>
                <a:gd name="T122" fmla="*/ 1547 w 2039"/>
                <a:gd name="T123" fmla="*/ 1608 h 1673"/>
                <a:gd name="T124" fmla="*/ 1540 w 2039"/>
                <a:gd name="T125" fmla="*/ 1673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9" h="1673">
                  <a:moveTo>
                    <a:pt x="1540" y="1673"/>
                  </a:moveTo>
                  <a:lnTo>
                    <a:pt x="362" y="1668"/>
                  </a:lnTo>
                  <a:lnTo>
                    <a:pt x="357" y="1647"/>
                  </a:lnTo>
                  <a:lnTo>
                    <a:pt x="346" y="1600"/>
                  </a:lnTo>
                  <a:lnTo>
                    <a:pt x="335" y="1547"/>
                  </a:lnTo>
                  <a:lnTo>
                    <a:pt x="327" y="1508"/>
                  </a:lnTo>
                  <a:lnTo>
                    <a:pt x="320" y="1488"/>
                  </a:lnTo>
                  <a:lnTo>
                    <a:pt x="305" y="1454"/>
                  </a:lnTo>
                  <a:lnTo>
                    <a:pt x="284" y="1412"/>
                  </a:lnTo>
                  <a:lnTo>
                    <a:pt x="261" y="1365"/>
                  </a:lnTo>
                  <a:lnTo>
                    <a:pt x="236" y="1318"/>
                  </a:lnTo>
                  <a:lnTo>
                    <a:pt x="214" y="1277"/>
                  </a:lnTo>
                  <a:lnTo>
                    <a:pt x="196" y="1245"/>
                  </a:lnTo>
                  <a:lnTo>
                    <a:pt x="183" y="1227"/>
                  </a:lnTo>
                  <a:lnTo>
                    <a:pt x="175" y="1212"/>
                  </a:lnTo>
                  <a:lnTo>
                    <a:pt x="167" y="1186"/>
                  </a:lnTo>
                  <a:lnTo>
                    <a:pt x="157" y="1154"/>
                  </a:lnTo>
                  <a:lnTo>
                    <a:pt x="149" y="1116"/>
                  </a:lnTo>
                  <a:lnTo>
                    <a:pt x="139" y="1079"/>
                  </a:lnTo>
                  <a:lnTo>
                    <a:pt x="132" y="1045"/>
                  </a:lnTo>
                  <a:lnTo>
                    <a:pt x="127" y="1016"/>
                  </a:lnTo>
                  <a:lnTo>
                    <a:pt x="123" y="995"/>
                  </a:lnTo>
                  <a:lnTo>
                    <a:pt x="114" y="935"/>
                  </a:lnTo>
                  <a:lnTo>
                    <a:pt x="103" y="844"/>
                  </a:lnTo>
                  <a:lnTo>
                    <a:pt x="92" y="759"/>
                  </a:lnTo>
                  <a:lnTo>
                    <a:pt x="88" y="722"/>
                  </a:lnTo>
                  <a:lnTo>
                    <a:pt x="27" y="608"/>
                  </a:lnTo>
                  <a:lnTo>
                    <a:pt x="23" y="574"/>
                  </a:lnTo>
                  <a:lnTo>
                    <a:pt x="13" y="493"/>
                  </a:lnTo>
                  <a:lnTo>
                    <a:pt x="4" y="402"/>
                  </a:lnTo>
                  <a:lnTo>
                    <a:pt x="0" y="337"/>
                  </a:lnTo>
                  <a:lnTo>
                    <a:pt x="4" y="311"/>
                  </a:lnTo>
                  <a:lnTo>
                    <a:pt x="18" y="276"/>
                  </a:lnTo>
                  <a:lnTo>
                    <a:pt x="35" y="233"/>
                  </a:lnTo>
                  <a:lnTo>
                    <a:pt x="56" y="191"/>
                  </a:lnTo>
                  <a:lnTo>
                    <a:pt x="77" y="147"/>
                  </a:lnTo>
                  <a:lnTo>
                    <a:pt x="98" y="110"/>
                  </a:lnTo>
                  <a:lnTo>
                    <a:pt x="113" y="78"/>
                  </a:lnTo>
                  <a:lnTo>
                    <a:pt x="123" y="57"/>
                  </a:lnTo>
                  <a:lnTo>
                    <a:pt x="134" y="42"/>
                  </a:lnTo>
                  <a:lnTo>
                    <a:pt x="153" y="31"/>
                  </a:lnTo>
                  <a:lnTo>
                    <a:pt x="178" y="21"/>
                  </a:lnTo>
                  <a:lnTo>
                    <a:pt x="207" y="13"/>
                  </a:lnTo>
                  <a:lnTo>
                    <a:pt x="234" y="6"/>
                  </a:lnTo>
                  <a:lnTo>
                    <a:pt x="258" y="3"/>
                  </a:lnTo>
                  <a:lnTo>
                    <a:pt x="274" y="0"/>
                  </a:lnTo>
                  <a:lnTo>
                    <a:pt x="280" y="0"/>
                  </a:lnTo>
                  <a:lnTo>
                    <a:pt x="484" y="8"/>
                  </a:lnTo>
                  <a:lnTo>
                    <a:pt x="594" y="8"/>
                  </a:lnTo>
                  <a:lnTo>
                    <a:pt x="1145" y="65"/>
                  </a:lnTo>
                  <a:lnTo>
                    <a:pt x="1316" y="167"/>
                  </a:lnTo>
                  <a:lnTo>
                    <a:pt x="1449" y="193"/>
                  </a:lnTo>
                  <a:lnTo>
                    <a:pt x="1746" y="349"/>
                  </a:lnTo>
                  <a:lnTo>
                    <a:pt x="1867" y="529"/>
                  </a:lnTo>
                  <a:lnTo>
                    <a:pt x="1934" y="741"/>
                  </a:lnTo>
                  <a:lnTo>
                    <a:pt x="1979" y="899"/>
                  </a:lnTo>
                  <a:lnTo>
                    <a:pt x="2032" y="1253"/>
                  </a:lnTo>
                  <a:lnTo>
                    <a:pt x="2039" y="1475"/>
                  </a:lnTo>
                  <a:lnTo>
                    <a:pt x="1954" y="1590"/>
                  </a:lnTo>
                  <a:lnTo>
                    <a:pt x="1722" y="1590"/>
                  </a:lnTo>
                  <a:lnTo>
                    <a:pt x="1603" y="1517"/>
                  </a:lnTo>
                  <a:lnTo>
                    <a:pt x="1547" y="1608"/>
                  </a:lnTo>
                  <a:lnTo>
                    <a:pt x="1540" y="16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4788" y="1977"/>
              <a:ext cx="0" cy="1"/>
            </a:xfrm>
            <a:custGeom>
              <a:avLst/>
              <a:gdLst>
                <a:gd name="T0" fmla="*/ 2 h 2"/>
                <a:gd name="T1" fmla="*/ 0 h 2"/>
                <a:gd name="T2" fmla="*/ 2 h 2"/>
                <a:gd name="T3" fmla="*/ 2 h 2"/>
                <a:gd name="T4" fmla="*/ 2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0"/>
                  </a:lnTo>
                  <a:lnTo>
                    <a:pt x="0" y="2"/>
                  </a:lnTo>
                  <a:lnTo>
                    <a:pt x="0" y="2"/>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p:nvSpPr>
          <p:spPr bwMode="auto">
            <a:xfrm>
              <a:off x="4771" y="1600"/>
              <a:ext cx="347" cy="553"/>
            </a:xfrm>
            <a:custGeom>
              <a:avLst/>
              <a:gdLst>
                <a:gd name="T0" fmla="*/ 540 w 693"/>
                <a:gd name="T1" fmla="*/ 1057 h 1106"/>
                <a:gd name="T2" fmla="*/ 460 w 693"/>
                <a:gd name="T3" fmla="*/ 1094 h 1106"/>
                <a:gd name="T4" fmla="*/ 377 w 693"/>
                <a:gd name="T5" fmla="*/ 1106 h 1106"/>
                <a:gd name="T6" fmla="*/ 291 w 693"/>
                <a:gd name="T7" fmla="*/ 1093 h 1106"/>
                <a:gd name="T8" fmla="*/ 208 w 693"/>
                <a:gd name="T9" fmla="*/ 1057 h 1106"/>
                <a:gd name="T10" fmla="*/ 134 w 693"/>
                <a:gd name="T11" fmla="*/ 1002 h 1106"/>
                <a:gd name="T12" fmla="*/ 69 w 693"/>
                <a:gd name="T13" fmla="*/ 927 h 1106"/>
                <a:gd name="T14" fmla="*/ 18 w 693"/>
                <a:gd name="T15" fmla="*/ 833 h 1106"/>
                <a:gd name="T16" fmla="*/ 13 w 693"/>
                <a:gd name="T17" fmla="*/ 779 h 1106"/>
                <a:gd name="T18" fmla="*/ 30 w 693"/>
                <a:gd name="T19" fmla="*/ 760 h 1106"/>
                <a:gd name="T20" fmla="*/ 33 w 693"/>
                <a:gd name="T21" fmla="*/ 757 h 1106"/>
                <a:gd name="T22" fmla="*/ 33 w 693"/>
                <a:gd name="T23" fmla="*/ 757 h 1106"/>
                <a:gd name="T24" fmla="*/ 33 w 693"/>
                <a:gd name="T25" fmla="*/ 755 h 1106"/>
                <a:gd name="T26" fmla="*/ 56 w 693"/>
                <a:gd name="T27" fmla="*/ 474 h 1106"/>
                <a:gd name="T28" fmla="*/ 121 w 693"/>
                <a:gd name="T29" fmla="*/ 60 h 1106"/>
                <a:gd name="T30" fmla="*/ 134 w 693"/>
                <a:gd name="T31" fmla="*/ 55 h 1106"/>
                <a:gd name="T32" fmla="*/ 154 w 693"/>
                <a:gd name="T33" fmla="*/ 47 h 1106"/>
                <a:gd name="T34" fmla="*/ 183 w 693"/>
                <a:gd name="T35" fmla="*/ 38 h 1106"/>
                <a:gd name="T36" fmla="*/ 217 w 693"/>
                <a:gd name="T37" fmla="*/ 28 h 1106"/>
                <a:gd name="T38" fmla="*/ 254 w 693"/>
                <a:gd name="T39" fmla="*/ 16 h 1106"/>
                <a:gd name="T40" fmla="*/ 291 w 693"/>
                <a:gd name="T41" fmla="*/ 8 h 1106"/>
                <a:gd name="T42" fmla="*/ 327 w 693"/>
                <a:gd name="T43" fmla="*/ 2 h 1106"/>
                <a:gd name="T44" fmla="*/ 362 w 693"/>
                <a:gd name="T45" fmla="*/ 0 h 1106"/>
                <a:gd name="T46" fmla="*/ 404 w 693"/>
                <a:gd name="T47" fmla="*/ 0 h 1106"/>
                <a:gd name="T48" fmla="*/ 454 w 693"/>
                <a:gd name="T49" fmla="*/ 3 h 1106"/>
                <a:gd name="T50" fmla="*/ 507 w 693"/>
                <a:gd name="T51" fmla="*/ 7 h 1106"/>
                <a:gd name="T52" fmla="*/ 556 w 693"/>
                <a:gd name="T53" fmla="*/ 12 h 1106"/>
                <a:gd name="T54" fmla="*/ 601 w 693"/>
                <a:gd name="T55" fmla="*/ 15 h 1106"/>
                <a:gd name="T56" fmla="*/ 634 w 693"/>
                <a:gd name="T57" fmla="*/ 20 h 1106"/>
                <a:gd name="T58" fmla="*/ 652 w 693"/>
                <a:gd name="T59" fmla="*/ 21 h 1106"/>
                <a:gd name="T60" fmla="*/ 657 w 693"/>
                <a:gd name="T61" fmla="*/ 23 h 1106"/>
                <a:gd name="T62" fmla="*/ 674 w 693"/>
                <a:gd name="T63" fmla="*/ 33 h 1106"/>
                <a:gd name="T64" fmla="*/ 689 w 693"/>
                <a:gd name="T65" fmla="*/ 51 h 1106"/>
                <a:gd name="T66" fmla="*/ 686 w 693"/>
                <a:gd name="T67" fmla="*/ 73 h 1106"/>
                <a:gd name="T68" fmla="*/ 678 w 693"/>
                <a:gd name="T69" fmla="*/ 101 h 1106"/>
                <a:gd name="T70" fmla="*/ 693 w 693"/>
                <a:gd name="T71" fmla="*/ 177 h 1106"/>
                <a:gd name="T72" fmla="*/ 664 w 693"/>
                <a:gd name="T73" fmla="*/ 414 h 1106"/>
                <a:gd name="T74" fmla="*/ 656 w 693"/>
                <a:gd name="T75" fmla="*/ 419 h 1106"/>
                <a:gd name="T76" fmla="*/ 641 w 693"/>
                <a:gd name="T77" fmla="*/ 432 h 1106"/>
                <a:gd name="T78" fmla="*/ 628 w 693"/>
                <a:gd name="T79" fmla="*/ 455 h 1106"/>
                <a:gd name="T80" fmla="*/ 631 w 693"/>
                <a:gd name="T81" fmla="*/ 490 h 1106"/>
                <a:gd name="T82" fmla="*/ 648 w 693"/>
                <a:gd name="T83" fmla="*/ 544 h 1106"/>
                <a:gd name="T84" fmla="*/ 646 w 693"/>
                <a:gd name="T85" fmla="*/ 604 h 1106"/>
                <a:gd name="T86" fmla="*/ 635 w 693"/>
                <a:gd name="T87" fmla="*/ 654 h 1106"/>
                <a:gd name="T88" fmla="*/ 619 w 693"/>
                <a:gd name="T89" fmla="*/ 706 h 1106"/>
                <a:gd name="T90" fmla="*/ 605 w 693"/>
                <a:gd name="T91" fmla="*/ 748 h 1106"/>
                <a:gd name="T92" fmla="*/ 598 w 693"/>
                <a:gd name="T93" fmla="*/ 765 h 1106"/>
                <a:gd name="T94" fmla="*/ 605 w 693"/>
                <a:gd name="T95" fmla="*/ 796 h 1106"/>
                <a:gd name="T96" fmla="*/ 592 w 693"/>
                <a:gd name="T97" fmla="*/ 882 h 1106"/>
                <a:gd name="T98" fmla="*/ 596 w 693"/>
                <a:gd name="T99" fmla="*/ 961 h 1106"/>
                <a:gd name="T100" fmla="*/ 591 w 693"/>
                <a:gd name="T101" fmla="*/ 1016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3" h="1106">
                  <a:moveTo>
                    <a:pt x="576" y="1028"/>
                  </a:moveTo>
                  <a:lnTo>
                    <a:pt x="540" y="1057"/>
                  </a:lnTo>
                  <a:lnTo>
                    <a:pt x="501" y="1078"/>
                  </a:lnTo>
                  <a:lnTo>
                    <a:pt x="460" y="1094"/>
                  </a:lnTo>
                  <a:lnTo>
                    <a:pt x="418" y="1102"/>
                  </a:lnTo>
                  <a:lnTo>
                    <a:pt x="377" y="1106"/>
                  </a:lnTo>
                  <a:lnTo>
                    <a:pt x="334" y="1102"/>
                  </a:lnTo>
                  <a:lnTo>
                    <a:pt x="291" y="1093"/>
                  </a:lnTo>
                  <a:lnTo>
                    <a:pt x="250" y="1078"/>
                  </a:lnTo>
                  <a:lnTo>
                    <a:pt x="208" y="1057"/>
                  </a:lnTo>
                  <a:lnTo>
                    <a:pt x="170" y="1032"/>
                  </a:lnTo>
                  <a:lnTo>
                    <a:pt x="134" y="1002"/>
                  </a:lnTo>
                  <a:lnTo>
                    <a:pt x="99" y="966"/>
                  </a:lnTo>
                  <a:lnTo>
                    <a:pt x="69" y="927"/>
                  </a:lnTo>
                  <a:lnTo>
                    <a:pt x="41" y="882"/>
                  </a:lnTo>
                  <a:lnTo>
                    <a:pt x="18" y="833"/>
                  </a:lnTo>
                  <a:lnTo>
                    <a:pt x="0" y="781"/>
                  </a:lnTo>
                  <a:lnTo>
                    <a:pt x="13" y="779"/>
                  </a:lnTo>
                  <a:lnTo>
                    <a:pt x="23" y="770"/>
                  </a:lnTo>
                  <a:lnTo>
                    <a:pt x="30" y="760"/>
                  </a:lnTo>
                  <a:lnTo>
                    <a:pt x="33" y="755"/>
                  </a:lnTo>
                  <a:lnTo>
                    <a:pt x="33" y="757"/>
                  </a:lnTo>
                  <a:lnTo>
                    <a:pt x="33" y="757"/>
                  </a:lnTo>
                  <a:lnTo>
                    <a:pt x="33" y="757"/>
                  </a:lnTo>
                  <a:lnTo>
                    <a:pt x="33" y="757"/>
                  </a:lnTo>
                  <a:lnTo>
                    <a:pt x="33" y="755"/>
                  </a:lnTo>
                  <a:lnTo>
                    <a:pt x="85" y="610"/>
                  </a:lnTo>
                  <a:lnTo>
                    <a:pt x="56" y="474"/>
                  </a:lnTo>
                  <a:lnTo>
                    <a:pt x="120" y="60"/>
                  </a:lnTo>
                  <a:lnTo>
                    <a:pt x="121" y="60"/>
                  </a:lnTo>
                  <a:lnTo>
                    <a:pt x="125" y="59"/>
                  </a:lnTo>
                  <a:lnTo>
                    <a:pt x="134" y="55"/>
                  </a:lnTo>
                  <a:lnTo>
                    <a:pt x="142" y="52"/>
                  </a:lnTo>
                  <a:lnTo>
                    <a:pt x="154" y="47"/>
                  </a:lnTo>
                  <a:lnTo>
                    <a:pt x="168" y="42"/>
                  </a:lnTo>
                  <a:lnTo>
                    <a:pt x="183" y="38"/>
                  </a:lnTo>
                  <a:lnTo>
                    <a:pt x="199" y="33"/>
                  </a:lnTo>
                  <a:lnTo>
                    <a:pt x="217" y="28"/>
                  </a:lnTo>
                  <a:lnTo>
                    <a:pt x="234" y="21"/>
                  </a:lnTo>
                  <a:lnTo>
                    <a:pt x="254" y="16"/>
                  </a:lnTo>
                  <a:lnTo>
                    <a:pt x="272" y="12"/>
                  </a:lnTo>
                  <a:lnTo>
                    <a:pt x="291" y="8"/>
                  </a:lnTo>
                  <a:lnTo>
                    <a:pt x="309" y="5"/>
                  </a:lnTo>
                  <a:lnTo>
                    <a:pt x="327" y="2"/>
                  </a:lnTo>
                  <a:lnTo>
                    <a:pt x="344" y="0"/>
                  </a:lnTo>
                  <a:lnTo>
                    <a:pt x="362" y="0"/>
                  </a:lnTo>
                  <a:lnTo>
                    <a:pt x="382" y="0"/>
                  </a:lnTo>
                  <a:lnTo>
                    <a:pt x="404" y="0"/>
                  </a:lnTo>
                  <a:lnTo>
                    <a:pt x="429" y="2"/>
                  </a:lnTo>
                  <a:lnTo>
                    <a:pt x="454" y="3"/>
                  </a:lnTo>
                  <a:lnTo>
                    <a:pt x="480" y="5"/>
                  </a:lnTo>
                  <a:lnTo>
                    <a:pt x="507" y="7"/>
                  </a:lnTo>
                  <a:lnTo>
                    <a:pt x="532" y="8"/>
                  </a:lnTo>
                  <a:lnTo>
                    <a:pt x="556" y="12"/>
                  </a:lnTo>
                  <a:lnTo>
                    <a:pt x="578" y="13"/>
                  </a:lnTo>
                  <a:lnTo>
                    <a:pt x="601" y="15"/>
                  </a:lnTo>
                  <a:lnTo>
                    <a:pt x="619" y="18"/>
                  </a:lnTo>
                  <a:lnTo>
                    <a:pt x="634" y="20"/>
                  </a:lnTo>
                  <a:lnTo>
                    <a:pt x="645" y="20"/>
                  </a:lnTo>
                  <a:lnTo>
                    <a:pt x="652" y="21"/>
                  </a:lnTo>
                  <a:lnTo>
                    <a:pt x="654" y="21"/>
                  </a:lnTo>
                  <a:lnTo>
                    <a:pt x="657" y="23"/>
                  </a:lnTo>
                  <a:lnTo>
                    <a:pt x="664" y="26"/>
                  </a:lnTo>
                  <a:lnTo>
                    <a:pt x="674" y="33"/>
                  </a:lnTo>
                  <a:lnTo>
                    <a:pt x="682" y="41"/>
                  </a:lnTo>
                  <a:lnTo>
                    <a:pt x="689" y="51"/>
                  </a:lnTo>
                  <a:lnTo>
                    <a:pt x="690" y="62"/>
                  </a:lnTo>
                  <a:lnTo>
                    <a:pt x="686" y="73"/>
                  </a:lnTo>
                  <a:lnTo>
                    <a:pt x="672" y="85"/>
                  </a:lnTo>
                  <a:lnTo>
                    <a:pt x="678" y="101"/>
                  </a:lnTo>
                  <a:lnTo>
                    <a:pt x="688" y="137"/>
                  </a:lnTo>
                  <a:lnTo>
                    <a:pt x="693" y="177"/>
                  </a:lnTo>
                  <a:lnTo>
                    <a:pt x="689" y="203"/>
                  </a:lnTo>
                  <a:lnTo>
                    <a:pt x="664" y="414"/>
                  </a:lnTo>
                  <a:lnTo>
                    <a:pt x="661" y="416"/>
                  </a:lnTo>
                  <a:lnTo>
                    <a:pt x="656" y="419"/>
                  </a:lnTo>
                  <a:lnTo>
                    <a:pt x="649" y="424"/>
                  </a:lnTo>
                  <a:lnTo>
                    <a:pt x="641" y="432"/>
                  </a:lnTo>
                  <a:lnTo>
                    <a:pt x="634" y="442"/>
                  </a:lnTo>
                  <a:lnTo>
                    <a:pt x="628" y="455"/>
                  </a:lnTo>
                  <a:lnTo>
                    <a:pt x="627" y="471"/>
                  </a:lnTo>
                  <a:lnTo>
                    <a:pt x="631" y="490"/>
                  </a:lnTo>
                  <a:lnTo>
                    <a:pt x="641" y="520"/>
                  </a:lnTo>
                  <a:lnTo>
                    <a:pt x="648" y="544"/>
                  </a:lnTo>
                  <a:lnTo>
                    <a:pt x="649" y="570"/>
                  </a:lnTo>
                  <a:lnTo>
                    <a:pt x="646" y="604"/>
                  </a:lnTo>
                  <a:lnTo>
                    <a:pt x="642" y="628"/>
                  </a:lnTo>
                  <a:lnTo>
                    <a:pt x="635" y="654"/>
                  </a:lnTo>
                  <a:lnTo>
                    <a:pt x="627" y="682"/>
                  </a:lnTo>
                  <a:lnTo>
                    <a:pt x="619" y="706"/>
                  </a:lnTo>
                  <a:lnTo>
                    <a:pt x="610" y="729"/>
                  </a:lnTo>
                  <a:lnTo>
                    <a:pt x="605" y="748"/>
                  </a:lnTo>
                  <a:lnTo>
                    <a:pt x="599" y="760"/>
                  </a:lnTo>
                  <a:lnTo>
                    <a:pt x="598" y="765"/>
                  </a:lnTo>
                  <a:lnTo>
                    <a:pt x="625" y="757"/>
                  </a:lnTo>
                  <a:lnTo>
                    <a:pt x="605" y="796"/>
                  </a:lnTo>
                  <a:lnTo>
                    <a:pt x="595" y="838"/>
                  </a:lnTo>
                  <a:lnTo>
                    <a:pt x="592" y="882"/>
                  </a:lnTo>
                  <a:lnTo>
                    <a:pt x="595" y="924"/>
                  </a:lnTo>
                  <a:lnTo>
                    <a:pt x="596" y="961"/>
                  </a:lnTo>
                  <a:lnTo>
                    <a:pt x="596" y="994"/>
                  </a:lnTo>
                  <a:lnTo>
                    <a:pt x="591" y="1016"/>
                  </a:lnTo>
                  <a:lnTo>
                    <a:pt x="576" y="10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p:cNvSpPr>
            <p:nvPr/>
          </p:nvSpPr>
          <p:spPr bwMode="auto">
            <a:xfrm>
              <a:off x="4829" y="1694"/>
              <a:ext cx="258" cy="341"/>
            </a:xfrm>
            <a:custGeom>
              <a:avLst/>
              <a:gdLst>
                <a:gd name="T0" fmla="*/ 424 w 515"/>
                <a:gd name="T1" fmla="*/ 205 h 682"/>
                <a:gd name="T2" fmla="*/ 403 w 515"/>
                <a:gd name="T3" fmla="*/ 221 h 682"/>
                <a:gd name="T4" fmla="*/ 399 w 515"/>
                <a:gd name="T5" fmla="*/ 255 h 682"/>
                <a:gd name="T6" fmla="*/ 409 w 515"/>
                <a:gd name="T7" fmla="*/ 369 h 682"/>
                <a:gd name="T8" fmla="*/ 345 w 515"/>
                <a:gd name="T9" fmla="*/ 418 h 682"/>
                <a:gd name="T10" fmla="*/ 359 w 515"/>
                <a:gd name="T11" fmla="*/ 466 h 682"/>
                <a:gd name="T12" fmla="*/ 349 w 515"/>
                <a:gd name="T13" fmla="*/ 468 h 682"/>
                <a:gd name="T14" fmla="*/ 326 w 515"/>
                <a:gd name="T15" fmla="*/ 473 h 682"/>
                <a:gd name="T16" fmla="*/ 298 w 515"/>
                <a:gd name="T17" fmla="*/ 481 h 682"/>
                <a:gd name="T18" fmla="*/ 275 w 515"/>
                <a:gd name="T19" fmla="*/ 494 h 682"/>
                <a:gd name="T20" fmla="*/ 265 w 515"/>
                <a:gd name="T21" fmla="*/ 496 h 682"/>
                <a:gd name="T22" fmla="*/ 288 w 515"/>
                <a:gd name="T23" fmla="*/ 500 h 682"/>
                <a:gd name="T24" fmla="*/ 301 w 515"/>
                <a:gd name="T25" fmla="*/ 502 h 682"/>
                <a:gd name="T26" fmla="*/ 320 w 515"/>
                <a:gd name="T27" fmla="*/ 504 h 682"/>
                <a:gd name="T28" fmla="*/ 345 w 515"/>
                <a:gd name="T29" fmla="*/ 504 h 682"/>
                <a:gd name="T30" fmla="*/ 362 w 515"/>
                <a:gd name="T31" fmla="*/ 505 h 682"/>
                <a:gd name="T32" fmla="*/ 367 w 515"/>
                <a:gd name="T33" fmla="*/ 507 h 682"/>
                <a:gd name="T34" fmla="*/ 380 w 515"/>
                <a:gd name="T35" fmla="*/ 517 h 682"/>
                <a:gd name="T36" fmla="*/ 380 w 515"/>
                <a:gd name="T37" fmla="*/ 534 h 682"/>
                <a:gd name="T38" fmla="*/ 369 w 515"/>
                <a:gd name="T39" fmla="*/ 546 h 682"/>
                <a:gd name="T40" fmla="*/ 364 w 515"/>
                <a:gd name="T41" fmla="*/ 544 h 682"/>
                <a:gd name="T42" fmla="*/ 373 w 515"/>
                <a:gd name="T43" fmla="*/ 635 h 682"/>
                <a:gd name="T44" fmla="*/ 381 w 515"/>
                <a:gd name="T45" fmla="*/ 682 h 682"/>
                <a:gd name="T46" fmla="*/ 345 w 515"/>
                <a:gd name="T47" fmla="*/ 681 h 682"/>
                <a:gd name="T48" fmla="*/ 293 w 515"/>
                <a:gd name="T49" fmla="*/ 679 h 682"/>
                <a:gd name="T50" fmla="*/ 247 w 515"/>
                <a:gd name="T51" fmla="*/ 674 h 682"/>
                <a:gd name="T52" fmla="*/ 225 w 515"/>
                <a:gd name="T53" fmla="*/ 668 h 682"/>
                <a:gd name="T54" fmla="*/ 182 w 515"/>
                <a:gd name="T55" fmla="*/ 630 h 682"/>
                <a:gd name="T56" fmla="*/ 121 w 515"/>
                <a:gd name="T57" fmla="*/ 570 h 682"/>
                <a:gd name="T58" fmla="*/ 70 w 515"/>
                <a:gd name="T59" fmla="*/ 504 h 682"/>
                <a:gd name="T60" fmla="*/ 54 w 515"/>
                <a:gd name="T61" fmla="*/ 371 h 682"/>
                <a:gd name="T62" fmla="*/ 49 w 515"/>
                <a:gd name="T63" fmla="*/ 377 h 682"/>
                <a:gd name="T64" fmla="*/ 37 w 515"/>
                <a:gd name="T65" fmla="*/ 384 h 682"/>
                <a:gd name="T66" fmla="*/ 19 w 515"/>
                <a:gd name="T67" fmla="*/ 375 h 682"/>
                <a:gd name="T68" fmla="*/ 0 w 515"/>
                <a:gd name="T69" fmla="*/ 336 h 682"/>
                <a:gd name="T70" fmla="*/ 7 w 515"/>
                <a:gd name="T71" fmla="*/ 252 h 682"/>
                <a:gd name="T72" fmla="*/ 30 w 515"/>
                <a:gd name="T73" fmla="*/ 168 h 682"/>
                <a:gd name="T74" fmla="*/ 40 w 515"/>
                <a:gd name="T75" fmla="*/ 164 h 682"/>
                <a:gd name="T76" fmla="*/ 59 w 515"/>
                <a:gd name="T77" fmla="*/ 161 h 682"/>
                <a:gd name="T78" fmla="*/ 83 w 515"/>
                <a:gd name="T79" fmla="*/ 173 h 682"/>
                <a:gd name="T80" fmla="*/ 96 w 515"/>
                <a:gd name="T81" fmla="*/ 211 h 682"/>
                <a:gd name="T82" fmla="*/ 138 w 515"/>
                <a:gd name="T83" fmla="*/ 293 h 682"/>
                <a:gd name="T84" fmla="*/ 136 w 515"/>
                <a:gd name="T85" fmla="*/ 255 h 682"/>
                <a:gd name="T86" fmla="*/ 139 w 515"/>
                <a:gd name="T87" fmla="*/ 173 h 682"/>
                <a:gd name="T88" fmla="*/ 160 w 515"/>
                <a:gd name="T89" fmla="*/ 88 h 682"/>
                <a:gd name="T90" fmla="*/ 210 w 515"/>
                <a:gd name="T91" fmla="*/ 44 h 682"/>
                <a:gd name="T92" fmla="*/ 212 w 515"/>
                <a:gd name="T93" fmla="*/ 41 h 682"/>
                <a:gd name="T94" fmla="*/ 221 w 515"/>
                <a:gd name="T95" fmla="*/ 31 h 682"/>
                <a:gd name="T96" fmla="*/ 236 w 515"/>
                <a:gd name="T97" fmla="*/ 20 h 682"/>
                <a:gd name="T98" fmla="*/ 262 w 515"/>
                <a:gd name="T99" fmla="*/ 10 h 682"/>
                <a:gd name="T100" fmla="*/ 298 w 515"/>
                <a:gd name="T101" fmla="*/ 2 h 682"/>
                <a:gd name="T102" fmla="*/ 346 w 515"/>
                <a:gd name="T103" fmla="*/ 0 h 682"/>
                <a:gd name="T104" fmla="*/ 410 w 515"/>
                <a:gd name="T105" fmla="*/ 9 h 682"/>
                <a:gd name="T106" fmla="*/ 489 w 515"/>
                <a:gd name="T107" fmla="*/ 28 h 682"/>
                <a:gd name="T108" fmla="*/ 507 w 515"/>
                <a:gd name="T109" fmla="*/ 39 h 682"/>
                <a:gd name="T110" fmla="*/ 515 w 515"/>
                <a:gd name="T111" fmla="*/ 49 h 682"/>
                <a:gd name="T112" fmla="*/ 485 w 515"/>
                <a:gd name="T113" fmla="*/ 202 h 682"/>
                <a:gd name="T114" fmla="*/ 462 w 515"/>
                <a:gd name="T115" fmla="*/ 194 h 682"/>
                <a:gd name="T116" fmla="*/ 447 w 515"/>
                <a:gd name="T117" fmla="*/ 194 h 682"/>
                <a:gd name="T118" fmla="*/ 435 w 515"/>
                <a:gd name="T119" fmla="*/ 19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5" h="682">
                  <a:moveTo>
                    <a:pt x="428" y="202"/>
                  </a:moveTo>
                  <a:lnTo>
                    <a:pt x="424" y="205"/>
                  </a:lnTo>
                  <a:lnTo>
                    <a:pt x="414" y="211"/>
                  </a:lnTo>
                  <a:lnTo>
                    <a:pt x="403" y="221"/>
                  </a:lnTo>
                  <a:lnTo>
                    <a:pt x="398" y="233"/>
                  </a:lnTo>
                  <a:lnTo>
                    <a:pt x="399" y="255"/>
                  </a:lnTo>
                  <a:lnTo>
                    <a:pt x="403" y="309"/>
                  </a:lnTo>
                  <a:lnTo>
                    <a:pt x="409" y="369"/>
                  </a:lnTo>
                  <a:lnTo>
                    <a:pt x="413" y="414"/>
                  </a:lnTo>
                  <a:lnTo>
                    <a:pt x="345" y="418"/>
                  </a:lnTo>
                  <a:lnTo>
                    <a:pt x="382" y="474"/>
                  </a:lnTo>
                  <a:lnTo>
                    <a:pt x="359" y="466"/>
                  </a:lnTo>
                  <a:lnTo>
                    <a:pt x="356" y="466"/>
                  </a:lnTo>
                  <a:lnTo>
                    <a:pt x="349" y="468"/>
                  </a:lnTo>
                  <a:lnTo>
                    <a:pt x="338" y="470"/>
                  </a:lnTo>
                  <a:lnTo>
                    <a:pt x="326" y="473"/>
                  </a:lnTo>
                  <a:lnTo>
                    <a:pt x="312" y="476"/>
                  </a:lnTo>
                  <a:lnTo>
                    <a:pt x="298" y="481"/>
                  </a:lnTo>
                  <a:lnTo>
                    <a:pt x="286" y="487"/>
                  </a:lnTo>
                  <a:lnTo>
                    <a:pt x="275" y="494"/>
                  </a:lnTo>
                  <a:lnTo>
                    <a:pt x="259" y="496"/>
                  </a:lnTo>
                  <a:lnTo>
                    <a:pt x="265" y="496"/>
                  </a:lnTo>
                  <a:lnTo>
                    <a:pt x="276" y="499"/>
                  </a:lnTo>
                  <a:lnTo>
                    <a:pt x="288" y="500"/>
                  </a:lnTo>
                  <a:lnTo>
                    <a:pt x="297" y="502"/>
                  </a:lnTo>
                  <a:lnTo>
                    <a:pt x="301" y="502"/>
                  </a:lnTo>
                  <a:lnTo>
                    <a:pt x="309" y="502"/>
                  </a:lnTo>
                  <a:lnTo>
                    <a:pt x="320" y="504"/>
                  </a:lnTo>
                  <a:lnTo>
                    <a:pt x="333" y="504"/>
                  </a:lnTo>
                  <a:lnTo>
                    <a:pt x="345" y="504"/>
                  </a:lnTo>
                  <a:lnTo>
                    <a:pt x="355" y="505"/>
                  </a:lnTo>
                  <a:lnTo>
                    <a:pt x="362" y="505"/>
                  </a:lnTo>
                  <a:lnTo>
                    <a:pt x="364" y="505"/>
                  </a:lnTo>
                  <a:lnTo>
                    <a:pt x="367" y="507"/>
                  </a:lnTo>
                  <a:lnTo>
                    <a:pt x="374" y="510"/>
                  </a:lnTo>
                  <a:lnTo>
                    <a:pt x="380" y="517"/>
                  </a:lnTo>
                  <a:lnTo>
                    <a:pt x="382" y="525"/>
                  </a:lnTo>
                  <a:lnTo>
                    <a:pt x="380" y="534"/>
                  </a:lnTo>
                  <a:lnTo>
                    <a:pt x="374" y="541"/>
                  </a:lnTo>
                  <a:lnTo>
                    <a:pt x="369" y="546"/>
                  </a:lnTo>
                  <a:lnTo>
                    <a:pt x="366" y="547"/>
                  </a:lnTo>
                  <a:lnTo>
                    <a:pt x="364" y="544"/>
                  </a:lnTo>
                  <a:lnTo>
                    <a:pt x="366" y="582"/>
                  </a:lnTo>
                  <a:lnTo>
                    <a:pt x="373" y="635"/>
                  </a:lnTo>
                  <a:lnTo>
                    <a:pt x="386" y="682"/>
                  </a:lnTo>
                  <a:lnTo>
                    <a:pt x="381" y="682"/>
                  </a:lnTo>
                  <a:lnTo>
                    <a:pt x="366" y="682"/>
                  </a:lnTo>
                  <a:lnTo>
                    <a:pt x="345" y="681"/>
                  </a:lnTo>
                  <a:lnTo>
                    <a:pt x="320" y="679"/>
                  </a:lnTo>
                  <a:lnTo>
                    <a:pt x="293" y="679"/>
                  </a:lnTo>
                  <a:lnTo>
                    <a:pt x="268" y="677"/>
                  </a:lnTo>
                  <a:lnTo>
                    <a:pt x="247" y="674"/>
                  </a:lnTo>
                  <a:lnTo>
                    <a:pt x="232" y="672"/>
                  </a:lnTo>
                  <a:lnTo>
                    <a:pt x="225" y="668"/>
                  </a:lnTo>
                  <a:lnTo>
                    <a:pt x="207" y="651"/>
                  </a:lnTo>
                  <a:lnTo>
                    <a:pt x="182" y="630"/>
                  </a:lnTo>
                  <a:lnTo>
                    <a:pt x="152" y="601"/>
                  </a:lnTo>
                  <a:lnTo>
                    <a:pt x="121" y="570"/>
                  </a:lnTo>
                  <a:lnTo>
                    <a:pt x="94" y="536"/>
                  </a:lnTo>
                  <a:lnTo>
                    <a:pt x="70" y="504"/>
                  </a:lnTo>
                  <a:lnTo>
                    <a:pt x="58" y="474"/>
                  </a:lnTo>
                  <a:lnTo>
                    <a:pt x="54" y="371"/>
                  </a:lnTo>
                  <a:lnTo>
                    <a:pt x="52" y="372"/>
                  </a:lnTo>
                  <a:lnTo>
                    <a:pt x="49" y="377"/>
                  </a:lnTo>
                  <a:lnTo>
                    <a:pt x="44" y="380"/>
                  </a:lnTo>
                  <a:lnTo>
                    <a:pt x="37" y="384"/>
                  </a:lnTo>
                  <a:lnTo>
                    <a:pt x="29" y="382"/>
                  </a:lnTo>
                  <a:lnTo>
                    <a:pt x="19" y="375"/>
                  </a:lnTo>
                  <a:lnTo>
                    <a:pt x="9" y="361"/>
                  </a:lnTo>
                  <a:lnTo>
                    <a:pt x="0" y="336"/>
                  </a:lnTo>
                  <a:lnTo>
                    <a:pt x="1" y="310"/>
                  </a:lnTo>
                  <a:lnTo>
                    <a:pt x="7" y="252"/>
                  </a:lnTo>
                  <a:lnTo>
                    <a:pt x="16" y="194"/>
                  </a:lnTo>
                  <a:lnTo>
                    <a:pt x="30" y="168"/>
                  </a:lnTo>
                  <a:lnTo>
                    <a:pt x="33" y="166"/>
                  </a:lnTo>
                  <a:lnTo>
                    <a:pt x="40" y="164"/>
                  </a:lnTo>
                  <a:lnTo>
                    <a:pt x="48" y="161"/>
                  </a:lnTo>
                  <a:lnTo>
                    <a:pt x="59" y="161"/>
                  </a:lnTo>
                  <a:lnTo>
                    <a:pt x="72" y="164"/>
                  </a:lnTo>
                  <a:lnTo>
                    <a:pt x="83" y="173"/>
                  </a:lnTo>
                  <a:lnTo>
                    <a:pt x="91" y="187"/>
                  </a:lnTo>
                  <a:lnTo>
                    <a:pt x="96" y="211"/>
                  </a:lnTo>
                  <a:lnTo>
                    <a:pt x="98" y="273"/>
                  </a:lnTo>
                  <a:lnTo>
                    <a:pt x="138" y="293"/>
                  </a:lnTo>
                  <a:lnTo>
                    <a:pt x="136" y="283"/>
                  </a:lnTo>
                  <a:lnTo>
                    <a:pt x="136" y="255"/>
                  </a:lnTo>
                  <a:lnTo>
                    <a:pt x="136" y="218"/>
                  </a:lnTo>
                  <a:lnTo>
                    <a:pt x="139" y="173"/>
                  </a:lnTo>
                  <a:lnTo>
                    <a:pt x="146" y="129"/>
                  </a:lnTo>
                  <a:lnTo>
                    <a:pt x="160" y="88"/>
                  </a:lnTo>
                  <a:lnTo>
                    <a:pt x="181" y="59"/>
                  </a:lnTo>
                  <a:lnTo>
                    <a:pt x="210" y="44"/>
                  </a:lnTo>
                  <a:lnTo>
                    <a:pt x="210" y="43"/>
                  </a:lnTo>
                  <a:lnTo>
                    <a:pt x="212" y="41"/>
                  </a:lnTo>
                  <a:lnTo>
                    <a:pt x="215" y="36"/>
                  </a:lnTo>
                  <a:lnTo>
                    <a:pt x="221" y="31"/>
                  </a:lnTo>
                  <a:lnTo>
                    <a:pt x="228" y="26"/>
                  </a:lnTo>
                  <a:lnTo>
                    <a:pt x="236" y="20"/>
                  </a:lnTo>
                  <a:lnTo>
                    <a:pt x="248" y="15"/>
                  </a:lnTo>
                  <a:lnTo>
                    <a:pt x="262" y="10"/>
                  </a:lnTo>
                  <a:lnTo>
                    <a:pt x="279" y="5"/>
                  </a:lnTo>
                  <a:lnTo>
                    <a:pt x="298" y="2"/>
                  </a:lnTo>
                  <a:lnTo>
                    <a:pt x="320" y="0"/>
                  </a:lnTo>
                  <a:lnTo>
                    <a:pt x="346" y="0"/>
                  </a:lnTo>
                  <a:lnTo>
                    <a:pt x="377" y="4"/>
                  </a:lnTo>
                  <a:lnTo>
                    <a:pt x="410" y="9"/>
                  </a:lnTo>
                  <a:lnTo>
                    <a:pt x="447" y="17"/>
                  </a:lnTo>
                  <a:lnTo>
                    <a:pt x="489" y="28"/>
                  </a:lnTo>
                  <a:lnTo>
                    <a:pt x="497" y="33"/>
                  </a:lnTo>
                  <a:lnTo>
                    <a:pt x="507" y="39"/>
                  </a:lnTo>
                  <a:lnTo>
                    <a:pt x="512" y="46"/>
                  </a:lnTo>
                  <a:lnTo>
                    <a:pt x="515" y="49"/>
                  </a:lnTo>
                  <a:lnTo>
                    <a:pt x="501" y="208"/>
                  </a:lnTo>
                  <a:lnTo>
                    <a:pt x="485" y="202"/>
                  </a:lnTo>
                  <a:lnTo>
                    <a:pt x="472" y="197"/>
                  </a:lnTo>
                  <a:lnTo>
                    <a:pt x="462" y="194"/>
                  </a:lnTo>
                  <a:lnTo>
                    <a:pt x="454" y="192"/>
                  </a:lnTo>
                  <a:lnTo>
                    <a:pt x="447" y="194"/>
                  </a:lnTo>
                  <a:lnTo>
                    <a:pt x="442" y="195"/>
                  </a:lnTo>
                  <a:lnTo>
                    <a:pt x="435" y="199"/>
                  </a:lnTo>
                  <a:lnTo>
                    <a:pt x="428" y="202"/>
                  </a:lnTo>
                  <a:close/>
                </a:path>
              </a:pathLst>
            </a:custGeom>
            <a:solidFill>
              <a:srgbClr val="FFAD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p:nvSpPr>
          <p:spPr bwMode="auto">
            <a:xfrm>
              <a:off x="4922" y="1779"/>
              <a:ext cx="84" cy="27"/>
            </a:xfrm>
            <a:custGeom>
              <a:avLst/>
              <a:gdLst>
                <a:gd name="T0" fmla="*/ 168 w 168"/>
                <a:gd name="T1" fmla="*/ 42 h 53"/>
                <a:gd name="T2" fmla="*/ 164 w 168"/>
                <a:gd name="T3" fmla="*/ 37 h 53"/>
                <a:gd name="T4" fmla="*/ 155 w 168"/>
                <a:gd name="T5" fmla="*/ 28 h 53"/>
                <a:gd name="T6" fmla="*/ 138 w 168"/>
                <a:gd name="T7" fmla="*/ 16 h 53"/>
                <a:gd name="T8" fmla="*/ 116 w 168"/>
                <a:gd name="T9" fmla="*/ 5 h 53"/>
                <a:gd name="T10" fmla="*/ 91 w 168"/>
                <a:gd name="T11" fmla="*/ 0 h 53"/>
                <a:gd name="T12" fmla="*/ 62 w 168"/>
                <a:gd name="T13" fmla="*/ 3 h 53"/>
                <a:gd name="T14" fmla="*/ 32 w 168"/>
                <a:gd name="T15" fmla="*/ 18 h 53"/>
                <a:gd name="T16" fmla="*/ 0 w 168"/>
                <a:gd name="T17" fmla="*/ 49 h 53"/>
                <a:gd name="T18" fmla="*/ 12 w 168"/>
                <a:gd name="T19" fmla="*/ 53 h 53"/>
                <a:gd name="T20" fmla="*/ 15 w 168"/>
                <a:gd name="T21" fmla="*/ 50 h 53"/>
                <a:gd name="T22" fmla="*/ 25 w 168"/>
                <a:gd name="T23" fmla="*/ 42 h 53"/>
                <a:gd name="T24" fmla="*/ 40 w 168"/>
                <a:gd name="T25" fmla="*/ 32 h 53"/>
                <a:gd name="T26" fmla="*/ 58 w 168"/>
                <a:gd name="T27" fmla="*/ 23 h 53"/>
                <a:gd name="T28" fmla="*/ 80 w 168"/>
                <a:gd name="T29" fmla="*/ 18 h 53"/>
                <a:gd name="T30" fmla="*/ 105 w 168"/>
                <a:gd name="T31" fmla="*/ 19 h 53"/>
                <a:gd name="T32" fmla="*/ 130 w 168"/>
                <a:gd name="T33" fmla="*/ 31 h 53"/>
                <a:gd name="T34" fmla="*/ 156 w 168"/>
                <a:gd name="T35" fmla="*/ 53 h 53"/>
                <a:gd name="T36" fmla="*/ 168 w 168"/>
                <a:gd name="T37"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53">
                  <a:moveTo>
                    <a:pt x="168" y="42"/>
                  </a:moveTo>
                  <a:lnTo>
                    <a:pt x="164" y="37"/>
                  </a:lnTo>
                  <a:lnTo>
                    <a:pt x="155" y="28"/>
                  </a:lnTo>
                  <a:lnTo>
                    <a:pt x="138" y="16"/>
                  </a:lnTo>
                  <a:lnTo>
                    <a:pt x="116" y="5"/>
                  </a:lnTo>
                  <a:lnTo>
                    <a:pt x="91" y="0"/>
                  </a:lnTo>
                  <a:lnTo>
                    <a:pt x="62" y="3"/>
                  </a:lnTo>
                  <a:lnTo>
                    <a:pt x="32" y="18"/>
                  </a:lnTo>
                  <a:lnTo>
                    <a:pt x="0" y="49"/>
                  </a:lnTo>
                  <a:lnTo>
                    <a:pt x="12" y="53"/>
                  </a:lnTo>
                  <a:lnTo>
                    <a:pt x="15" y="50"/>
                  </a:lnTo>
                  <a:lnTo>
                    <a:pt x="25" y="42"/>
                  </a:lnTo>
                  <a:lnTo>
                    <a:pt x="40" y="32"/>
                  </a:lnTo>
                  <a:lnTo>
                    <a:pt x="58" y="23"/>
                  </a:lnTo>
                  <a:lnTo>
                    <a:pt x="80" y="18"/>
                  </a:lnTo>
                  <a:lnTo>
                    <a:pt x="105" y="19"/>
                  </a:lnTo>
                  <a:lnTo>
                    <a:pt x="130" y="31"/>
                  </a:lnTo>
                  <a:lnTo>
                    <a:pt x="156" y="53"/>
                  </a:lnTo>
                  <a:lnTo>
                    <a:pt x="168"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p:nvSpPr>
          <p:spPr bwMode="auto">
            <a:xfrm>
              <a:off x="5033" y="1805"/>
              <a:ext cx="39" cy="20"/>
            </a:xfrm>
            <a:custGeom>
              <a:avLst/>
              <a:gdLst>
                <a:gd name="T0" fmla="*/ 71 w 78"/>
                <a:gd name="T1" fmla="*/ 39 h 39"/>
                <a:gd name="T2" fmla="*/ 69 w 78"/>
                <a:gd name="T3" fmla="*/ 37 h 39"/>
                <a:gd name="T4" fmla="*/ 67 w 78"/>
                <a:gd name="T5" fmla="*/ 34 h 39"/>
                <a:gd name="T6" fmla="*/ 61 w 78"/>
                <a:gd name="T7" fmla="*/ 27 h 39"/>
                <a:gd name="T8" fmla="*/ 53 w 78"/>
                <a:gd name="T9" fmla="*/ 23 h 39"/>
                <a:gd name="T10" fmla="*/ 44 w 78"/>
                <a:gd name="T11" fmla="*/ 19 h 39"/>
                <a:gd name="T12" fmla="*/ 33 w 78"/>
                <a:gd name="T13" fmla="*/ 19 h 39"/>
                <a:gd name="T14" fmla="*/ 20 w 78"/>
                <a:gd name="T15" fmla="*/ 23 h 39"/>
                <a:gd name="T16" fmla="*/ 6 w 78"/>
                <a:gd name="T17" fmla="*/ 31 h 39"/>
                <a:gd name="T18" fmla="*/ 0 w 78"/>
                <a:gd name="T19" fmla="*/ 14 h 39"/>
                <a:gd name="T20" fmla="*/ 3 w 78"/>
                <a:gd name="T21" fmla="*/ 13 h 39"/>
                <a:gd name="T22" fmla="*/ 10 w 78"/>
                <a:gd name="T23" fmla="*/ 10 h 39"/>
                <a:gd name="T24" fmla="*/ 20 w 78"/>
                <a:gd name="T25" fmla="*/ 5 h 39"/>
                <a:gd name="T26" fmla="*/ 32 w 78"/>
                <a:gd name="T27" fmla="*/ 1 h 39"/>
                <a:gd name="T28" fmla="*/ 46 w 78"/>
                <a:gd name="T29" fmla="*/ 0 h 39"/>
                <a:gd name="T30" fmla="*/ 58 w 78"/>
                <a:gd name="T31" fmla="*/ 1 h 39"/>
                <a:gd name="T32" fmla="*/ 69 w 78"/>
                <a:gd name="T33" fmla="*/ 10 h 39"/>
                <a:gd name="T34" fmla="*/ 78 w 78"/>
                <a:gd name="T35" fmla="*/ 23 h 39"/>
                <a:gd name="T36" fmla="*/ 71 w 78"/>
                <a:gd name="T3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39">
                  <a:moveTo>
                    <a:pt x="71" y="39"/>
                  </a:moveTo>
                  <a:lnTo>
                    <a:pt x="69" y="37"/>
                  </a:lnTo>
                  <a:lnTo>
                    <a:pt x="67" y="34"/>
                  </a:lnTo>
                  <a:lnTo>
                    <a:pt x="61" y="27"/>
                  </a:lnTo>
                  <a:lnTo>
                    <a:pt x="53" y="23"/>
                  </a:lnTo>
                  <a:lnTo>
                    <a:pt x="44" y="19"/>
                  </a:lnTo>
                  <a:lnTo>
                    <a:pt x="33" y="19"/>
                  </a:lnTo>
                  <a:lnTo>
                    <a:pt x="20" y="23"/>
                  </a:lnTo>
                  <a:lnTo>
                    <a:pt x="6" y="31"/>
                  </a:lnTo>
                  <a:lnTo>
                    <a:pt x="0" y="14"/>
                  </a:lnTo>
                  <a:lnTo>
                    <a:pt x="3" y="13"/>
                  </a:lnTo>
                  <a:lnTo>
                    <a:pt x="10" y="10"/>
                  </a:lnTo>
                  <a:lnTo>
                    <a:pt x="20" y="5"/>
                  </a:lnTo>
                  <a:lnTo>
                    <a:pt x="32" y="1"/>
                  </a:lnTo>
                  <a:lnTo>
                    <a:pt x="46" y="0"/>
                  </a:lnTo>
                  <a:lnTo>
                    <a:pt x="58" y="1"/>
                  </a:lnTo>
                  <a:lnTo>
                    <a:pt x="69" y="10"/>
                  </a:lnTo>
                  <a:lnTo>
                    <a:pt x="78" y="23"/>
                  </a:lnTo>
                  <a:lnTo>
                    <a:pt x="71" y="39"/>
                  </a:lnTo>
                  <a:close/>
                </a:path>
              </a:pathLst>
            </a:custGeom>
            <a:solidFill>
              <a:srgbClr val="FFAD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p:nvSpPr>
          <p:spPr bwMode="auto">
            <a:xfrm>
              <a:off x="5041" y="1844"/>
              <a:ext cx="39" cy="74"/>
            </a:xfrm>
            <a:custGeom>
              <a:avLst/>
              <a:gdLst>
                <a:gd name="T0" fmla="*/ 77 w 77"/>
                <a:gd name="T1" fmla="*/ 85 h 149"/>
                <a:gd name="T2" fmla="*/ 74 w 77"/>
                <a:gd name="T3" fmla="*/ 106 h 149"/>
                <a:gd name="T4" fmla="*/ 67 w 77"/>
                <a:gd name="T5" fmla="*/ 122 h 149"/>
                <a:gd name="T6" fmla="*/ 58 w 77"/>
                <a:gd name="T7" fmla="*/ 133 h 149"/>
                <a:gd name="T8" fmla="*/ 45 w 77"/>
                <a:gd name="T9" fmla="*/ 141 h 149"/>
                <a:gd name="T10" fmla="*/ 34 w 77"/>
                <a:gd name="T11" fmla="*/ 146 h 149"/>
                <a:gd name="T12" fmla="*/ 23 w 77"/>
                <a:gd name="T13" fmla="*/ 148 h 149"/>
                <a:gd name="T14" fmla="*/ 16 w 77"/>
                <a:gd name="T15" fmla="*/ 149 h 149"/>
                <a:gd name="T16" fmla="*/ 14 w 77"/>
                <a:gd name="T17" fmla="*/ 149 h 149"/>
                <a:gd name="T18" fmla="*/ 0 w 77"/>
                <a:gd name="T19" fmla="*/ 0 h 149"/>
                <a:gd name="T20" fmla="*/ 7 w 77"/>
                <a:gd name="T21" fmla="*/ 7 h 149"/>
                <a:gd name="T22" fmla="*/ 15 w 77"/>
                <a:gd name="T23" fmla="*/ 10 h 149"/>
                <a:gd name="T24" fmla="*/ 23 w 77"/>
                <a:gd name="T25" fmla="*/ 10 h 149"/>
                <a:gd name="T26" fmla="*/ 33 w 77"/>
                <a:gd name="T27" fmla="*/ 10 h 149"/>
                <a:gd name="T28" fmla="*/ 40 w 77"/>
                <a:gd name="T29" fmla="*/ 8 h 149"/>
                <a:gd name="T30" fmla="*/ 47 w 77"/>
                <a:gd name="T31" fmla="*/ 7 h 149"/>
                <a:gd name="T32" fmla="*/ 51 w 77"/>
                <a:gd name="T33" fmla="*/ 3 h 149"/>
                <a:gd name="T34" fmla="*/ 52 w 77"/>
                <a:gd name="T35" fmla="*/ 3 h 149"/>
                <a:gd name="T36" fmla="*/ 63 w 77"/>
                <a:gd name="T37" fmla="*/ 28 h 149"/>
                <a:gd name="T38" fmla="*/ 72 w 77"/>
                <a:gd name="T39" fmla="*/ 50 h 149"/>
                <a:gd name="T40" fmla="*/ 76 w 77"/>
                <a:gd name="T41" fmla="*/ 68 h 149"/>
                <a:gd name="T42" fmla="*/ 77 w 77"/>
                <a:gd name="T43" fmla="*/ 8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149">
                  <a:moveTo>
                    <a:pt x="77" y="85"/>
                  </a:moveTo>
                  <a:lnTo>
                    <a:pt x="74" y="106"/>
                  </a:lnTo>
                  <a:lnTo>
                    <a:pt x="67" y="122"/>
                  </a:lnTo>
                  <a:lnTo>
                    <a:pt x="58" y="133"/>
                  </a:lnTo>
                  <a:lnTo>
                    <a:pt x="45" y="141"/>
                  </a:lnTo>
                  <a:lnTo>
                    <a:pt x="34" y="146"/>
                  </a:lnTo>
                  <a:lnTo>
                    <a:pt x="23" y="148"/>
                  </a:lnTo>
                  <a:lnTo>
                    <a:pt x="16" y="149"/>
                  </a:lnTo>
                  <a:lnTo>
                    <a:pt x="14" y="149"/>
                  </a:lnTo>
                  <a:lnTo>
                    <a:pt x="0" y="0"/>
                  </a:lnTo>
                  <a:lnTo>
                    <a:pt x="7" y="7"/>
                  </a:lnTo>
                  <a:lnTo>
                    <a:pt x="15" y="10"/>
                  </a:lnTo>
                  <a:lnTo>
                    <a:pt x="23" y="10"/>
                  </a:lnTo>
                  <a:lnTo>
                    <a:pt x="33" y="10"/>
                  </a:lnTo>
                  <a:lnTo>
                    <a:pt x="40" y="8"/>
                  </a:lnTo>
                  <a:lnTo>
                    <a:pt x="47" y="7"/>
                  </a:lnTo>
                  <a:lnTo>
                    <a:pt x="51" y="3"/>
                  </a:lnTo>
                  <a:lnTo>
                    <a:pt x="52" y="3"/>
                  </a:lnTo>
                  <a:lnTo>
                    <a:pt x="63" y="28"/>
                  </a:lnTo>
                  <a:lnTo>
                    <a:pt x="72" y="50"/>
                  </a:lnTo>
                  <a:lnTo>
                    <a:pt x="76" y="68"/>
                  </a:lnTo>
                  <a:lnTo>
                    <a:pt x="77" y="85"/>
                  </a:lnTo>
                  <a:close/>
                </a:path>
              </a:pathLst>
            </a:custGeom>
            <a:solidFill>
              <a:srgbClr val="FFAD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p:nvSpPr>
          <p:spPr bwMode="auto">
            <a:xfrm>
              <a:off x="4928" y="1811"/>
              <a:ext cx="62" cy="30"/>
            </a:xfrm>
            <a:custGeom>
              <a:avLst/>
              <a:gdLst>
                <a:gd name="T0" fmla="*/ 123 w 123"/>
                <a:gd name="T1" fmla="*/ 46 h 60"/>
                <a:gd name="T2" fmla="*/ 123 w 123"/>
                <a:gd name="T3" fmla="*/ 44 h 60"/>
                <a:gd name="T4" fmla="*/ 120 w 123"/>
                <a:gd name="T5" fmla="*/ 39 h 60"/>
                <a:gd name="T6" fmla="*/ 118 w 123"/>
                <a:gd name="T7" fmla="*/ 33 h 60"/>
                <a:gd name="T8" fmla="*/ 114 w 123"/>
                <a:gd name="T9" fmla="*/ 25 h 60"/>
                <a:gd name="T10" fmla="*/ 107 w 123"/>
                <a:gd name="T11" fmla="*/ 18 h 60"/>
                <a:gd name="T12" fmla="*/ 100 w 123"/>
                <a:gd name="T13" fmla="*/ 10 h 60"/>
                <a:gd name="T14" fmla="*/ 91 w 123"/>
                <a:gd name="T15" fmla="*/ 5 h 60"/>
                <a:gd name="T16" fmla="*/ 82 w 123"/>
                <a:gd name="T17" fmla="*/ 3 h 60"/>
                <a:gd name="T18" fmla="*/ 79 w 123"/>
                <a:gd name="T19" fmla="*/ 3 h 60"/>
                <a:gd name="T20" fmla="*/ 72 w 123"/>
                <a:gd name="T21" fmla="*/ 2 h 60"/>
                <a:gd name="T22" fmla="*/ 61 w 123"/>
                <a:gd name="T23" fmla="*/ 0 h 60"/>
                <a:gd name="T24" fmla="*/ 49 w 123"/>
                <a:gd name="T25" fmla="*/ 2 h 60"/>
                <a:gd name="T26" fmla="*/ 35 w 123"/>
                <a:gd name="T27" fmla="*/ 3 h 60"/>
                <a:gd name="T28" fmla="*/ 22 w 123"/>
                <a:gd name="T29" fmla="*/ 8 h 60"/>
                <a:gd name="T30" fmla="*/ 10 w 123"/>
                <a:gd name="T31" fmla="*/ 16 h 60"/>
                <a:gd name="T32" fmla="*/ 0 w 123"/>
                <a:gd name="T33" fmla="*/ 29 h 60"/>
                <a:gd name="T34" fmla="*/ 2 w 123"/>
                <a:gd name="T35" fmla="*/ 31 h 60"/>
                <a:gd name="T36" fmla="*/ 6 w 123"/>
                <a:gd name="T37" fmla="*/ 34 h 60"/>
                <a:gd name="T38" fmla="*/ 11 w 123"/>
                <a:gd name="T39" fmla="*/ 39 h 60"/>
                <a:gd name="T40" fmla="*/ 18 w 123"/>
                <a:gd name="T41" fmla="*/ 44 h 60"/>
                <a:gd name="T42" fmla="*/ 26 w 123"/>
                <a:gd name="T43" fmla="*/ 51 h 60"/>
                <a:gd name="T44" fmla="*/ 36 w 123"/>
                <a:gd name="T45" fmla="*/ 55 h 60"/>
                <a:gd name="T46" fmla="*/ 46 w 123"/>
                <a:gd name="T47" fmla="*/ 59 h 60"/>
                <a:gd name="T48" fmla="*/ 57 w 123"/>
                <a:gd name="T49" fmla="*/ 60 h 60"/>
                <a:gd name="T50" fmla="*/ 60 w 123"/>
                <a:gd name="T51" fmla="*/ 60 h 60"/>
                <a:gd name="T52" fmla="*/ 65 w 123"/>
                <a:gd name="T53" fmla="*/ 60 h 60"/>
                <a:gd name="T54" fmla="*/ 73 w 123"/>
                <a:gd name="T55" fmla="*/ 60 h 60"/>
                <a:gd name="T56" fmla="*/ 83 w 123"/>
                <a:gd name="T57" fmla="*/ 59 h 60"/>
                <a:gd name="T58" fmla="*/ 94 w 123"/>
                <a:gd name="T59" fmla="*/ 57 h 60"/>
                <a:gd name="T60" fmla="*/ 105 w 123"/>
                <a:gd name="T61" fmla="*/ 55 h 60"/>
                <a:gd name="T62" fmla="*/ 115 w 123"/>
                <a:gd name="T63" fmla="*/ 51 h 60"/>
                <a:gd name="T64" fmla="*/ 123 w 123"/>
                <a:gd name="T65"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3" h="60">
                  <a:moveTo>
                    <a:pt x="123" y="46"/>
                  </a:moveTo>
                  <a:lnTo>
                    <a:pt x="123" y="44"/>
                  </a:lnTo>
                  <a:lnTo>
                    <a:pt x="120" y="39"/>
                  </a:lnTo>
                  <a:lnTo>
                    <a:pt x="118" y="33"/>
                  </a:lnTo>
                  <a:lnTo>
                    <a:pt x="114" y="25"/>
                  </a:lnTo>
                  <a:lnTo>
                    <a:pt x="107" y="18"/>
                  </a:lnTo>
                  <a:lnTo>
                    <a:pt x="100" y="10"/>
                  </a:lnTo>
                  <a:lnTo>
                    <a:pt x="91" y="5"/>
                  </a:lnTo>
                  <a:lnTo>
                    <a:pt x="82" y="3"/>
                  </a:lnTo>
                  <a:lnTo>
                    <a:pt x="79" y="3"/>
                  </a:lnTo>
                  <a:lnTo>
                    <a:pt x="72" y="2"/>
                  </a:lnTo>
                  <a:lnTo>
                    <a:pt x="61" y="0"/>
                  </a:lnTo>
                  <a:lnTo>
                    <a:pt x="49" y="2"/>
                  </a:lnTo>
                  <a:lnTo>
                    <a:pt x="35" y="3"/>
                  </a:lnTo>
                  <a:lnTo>
                    <a:pt x="22" y="8"/>
                  </a:lnTo>
                  <a:lnTo>
                    <a:pt x="10" y="16"/>
                  </a:lnTo>
                  <a:lnTo>
                    <a:pt x="0" y="29"/>
                  </a:lnTo>
                  <a:lnTo>
                    <a:pt x="2" y="31"/>
                  </a:lnTo>
                  <a:lnTo>
                    <a:pt x="6" y="34"/>
                  </a:lnTo>
                  <a:lnTo>
                    <a:pt x="11" y="39"/>
                  </a:lnTo>
                  <a:lnTo>
                    <a:pt x="18" y="44"/>
                  </a:lnTo>
                  <a:lnTo>
                    <a:pt x="26" y="51"/>
                  </a:lnTo>
                  <a:lnTo>
                    <a:pt x="36" y="55"/>
                  </a:lnTo>
                  <a:lnTo>
                    <a:pt x="46" y="59"/>
                  </a:lnTo>
                  <a:lnTo>
                    <a:pt x="57" y="60"/>
                  </a:lnTo>
                  <a:lnTo>
                    <a:pt x="60" y="60"/>
                  </a:lnTo>
                  <a:lnTo>
                    <a:pt x="65" y="60"/>
                  </a:lnTo>
                  <a:lnTo>
                    <a:pt x="73" y="60"/>
                  </a:lnTo>
                  <a:lnTo>
                    <a:pt x="83" y="59"/>
                  </a:lnTo>
                  <a:lnTo>
                    <a:pt x="94" y="57"/>
                  </a:lnTo>
                  <a:lnTo>
                    <a:pt x="105" y="55"/>
                  </a:lnTo>
                  <a:lnTo>
                    <a:pt x="115" y="51"/>
                  </a:lnTo>
                  <a:lnTo>
                    <a:pt x="123"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p:nvSpPr>
          <p:spPr bwMode="auto">
            <a:xfrm>
              <a:off x="4849" y="1973"/>
              <a:ext cx="163" cy="129"/>
            </a:xfrm>
            <a:custGeom>
              <a:avLst/>
              <a:gdLst>
                <a:gd name="T0" fmla="*/ 85 w 326"/>
                <a:gd name="T1" fmla="*/ 217 h 258"/>
                <a:gd name="T2" fmla="*/ 82 w 326"/>
                <a:gd name="T3" fmla="*/ 212 h 258"/>
                <a:gd name="T4" fmla="*/ 72 w 326"/>
                <a:gd name="T5" fmla="*/ 198 h 258"/>
                <a:gd name="T6" fmla="*/ 60 w 326"/>
                <a:gd name="T7" fmla="*/ 175 h 258"/>
                <a:gd name="T8" fmla="*/ 45 w 326"/>
                <a:gd name="T9" fmla="*/ 148 h 258"/>
                <a:gd name="T10" fmla="*/ 29 w 326"/>
                <a:gd name="T11" fmla="*/ 115 h 258"/>
                <a:gd name="T12" fmla="*/ 17 w 326"/>
                <a:gd name="T13" fmla="*/ 78 h 258"/>
                <a:gd name="T14" fmla="*/ 6 w 326"/>
                <a:gd name="T15" fmla="*/ 39 h 258"/>
                <a:gd name="T16" fmla="*/ 0 w 326"/>
                <a:gd name="T17" fmla="*/ 0 h 258"/>
                <a:gd name="T18" fmla="*/ 6 w 326"/>
                <a:gd name="T19" fmla="*/ 6 h 258"/>
                <a:gd name="T20" fmla="*/ 18 w 326"/>
                <a:gd name="T21" fmla="*/ 23 h 258"/>
                <a:gd name="T22" fmla="*/ 38 w 326"/>
                <a:gd name="T23" fmla="*/ 47 h 258"/>
                <a:gd name="T24" fmla="*/ 60 w 326"/>
                <a:gd name="T25" fmla="*/ 74 h 258"/>
                <a:gd name="T26" fmla="*/ 83 w 326"/>
                <a:gd name="T27" fmla="*/ 102 h 258"/>
                <a:gd name="T28" fmla="*/ 103 w 326"/>
                <a:gd name="T29" fmla="*/ 126 h 258"/>
                <a:gd name="T30" fmla="*/ 118 w 326"/>
                <a:gd name="T31" fmla="*/ 146 h 258"/>
                <a:gd name="T32" fmla="*/ 126 w 326"/>
                <a:gd name="T33" fmla="*/ 154 h 258"/>
                <a:gd name="T34" fmla="*/ 136 w 326"/>
                <a:gd name="T35" fmla="*/ 156 h 258"/>
                <a:gd name="T36" fmla="*/ 156 w 326"/>
                <a:gd name="T37" fmla="*/ 157 h 258"/>
                <a:gd name="T38" fmla="*/ 183 w 326"/>
                <a:gd name="T39" fmla="*/ 159 h 258"/>
                <a:gd name="T40" fmla="*/ 213 w 326"/>
                <a:gd name="T41" fmla="*/ 159 h 258"/>
                <a:gd name="T42" fmla="*/ 244 w 326"/>
                <a:gd name="T43" fmla="*/ 159 h 258"/>
                <a:gd name="T44" fmla="*/ 270 w 326"/>
                <a:gd name="T45" fmla="*/ 159 h 258"/>
                <a:gd name="T46" fmla="*/ 288 w 326"/>
                <a:gd name="T47" fmla="*/ 159 h 258"/>
                <a:gd name="T48" fmla="*/ 295 w 326"/>
                <a:gd name="T49" fmla="*/ 159 h 258"/>
                <a:gd name="T50" fmla="*/ 326 w 326"/>
                <a:gd name="T51" fmla="*/ 224 h 258"/>
                <a:gd name="T52" fmla="*/ 325 w 326"/>
                <a:gd name="T53" fmla="*/ 225 h 258"/>
                <a:gd name="T54" fmla="*/ 319 w 326"/>
                <a:gd name="T55" fmla="*/ 227 h 258"/>
                <a:gd name="T56" fmla="*/ 313 w 326"/>
                <a:gd name="T57" fmla="*/ 230 h 258"/>
                <a:gd name="T58" fmla="*/ 302 w 326"/>
                <a:gd name="T59" fmla="*/ 235 h 258"/>
                <a:gd name="T60" fmla="*/ 289 w 326"/>
                <a:gd name="T61" fmla="*/ 240 h 258"/>
                <a:gd name="T62" fmla="*/ 275 w 326"/>
                <a:gd name="T63" fmla="*/ 245 h 258"/>
                <a:gd name="T64" fmla="*/ 259 w 326"/>
                <a:gd name="T65" fmla="*/ 248 h 258"/>
                <a:gd name="T66" fmla="*/ 241 w 326"/>
                <a:gd name="T67" fmla="*/ 253 h 258"/>
                <a:gd name="T68" fmla="*/ 221 w 326"/>
                <a:gd name="T69" fmla="*/ 256 h 258"/>
                <a:gd name="T70" fmla="*/ 202 w 326"/>
                <a:gd name="T71" fmla="*/ 258 h 258"/>
                <a:gd name="T72" fmla="*/ 183 w 326"/>
                <a:gd name="T73" fmla="*/ 256 h 258"/>
                <a:gd name="T74" fmla="*/ 162 w 326"/>
                <a:gd name="T75" fmla="*/ 255 h 258"/>
                <a:gd name="T76" fmla="*/ 141 w 326"/>
                <a:gd name="T77" fmla="*/ 250 h 258"/>
                <a:gd name="T78" fmla="*/ 122 w 326"/>
                <a:gd name="T79" fmla="*/ 242 h 258"/>
                <a:gd name="T80" fmla="*/ 103 w 326"/>
                <a:gd name="T81" fmla="*/ 232 h 258"/>
                <a:gd name="T82" fmla="*/ 85 w 326"/>
                <a:gd name="T83" fmla="*/ 217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6" h="258">
                  <a:moveTo>
                    <a:pt x="85" y="217"/>
                  </a:moveTo>
                  <a:lnTo>
                    <a:pt x="82" y="212"/>
                  </a:lnTo>
                  <a:lnTo>
                    <a:pt x="72" y="198"/>
                  </a:lnTo>
                  <a:lnTo>
                    <a:pt x="60" y="175"/>
                  </a:lnTo>
                  <a:lnTo>
                    <a:pt x="45" y="148"/>
                  </a:lnTo>
                  <a:lnTo>
                    <a:pt x="29" y="115"/>
                  </a:lnTo>
                  <a:lnTo>
                    <a:pt x="17" y="78"/>
                  </a:lnTo>
                  <a:lnTo>
                    <a:pt x="6" y="39"/>
                  </a:lnTo>
                  <a:lnTo>
                    <a:pt x="0" y="0"/>
                  </a:lnTo>
                  <a:lnTo>
                    <a:pt x="6" y="6"/>
                  </a:lnTo>
                  <a:lnTo>
                    <a:pt x="18" y="23"/>
                  </a:lnTo>
                  <a:lnTo>
                    <a:pt x="38" y="47"/>
                  </a:lnTo>
                  <a:lnTo>
                    <a:pt x="60" y="74"/>
                  </a:lnTo>
                  <a:lnTo>
                    <a:pt x="83" y="102"/>
                  </a:lnTo>
                  <a:lnTo>
                    <a:pt x="103" y="126"/>
                  </a:lnTo>
                  <a:lnTo>
                    <a:pt x="118" y="146"/>
                  </a:lnTo>
                  <a:lnTo>
                    <a:pt x="126" y="154"/>
                  </a:lnTo>
                  <a:lnTo>
                    <a:pt x="136" y="156"/>
                  </a:lnTo>
                  <a:lnTo>
                    <a:pt x="156" y="157"/>
                  </a:lnTo>
                  <a:lnTo>
                    <a:pt x="183" y="159"/>
                  </a:lnTo>
                  <a:lnTo>
                    <a:pt x="213" y="159"/>
                  </a:lnTo>
                  <a:lnTo>
                    <a:pt x="244" y="159"/>
                  </a:lnTo>
                  <a:lnTo>
                    <a:pt x="270" y="159"/>
                  </a:lnTo>
                  <a:lnTo>
                    <a:pt x="288" y="159"/>
                  </a:lnTo>
                  <a:lnTo>
                    <a:pt x="295" y="159"/>
                  </a:lnTo>
                  <a:lnTo>
                    <a:pt x="326" y="224"/>
                  </a:lnTo>
                  <a:lnTo>
                    <a:pt x="325" y="225"/>
                  </a:lnTo>
                  <a:lnTo>
                    <a:pt x="319" y="227"/>
                  </a:lnTo>
                  <a:lnTo>
                    <a:pt x="313" y="230"/>
                  </a:lnTo>
                  <a:lnTo>
                    <a:pt x="302" y="235"/>
                  </a:lnTo>
                  <a:lnTo>
                    <a:pt x="289" y="240"/>
                  </a:lnTo>
                  <a:lnTo>
                    <a:pt x="275" y="245"/>
                  </a:lnTo>
                  <a:lnTo>
                    <a:pt x="259" y="248"/>
                  </a:lnTo>
                  <a:lnTo>
                    <a:pt x="241" y="253"/>
                  </a:lnTo>
                  <a:lnTo>
                    <a:pt x="221" y="256"/>
                  </a:lnTo>
                  <a:lnTo>
                    <a:pt x="202" y="258"/>
                  </a:lnTo>
                  <a:lnTo>
                    <a:pt x="183" y="256"/>
                  </a:lnTo>
                  <a:lnTo>
                    <a:pt x="162" y="255"/>
                  </a:lnTo>
                  <a:lnTo>
                    <a:pt x="141" y="250"/>
                  </a:lnTo>
                  <a:lnTo>
                    <a:pt x="122" y="242"/>
                  </a:lnTo>
                  <a:lnTo>
                    <a:pt x="103" y="232"/>
                  </a:lnTo>
                  <a:lnTo>
                    <a:pt x="85" y="217"/>
                  </a:lnTo>
                  <a:close/>
                </a:path>
              </a:pathLst>
            </a:custGeom>
            <a:solidFill>
              <a:srgbClr val="FFAD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p:nvSpPr>
          <p:spPr bwMode="auto">
            <a:xfrm>
              <a:off x="4968" y="1619"/>
              <a:ext cx="100" cy="54"/>
            </a:xfrm>
            <a:custGeom>
              <a:avLst/>
              <a:gdLst>
                <a:gd name="T0" fmla="*/ 2 w 199"/>
                <a:gd name="T1" fmla="*/ 108 h 108"/>
                <a:gd name="T2" fmla="*/ 7 w 199"/>
                <a:gd name="T3" fmla="*/ 105 h 108"/>
                <a:gd name="T4" fmla="*/ 20 w 199"/>
                <a:gd name="T5" fmla="*/ 99 h 108"/>
                <a:gd name="T6" fmla="*/ 40 w 199"/>
                <a:gd name="T7" fmla="*/ 90 h 108"/>
                <a:gd name="T8" fmla="*/ 68 w 199"/>
                <a:gd name="T9" fmla="*/ 79 h 108"/>
                <a:gd name="T10" fmla="*/ 98 w 199"/>
                <a:gd name="T11" fmla="*/ 68 h 108"/>
                <a:gd name="T12" fmla="*/ 132 w 199"/>
                <a:gd name="T13" fmla="*/ 58 h 108"/>
                <a:gd name="T14" fmla="*/ 165 w 199"/>
                <a:gd name="T15" fmla="*/ 50 h 108"/>
                <a:gd name="T16" fmla="*/ 199 w 199"/>
                <a:gd name="T17" fmla="*/ 47 h 108"/>
                <a:gd name="T18" fmla="*/ 197 w 199"/>
                <a:gd name="T19" fmla="*/ 45 h 108"/>
                <a:gd name="T20" fmla="*/ 187 w 199"/>
                <a:gd name="T21" fmla="*/ 42 h 108"/>
                <a:gd name="T22" fmla="*/ 173 w 199"/>
                <a:gd name="T23" fmla="*/ 37 h 108"/>
                <a:gd name="T24" fmla="*/ 154 w 199"/>
                <a:gd name="T25" fmla="*/ 34 h 108"/>
                <a:gd name="T26" fmla="*/ 130 w 199"/>
                <a:gd name="T27" fmla="*/ 34 h 108"/>
                <a:gd name="T28" fmla="*/ 101 w 199"/>
                <a:gd name="T29" fmla="*/ 39 h 108"/>
                <a:gd name="T30" fmla="*/ 68 w 199"/>
                <a:gd name="T31" fmla="*/ 50 h 108"/>
                <a:gd name="T32" fmla="*/ 31 w 199"/>
                <a:gd name="T33" fmla="*/ 69 h 108"/>
                <a:gd name="T34" fmla="*/ 31 w 199"/>
                <a:gd name="T35" fmla="*/ 68 h 108"/>
                <a:gd name="T36" fmla="*/ 34 w 199"/>
                <a:gd name="T37" fmla="*/ 61 h 108"/>
                <a:gd name="T38" fmla="*/ 38 w 199"/>
                <a:gd name="T39" fmla="*/ 53 h 108"/>
                <a:gd name="T40" fmla="*/ 45 w 199"/>
                <a:gd name="T41" fmla="*/ 42 h 108"/>
                <a:gd name="T42" fmla="*/ 54 w 199"/>
                <a:gd name="T43" fmla="*/ 30 h 108"/>
                <a:gd name="T44" fmla="*/ 67 w 199"/>
                <a:gd name="T45" fmla="*/ 19 h 108"/>
                <a:gd name="T46" fmla="*/ 83 w 199"/>
                <a:gd name="T47" fmla="*/ 9 h 108"/>
                <a:gd name="T48" fmla="*/ 105 w 199"/>
                <a:gd name="T49" fmla="*/ 0 h 108"/>
                <a:gd name="T50" fmla="*/ 100 w 199"/>
                <a:gd name="T51" fmla="*/ 0 h 108"/>
                <a:gd name="T52" fmla="*/ 86 w 199"/>
                <a:gd name="T53" fmla="*/ 3 h 108"/>
                <a:gd name="T54" fmla="*/ 68 w 199"/>
                <a:gd name="T55" fmla="*/ 8 h 108"/>
                <a:gd name="T56" fmla="*/ 47 w 199"/>
                <a:gd name="T57" fmla="*/ 17 h 108"/>
                <a:gd name="T58" fmla="*/ 27 w 199"/>
                <a:gd name="T59" fmla="*/ 30 h 108"/>
                <a:gd name="T60" fmla="*/ 10 w 199"/>
                <a:gd name="T61" fmla="*/ 50 h 108"/>
                <a:gd name="T62" fmla="*/ 0 w 199"/>
                <a:gd name="T63" fmla="*/ 76 h 108"/>
                <a:gd name="T64" fmla="*/ 2 w 199"/>
                <a:gd name="T6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8">
                  <a:moveTo>
                    <a:pt x="2" y="108"/>
                  </a:moveTo>
                  <a:lnTo>
                    <a:pt x="7" y="105"/>
                  </a:lnTo>
                  <a:lnTo>
                    <a:pt x="20" y="99"/>
                  </a:lnTo>
                  <a:lnTo>
                    <a:pt x="40" y="90"/>
                  </a:lnTo>
                  <a:lnTo>
                    <a:pt x="68" y="79"/>
                  </a:lnTo>
                  <a:lnTo>
                    <a:pt x="98" y="68"/>
                  </a:lnTo>
                  <a:lnTo>
                    <a:pt x="132" y="58"/>
                  </a:lnTo>
                  <a:lnTo>
                    <a:pt x="165" y="50"/>
                  </a:lnTo>
                  <a:lnTo>
                    <a:pt x="199" y="47"/>
                  </a:lnTo>
                  <a:lnTo>
                    <a:pt x="197" y="45"/>
                  </a:lnTo>
                  <a:lnTo>
                    <a:pt x="187" y="42"/>
                  </a:lnTo>
                  <a:lnTo>
                    <a:pt x="173" y="37"/>
                  </a:lnTo>
                  <a:lnTo>
                    <a:pt x="154" y="34"/>
                  </a:lnTo>
                  <a:lnTo>
                    <a:pt x="130" y="34"/>
                  </a:lnTo>
                  <a:lnTo>
                    <a:pt x="101" y="39"/>
                  </a:lnTo>
                  <a:lnTo>
                    <a:pt x="68" y="50"/>
                  </a:lnTo>
                  <a:lnTo>
                    <a:pt x="31" y="69"/>
                  </a:lnTo>
                  <a:lnTo>
                    <a:pt x="31" y="68"/>
                  </a:lnTo>
                  <a:lnTo>
                    <a:pt x="34" y="61"/>
                  </a:lnTo>
                  <a:lnTo>
                    <a:pt x="38" y="53"/>
                  </a:lnTo>
                  <a:lnTo>
                    <a:pt x="45" y="42"/>
                  </a:lnTo>
                  <a:lnTo>
                    <a:pt x="54" y="30"/>
                  </a:lnTo>
                  <a:lnTo>
                    <a:pt x="67" y="19"/>
                  </a:lnTo>
                  <a:lnTo>
                    <a:pt x="83" y="9"/>
                  </a:lnTo>
                  <a:lnTo>
                    <a:pt x="105" y="0"/>
                  </a:lnTo>
                  <a:lnTo>
                    <a:pt x="100" y="0"/>
                  </a:lnTo>
                  <a:lnTo>
                    <a:pt x="86" y="3"/>
                  </a:lnTo>
                  <a:lnTo>
                    <a:pt x="68" y="8"/>
                  </a:lnTo>
                  <a:lnTo>
                    <a:pt x="47" y="17"/>
                  </a:lnTo>
                  <a:lnTo>
                    <a:pt x="27" y="30"/>
                  </a:lnTo>
                  <a:lnTo>
                    <a:pt x="10" y="50"/>
                  </a:lnTo>
                  <a:lnTo>
                    <a:pt x="0" y="76"/>
                  </a:lnTo>
                  <a:lnTo>
                    <a:pt x="2" y="108"/>
                  </a:lnTo>
                  <a:close/>
                </a:path>
              </a:pathLst>
            </a:custGeom>
            <a:solidFill>
              <a:srgbClr val="FFFF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9"/>
            <p:cNvSpPr>
              <a:spLocks/>
            </p:cNvSpPr>
            <p:nvPr/>
          </p:nvSpPr>
          <p:spPr bwMode="auto">
            <a:xfrm>
              <a:off x="5063" y="1660"/>
              <a:ext cx="54" cy="17"/>
            </a:xfrm>
            <a:custGeom>
              <a:avLst/>
              <a:gdLst>
                <a:gd name="T0" fmla="*/ 0 w 109"/>
                <a:gd name="T1" fmla="*/ 7 h 34"/>
                <a:gd name="T2" fmla="*/ 2 w 109"/>
                <a:gd name="T3" fmla="*/ 5 h 34"/>
                <a:gd name="T4" fmla="*/ 12 w 109"/>
                <a:gd name="T5" fmla="*/ 4 h 34"/>
                <a:gd name="T6" fmla="*/ 24 w 109"/>
                <a:gd name="T7" fmla="*/ 2 h 34"/>
                <a:gd name="T8" fmla="*/ 41 w 109"/>
                <a:gd name="T9" fmla="*/ 0 h 34"/>
                <a:gd name="T10" fmla="*/ 59 w 109"/>
                <a:gd name="T11" fmla="*/ 4 h 34"/>
                <a:gd name="T12" fmla="*/ 77 w 109"/>
                <a:gd name="T13" fmla="*/ 8 h 34"/>
                <a:gd name="T14" fmla="*/ 94 w 109"/>
                <a:gd name="T15" fmla="*/ 18 h 34"/>
                <a:gd name="T16" fmla="*/ 109 w 109"/>
                <a:gd name="T17" fmla="*/ 34 h 34"/>
                <a:gd name="T18" fmla="*/ 105 w 109"/>
                <a:gd name="T19" fmla="*/ 34 h 34"/>
                <a:gd name="T20" fmla="*/ 94 w 109"/>
                <a:gd name="T21" fmla="*/ 33 h 34"/>
                <a:gd name="T22" fmla="*/ 78 w 109"/>
                <a:gd name="T23" fmla="*/ 30 h 34"/>
                <a:gd name="T24" fmla="*/ 60 w 109"/>
                <a:gd name="T25" fmla="*/ 26 h 34"/>
                <a:gd name="T26" fmla="*/ 41 w 109"/>
                <a:gd name="T27" fmla="*/ 21 h 34"/>
                <a:gd name="T28" fmla="*/ 23 w 109"/>
                <a:gd name="T29" fmla="*/ 17 h 34"/>
                <a:gd name="T30" fmla="*/ 9 w 109"/>
                <a:gd name="T31" fmla="*/ 12 h 34"/>
                <a:gd name="T32" fmla="*/ 0 w 109"/>
                <a:gd name="T33"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 h="34">
                  <a:moveTo>
                    <a:pt x="0" y="7"/>
                  </a:moveTo>
                  <a:lnTo>
                    <a:pt x="2" y="5"/>
                  </a:lnTo>
                  <a:lnTo>
                    <a:pt x="12" y="4"/>
                  </a:lnTo>
                  <a:lnTo>
                    <a:pt x="24" y="2"/>
                  </a:lnTo>
                  <a:lnTo>
                    <a:pt x="41" y="0"/>
                  </a:lnTo>
                  <a:lnTo>
                    <a:pt x="59" y="4"/>
                  </a:lnTo>
                  <a:lnTo>
                    <a:pt x="77" y="8"/>
                  </a:lnTo>
                  <a:lnTo>
                    <a:pt x="94" y="18"/>
                  </a:lnTo>
                  <a:lnTo>
                    <a:pt x="109" y="34"/>
                  </a:lnTo>
                  <a:lnTo>
                    <a:pt x="105" y="34"/>
                  </a:lnTo>
                  <a:lnTo>
                    <a:pt x="94" y="33"/>
                  </a:lnTo>
                  <a:lnTo>
                    <a:pt x="78" y="30"/>
                  </a:lnTo>
                  <a:lnTo>
                    <a:pt x="60" y="26"/>
                  </a:lnTo>
                  <a:lnTo>
                    <a:pt x="41" y="21"/>
                  </a:lnTo>
                  <a:lnTo>
                    <a:pt x="23" y="17"/>
                  </a:lnTo>
                  <a:lnTo>
                    <a:pt x="9" y="12"/>
                  </a:lnTo>
                  <a:lnTo>
                    <a:pt x="0" y="7"/>
                  </a:lnTo>
                  <a:close/>
                </a:path>
              </a:pathLst>
            </a:custGeom>
            <a:solidFill>
              <a:srgbClr val="FFFF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p:cNvSpPr>
            <p:nvPr/>
          </p:nvSpPr>
          <p:spPr bwMode="auto">
            <a:xfrm>
              <a:off x="4854" y="1641"/>
              <a:ext cx="98" cy="40"/>
            </a:xfrm>
            <a:custGeom>
              <a:avLst/>
              <a:gdLst>
                <a:gd name="T0" fmla="*/ 181 w 196"/>
                <a:gd name="T1" fmla="*/ 80 h 80"/>
                <a:gd name="T2" fmla="*/ 178 w 196"/>
                <a:gd name="T3" fmla="*/ 75 h 80"/>
                <a:gd name="T4" fmla="*/ 169 w 196"/>
                <a:gd name="T5" fmla="*/ 65 h 80"/>
                <a:gd name="T6" fmla="*/ 153 w 196"/>
                <a:gd name="T7" fmla="*/ 54 h 80"/>
                <a:gd name="T8" fmla="*/ 133 w 196"/>
                <a:gd name="T9" fmla="*/ 42 h 80"/>
                <a:gd name="T10" fmla="*/ 106 w 196"/>
                <a:gd name="T11" fmla="*/ 36 h 80"/>
                <a:gd name="T12" fmla="*/ 76 w 196"/>
                <a:gd name="T13" fmla="*/ 37 h 80"/>
                <a:gd name="T14" fmla="*/ 40 w 196"/>
                <a:gd name="T15" fmla="*/ 50 h 80"/>
                <a:gd name="T16" fmla="*/ 0 w 196"/>
                <a:gd name="T17" fmla="*/ 78 h 80"/>
                <a:gd name="T18" fmla="*/ 6 w 196"/>
                <a:gd name="T19" fmla="*/ 71 h 80"/>
                <a:gd name="T20" fmla="*/ 22 w 196"/>
                <a:gd name="T21" fmla="*/ 54 h 80"/>
                <a:gd name="T22" fmla="*/ 47 w 196"/>
                <a:gd name="T23" fmla="*/ 31 h 80"/>
                <a:gd name="T24" fmla="*/ 76 w 196"/>
                <a:gd name="T25" fmla="*/ 11 h 80"/>
                <a:gd name="T26" fmla="*/ 108 w 196"/>
                <a:gd name="T27" fmla="*/ 0 h 80"/>
                <a:gd name="T28" fmla="*/ 141 w 196"/>
                <a:gd name="T29" fmla="*/ 0 h 80"/>
                <a:gd name="T30" fmla="*/ 171 w 196"/>
                <a:gd name="T31" fmla="*/ 21 h 80"/>
                <a:gd name="T32" fmla="*/ 196 w 196"/>
                <a:gd name="T33" fmla="*/ 68 h 80"/>
                <a:gd name="T34" fmla="*/ 181 w 196"/>
                <a:gd name="T3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6" h="80">
                  <a:moveTo>
                    <a:pt x="181" y="80"/>
                  </a:moveTo>
                  <a:lnTo>
                    <a:pt x="178" y="75"/>
                  </a:lnTo>
                  <a:lnTo>
                    <a:pt x="169" y="65"/>
                  </a:lnTo>
                  <a:lnTo>
                    <a:pt x="153" y="54"/>
                  </a:lnTo>
                  <a:lnTo>
                    <a:pt x="133" y="42"/>
                  </a:lnTo>
                  <a:lnTo>
                    <a:pt x="106" y="36"/>
                  </a:lnTo>
                  <a:lnTo>
                    <a:pt x="76" y="37"/>
                  </a:lnTo>
                  <a:lnTo>
                    <a:pt x="40" y="50"/>
                  </a:lnTo>
                  <a:lnTo>
                    <a:pt x="0" y="78"/>
                  </a:lnTo>
                  <a:lnTo>
                    <a:pt x="6" y="71"/>
                  </a:lnTo>
                  <a:lnTo>
                    <a:pt x="22" y="54"/>
                  </a:lnTo>
                  <a:lnTo>
                    <a:pt x="47" y="31"/>
                  </a:lnTo>
                  <a:lnTo>
                    <a:pt x="76" y="11"/>
                  </a:lnTo>
                  <a:lnTo>
                    <a:pt x="108" y="0"/>
                  </a:lnTo>
                  <a:lnTo>
                    <a:pt x="141" y="0"/>
                  </a:lnTo>
                  <a:lnTo>
                    <a:pt x="171" y="21"/>
                  </a:lnTo>
                  <a:lnTo>
                    <a:pt x="196" y="68"/>
                  </a:lnTo>
                  <a:lnTo>
                    <a:pt x="181" y="80"/>
                  </a:lnTo>
                  <a:close/>
                </a:path>
              </a:pathLst>
            </a:custGeom>
            <a:solidFill>
              <a:srgbClr val="FFFF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p:cNvSpPr>
            <p:nvPr/>
          </p:nvSpPr>
          <p:spPr bwMode="auto">
            <a:xfrm>
              <a:off x="4836" y="1789"/>
              <a:ext cx="31" cy="64"/>
            </a:xfrm>
            <a:custGeom>
              <a:avLst/>
              <a:gdLst>
                <a:gd name="T0" fmla="*/ 21 w 61"/>
                <a:gd name="T1" fmla="*/ 5 h 129"/>
                <a:gd name="T2" fmla="*/ 25 w 61"/>
                <a:gd name="T3" fmla="*/ 2 h 129"/>
                <a:gd name="T4" fmla="*/ 30 w 61"/>
                <a:gd name="T5" fmla="*/ 0 h 129"/>
                <a:gd name="T6" fmla="*/ 34 w 61"/>
                <a:gd name="T7" fmla="*/ 0 h 129"/>
                <a:gd name="T8" fmla="*/ 36 w 61"/>
                <a:gd name="T9" fmla="*/ 0 h 129"/>
                <a:gd name="T10" fmla="*/ 41 w 61"/>
                <a:gd name="T11" fmla="*/ 4 h 129"/>
                <a:gd name="T12" fmla="*/ 47 w 61"/>
                <a:gd name="T13" fmla="*/ 9 h 129"/>
                <a:gd name="T14" fmla="*/ 54 w 61"/>
                <a:gd name="T15" fmla="*/ 15 h 129"/>
                <a:gd name="T16" fmla="*/ 57 w 61"/>
                <a:gd name="T17" fmla="*/ 18 h 129"/>
                <a:gd name="T18" fmla="*/ 59 w 61"/>
                <a:gd name="T19" fmla="*/ 21 h 129"/>
                <a:gd name="T20" fmla="*/ 59 w 61"/>
                <a:gd name="T21" fmla="*/ 25 h 129"/>
                <a:gd name="T22" fmla="*/ 60 w 61"/>
                <a:gd name="T23" fmla="*/ 28 h 129"/>
                <a:gd name="T24" fmla="*/ 60 w 61"/>
                <a:gd name="T25" fmla="*/ 31 h 129"/>
                <a:gd name="T26" fmla="*/ 61 w 61"/>
                <a:gd name="T27" fmla="*/ 52 h 129"/>
                <a:gd name="T28" fmla="*/ 59 w 61"/>
                <a:gd name="T29" fmla="*/ 72 h 129"/>
                <a:gd name="T30" fmla="*/ 56 w 61"/>
                <a:gd name="T31" fmla="*/ 88 h 129"/>
                <a:gd name="T32" fmla="*/ 53 w 61"/>
                <a:gd name="T33" fmla="*/ 96 h 129"/>
                <a:gd name="T34" fmla="*/ 41 w 61"/>
                <a:gd name="T35" fmla="*/ 91 h 129"/>
                <a:gd name="T36" fmla="*/ 43 w 61"/>
                <a:gd name="T37" fmla="*/ 80 h 129"/>
                <a:gd name="T38" fmla="*/ 46 w 61"/>
                <a:gd name="T39" fmla="*/ 65 h 129"/>
                <a:gd name="T40" fmla="*/ 47 w 61"/>
                <a:gd name="T41" fmla="*/ 49 h 129"/>
                <a:gd name="T42" fmla="*/ 46 w 61"/>
                <a:gd name="T43" fmla="*/ 34 h 129"/>
                <a:gd name="T44" fmla="*/ 46 w 61"/>
                <a:gd name="T45" fmla="*/ 33 h 129"/>
                <a:gd name="T46" fmla="*/ 45 w 61"/>
                <a:gd name="T47" fmla="*/ 30 h 129"/>
                <a:gd name="T48" fmla="*/ 45 w 61"/>
                <a:gd name="T49" fmla="*/ 28 h 129"/>
                <a:gd name="T50" fmla="*/ 43 w 61"/>
                <a:gd name="T51" fmla="*/ 26 h 129"/>
                <a:gd name="T52" fmla="*/ 34 w 61"/>
                <a:gd name="T53" fmla="*/ 17 h 129"/>
                <a:gd name="T54" fmla="*/ 34 w 61"/>
                <a:gd name="T55" fmla="*/ 17 h 129"/>
                <a:gd name="T56" fmla="*/ 32 w 61"/>
                <a:gd name="T57" fmla="*/ 17 h 129"/>
                <a:gd name="T58" fmla="*/ 31 w 61"/>
                <a:gd name="T59" fmla="*/ 18 h 129"/>
                <a:gd name="T60" fmla="*/ 30 w 61"/>
                <a:gd name="T61" fmla="*/ 20 h 129"/>
                <a:gd name="T62" fmla="*/ 24 w 61"/>
                <a:gd name="T63" fmla="*/ 28 h 129"/>
                <a:gd name="T64" fmla="*/ 18 w 61"/>
                <a:gd name="T65" fmla="*/ 46 h 129"/>
                <a:gd name="T66" fmla="*/ 16 w 61"/>
                <a:gd name="T67" fmla="*/ 77 h 129"/>
                <a:gd name="T68" fmla="*/ 16 w 61"/>
                <a:gd name="T69" fmla="*/ 127 h 129"/>
                <a:gd name="T70" fmla="*/ 0 w 61"/>
                <a:gd name="T71" fmla="*/ 129 h 129"/>
                <a:gd name="T72" fmla="*/ 0 w 61"/>
                <a:gd name="T73" fmla="*/ 83 h 129"/>
                <a:gd name="T74" fmla="*/ 3 w 61"/>
                <a:gd name="T75" fmla="*/ 47 h 129"/>
                <a:gd name="T76" fmla="*/ 10 w 61"/>
                <a:gd name="T77" fmla="*/ 21 h 129"/>
                <a:gd name="T78" fmla="*/ 21 w 61"/>
                <a:gd name="T79" fmla="*/ 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129">
                  <a:moveTo>
                    <a:pt x="21" y="5"/>
                  </a:moveTo>
                  <a:lnTo>
                    <a:pt x="25" y="2"/>
                  </a:lnTo>
                  <a:lnTo>
                    <a:pt x="30" y="0"/>
                  </a:lnTo>
                  <a:lnTo>
                    <a:pt x="34" y="0"/>
                  </a:lnTo>
                  <a:lnTo>
                    <a:pt x="36" y="0"/>
                  </a:lnTo>
                  <a:lnTo>
                    <a:pt x="41" y="4"/>
                  </a:lnTo>
                  <a:lnTo>
                    <a:pt x="47" y="9"/>
                  </a:lnTo>
                  <a:lnTo>
                    <a:pt x="54" y="15"/>
                  </a:lnTo>
                  <a:lnTo>
                    <a:pt x="57" y="18"/>
                  </a:lnTo>
                  <a:lnTo>
                    <a:pt x="59" y="21"/>
                  </a:lnTo>
                  <a:lnTo>
                    <a:pt x="59" y="25"/>
                  </a:lnTo>
                  <a:lnTo>
                    <a:pt x="60" y="28"/>
                  </a:lnTo>
                  <a:lnTo>
                    <a:pt x="60" y="31"/>
                  </a:lnTo>
                  <a:lnTo>
                    <a:pt x="61" y="52"/>
                  </a:lnTo>
                  <a:lnTo>
                    <a:pt x="59" y="72"/>
                  </a:lnTo>
                  <a:lnTo>
                    <a:pt x="56" y="88"/>
                  </a:lnTo>
                  <a:lnTo>
                    <a:pt x="53" y="96"/>
                  </a:lnTo>
                  <a:lnTo>
                    <a:pt x="41" y="91"/>
                  </a:lnTo>
                  <a:lnTo>
                    <a:pt x="43" y="80"/>
                  </a:lnTo>
                  <a:lnTo>
                    <a:pt x="46" y="65"/>
                  </a:lnTo>
                  <a:lnTo>
                    <a:pt x="47" y="49"/>
                  </a:lnTo>
                  <a:lnTo>
                    <a:pt x="46" y="34"/>
                  </a:lnTo>
                  <a:lnTo>
                    <a:pt x="46" y="33"/>
                  </a:lnTo>
                  <a:lnTo>
                    <a:pt x="45" y="30"/>
                  </a:lnTo>
                  <a:lnTo>
                    <a:pt x="45" y="28"/>
                  </a:lnTo>
                  <a:lnTo>
                    <a:pt x="43" y="26"/>
                  </a:lnTo>
                  <a:lnTo>
                    <a:pt x="34" y="17"/>
                  </a:lnTo>
                  <a:lnTo>
                    <a:pt x="34" y="17"/>
                  </a:lnTo>
                  <a:lnTo>
                    <a:pt x="32" y="17"/>
                  </a:lnTo>
                  <a:lnTo>
                    <a:pt x="31" y="18"/>
                  </a:lnTo>
                  <a:lnTo>
                    <a:pt x="30" y="20"/>
                  </a:lnTo>
                  <a:lnTo>
                    <a:pt x="24" y="28"/>
                  </a:lnTo>
                  <a:lnTo>
                    <a:pt x="18" y="46"/>
                  </a:lnTo>
                  <a:lnTo>
                    <a:pt x="16" y="77"/>
                  </a:lnTo>
                  <a:lnTo>
                    <a:pt x="16" y="127"/>
                  </a:lnTo>
                  <a:lnTo>
                    <a:pt x="0" y="129"/>
                  </a:lnTo>
                  <a:lnTo>
                    <a:pt x="0" y="83"/>
                  </a:lnTo>
                  <a:lnTo>
                    <a:pt x="3" y="47"/>
                  </a:lnTo>
                  <a:lnTo>
                    <a:pt x="10" y="21"/>
                  </a:lnTo>
                  <a:lnTo>
                    <a:pt x="2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p:cNvSpPr>
            <p:nvPr/>
          </p:nvSpPr>
          <p:spPr bwMode="auto">
            <a:xfrm>
              <a:off x="5008" y="1901"/>
              <a:ext cx="69" cy="137"/>
            </a:xfrm>
            <a:custGeom>
              <a:avLst/>
              <a:gdLst>
                <a:gd name="T0" fmla="*/ 8 w 140"/>
                <a:gd name="T1" fmla="*/ 91 h 273"/>
                <a:gd name="T2" fmla="*/ 40 w 140"/>
                <a:gd name="T3" fmla="*/ 95 h 273"/>
                <a:gd name="T4" fmla="*/ 69 w 140"/>
                <a:gd name="T5" fmla="*/ 101 h 273"/>
                <a:gd name="T6" fmla="*/ 48 w 140"/>
                <a:gd name="T7" fmla="*/ 65 h 273"/>
                <a:gd name="T8" fmla="*/ 26 w 140"/>
                <a:gd name="T9" fmla="*/ 60 h 273"/>
                <a:gd name="T10" fmla="*/ 54 w 140"/>
                <a:gd name="T11" fmla="*/ 28 h 273"/>
                <a:gd name="T12" fmla="*/ 55 w 140"/>
                <a:gd name="T13" fmla="*/ 28 h 273"/>
                <a:gd name="T14" fmla="*/ 60 w 140"/>
                <a:gd name="T15" fmla="*/ 30 h 273"/>
                <a:gd name="T16" fmla="*/ 65 w 140"/>
                <a:gd name="T17" fmla="*/ 31 h 273"/>
                <a:gd name="T18" fmla="*/ 73 w 140"/>
                <a:gd name="T19" fmla="*/ 33 h 273"/>
                <a:gd name="T20" fmla="*/ 82 w 140"/>
                <a:gd name="T21" fmla="*/ 33 h 273"/>
                <a:gd name="T22" fmla="*/ 93 w 140"/>
                <a:gd name="T23" fmla="*/ 31 h 273"/>
                <a:gd name="T24" fmla="*/ 104 w 140"/>
                <a:gd name="T25" fmla="*/ 26 h 273"/>
                <a:gd name="T26" fmla="*/ 116 w 140"/>
                <a:gd name="T27" fmla="*/ 18 h 273"/>
                <a:gd name="T28" fmla="*/ 134 w 140"/>
                <a:gd name="T29" fmla="*/ 5 h 273"/>
                <a:gd name="T30" fmla="*/ 140 w 140"/>
                <a:gd name="T31" fmla="*/ 0 h 273"/>
                <a:gd name="T32" fmla="*/ 138 w 140"/>
                <a:gd name="T33" fmla="*/ 2 h 273"/>
                <a:gd name="T34" fmla="*/ 137 w 140"/>
                <a:gd name="T35" fmla="*/ 4 h 273"/>
                <a:gd name="T36" fmla="*/ 133 w 140"/>
                <a:gd name="T37" fmla="*/ 18 h 273"/>
                <a:gd name="T38" fmla="*/ 123 w 140"/>
                <a:gd name="T39" fmla="*/ 54 h 273"/>
                <a:gd name="T40" fmla="*/ 113 w 140"/>
                <a:gd name="T41" fmla="*/ 95 h 273"/>
                <a:gd name="T42" fmla="*/ 109 w 140"/>
                <a:gd name="T43" fmla="*/ 127 h 273"/>
                <a:gd name="T44" fmla="*/ 106 w 140"/>
                <a:gd name="T45" fmla="*/ 156 h 273"/>
                <a:gd name="T46" fmla="*/ 100 w 140"/>
                <a:gd name="T47" fmla="*/ 195 h 273"/>
                <a:gd name="T48" fmla="*/ 90 w 140"/>
                <a:gd name="T49" fmla="*/ 237 h 273"/>
                <a:gd name="T50" fmla="*/ 84 w 140"/>
                <a:gd name="T51" fmla="*/ 273 h 273"/>
                <a:gd name="T52" fmla="*/ 0 w 140"/>
                <a:gd name="T53" fmla="*/ 267 h 273"/>
                <a:gd name="T54" fmla="*/ 10 w 140"/>
                <a:gd name="T55" fmla="*/ 169 h 273"/>
                <a:gd name="T56" fmla="*/ 36 w 140"/>
                <a:gd name="T57" fmla="*/ 163 h 273"/>
                <a:gd name="T58" fmla="*/ 37 w 140"/>
                <a:gd name="T59" fmla="*/ 130 h 273"/>
                <a:gd name="T60" fmla="*/ 10 w 140"/>
                <a:gd name="T61" fmla="*/ 133 h 273"/>
                <a:gd name="T62" fmla="*/ 8 w 140"/>
                <a:gd name="T63" fmla="*/ 9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273">
                  <a:moveTo>
                    <a:pt x="8" y="91"/>
                  </a:moveTo>
                  <a:lnTo>
                    <a:pt x="40" y="95"/>
                  </a:lnTo>
                  <a:lnTo>
                    <a:pt x="69" y="101"/>
                  </a:lnTo>
                  <a:lnTo>
                    <a:pt x="48" y="65"/>
                  </a:lnTo>
                  <a:lnTo>
                    <a:pt x="26" y="60"/>
                  </a:lnTo>
                  <a:lnTo>
                    <a:pt x="54" y="28"/>
                  </a:lnTo>
                  <a:lnTo>
                    <a:pt x="55" y="28"/>
                  </a:lnTo>
                  <a:lnTo>
                    <a:pt x="60" y="30"/>
                  </a:lnTo>
                  <a:lnTo>
                    <a:pt x="65" y="31"/>
                  </a:lnTo>
                  <a:lnTo>
                    <a:pt x="73" y="33"/>
                  </a:lnTo>
                  <a:lnTo>
                    <a:pt x="82" y="33"/>
                  </a:lnTo>
                  <a:lnTo>
                    <a:pt x="93" y="31"/>
                  </a:lnTo>
                  <a:lnTo>
                    <a:pt x="104" y="26"/>
                  </a:lnTo>
                  <a:lnTo>
                    <a:pt x="116" y="18"/>
                  </a:lnTo>
                  <a:lnTo>
                    <a:pt x="134" y="5"/>
                  </a:lnTo>
                  <a:lnTo>
                    <a:pt x="140" y="0"/>
                  </a:lnTo>
                  <a:lnTo>
                    <a:pt x="138" y="2"/>
                  </a:lnTo>
                  <a:lnTo>
                    <a:pt x="137" y="4"/>
                  </a:lnTo>
                  <a:lnTo>
                    <a:pt x="133" y="18"/>
                  </a:lnTo>
                  <a:lnTo>
                    <a:pt x="123" y="54"/>
                  </a:lnTo>
                  <a:lnTo>
                    <a:pt x="113" y="95"/>
                  </a:lnTo>
                  <a:lnTo>
                    <a:pt x="109" y="127"/>
                  </a:lnTo>
                  <a:lnTo>
                    <a:pt x="106" y="156"/>
                  </a:lnTo>
                  <a:lnTo>
                    <a:pt x="100" y="195"/>
                  </a:lnTo>
                  <a:lnTo>
                    <a:pt x="90" y="237"/>
                  </a:lnTo>
                  <a:lnTo>
                    <a:pt x="84" y="273"/>
                  </a:lnTo>
                  <a:lnTo>
                    <a:pt x="0" y="267"/>
                  </a:lnTo>
                  <a:lnTo>
                    <a:pt x="10" y="169"/>
                  </a:lnTo>
                  <a:lnTo>
                    <a:pt x="36" y="163"/>
                  </a:lnTo>
                  <a:lnTo>
                    <a:pt x="37" y="130"/>
                  </a:lnTo>
                  <a:lnTo>
                    <a:pt x="10" y="133"/>
                  </a:lnTo>
                  <a:lnTo>
                    <a:pt x="8" y="91"/>
                  </a:lnTo>
                  <a:close/>
                </a:path>
              </a:pathLst>
            </a:custGeom>
            <a:solidFill>
              <a:srgbClr val="FFAD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p:cNvSpPr>
            <p:nvPr/>
          </p:nvSpPr>
          <p:spPr bwMode="auto">
            <a:xfrm>
              <a:off x="4906" y="1931"/>
              <a:ext cx="12" cy="88"/>
            </a:xfrm>
            <a:custGeom>
              <a:avLst/>
              <a:gdLst>
                <a:gd name="T0" fmla="*/ 25 w 25"/>
                <a:gd name="T1" fmla="*/ 176 h 176"/>
                <a:gd name="T2" fmla="*/ 3 w 25"/>
                <a:gd name="T3" fmla="*/ 0 h 176"/>
                <a:gd name="T4" fmla="*/ 0 w 25"/>
                <a:gd name="T5" fmla="*/ 142 h 176"/>
                <a:gd name="T6" fmla="*/ 25 w 25"/>
                <a:gd name="T7" fmla="*/ 176 h 176"/>
              </a:gdLst>
              <a:ahLst/>
              <a:cxnLst>
                <a:cxn ang="0">
                  <a:pos x="T0" y="T1"/>
                </a:cxn>
                <a:cxn ang="0">
                  <a:pos x="T2" y="T3"/>
                </a:cxn>
                <a:cxn ang="0">
                  <a:pos x="T4" y="T5"/>
                </a:cxn>
                <a:cxn ang="0">
                  <a:pos x="T6" y="T7"/>
                </a:cxn>
              </a:cxnLst>
              <a:rect l="0" t="0" r="r" b="b"/>
              <a:pathLst>
                <a:path w="25" h="176">
                  <a:moveTo>
                    <a:pt x="25" y="176"/>
                  </a:moveTo>
                  <a:lnTo>
                    <a:pt x="3" y="0"/>
                  </a:lnTo>
                  <a:lnTo>
                    <a:pt x="0" y="142"/>
                  </a:lnTo>
                  <a:lnTo>
                    <a:pt x="25" y="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p:cNvSpPr>
              <a:spLocks/>
            </p:cNvSpPr>
            <p:nvPr/>
          </p:nvSpPr>
          <p:spPr bwMode="auto">
            <a:xfrm>
              <a:off x="4532" y="1975"/>
              <a:ext cx="628" cy="609"/>
            </a:xfrm>
            <a:custGeom>
              <a:avLst/>
              <a:gdLst>
                <a:gd name="T0" fmla="*/ 368 w 1255"/>
                <a:gd name="T1" fmla="*/ 2 h 1219"/>
                <a:gd name="T2" fmla="*/ 335 w 1255"/>
                <a:gd name="T3" fmla="*/ 0 h 1219"/>
                <a:gd name="T4" fmla="*/ 277 w 1255"/>
                <a:gd name="T5" fmla="*/ 2 h 1219"/>
                <a:gd name="T6" fmla="*/ 210 w 1255"/>
                <a:gd name="T7" fmla="*/ 8 h 1219"/>
                <a:gd name="T8" fmla="*/ 147 w 1255"/>
                <a:gd name="T9" fmla="*/ 23 h 1219"/>
                <a:gd name="T10" fmla="*/ 107 w 1255"/>
                <a:gd name="T11" fmla="*/ 50 h 1219"/>
                <a:gd name="T12" fmla="*/ 55 w 1255"/>
                <a:gd name="T13" fmla="*/ 136 h 1219"/>
                <a:gd name="T14" fmla="*/ 12 w 1255"/>
                <a:gd name="T15" fmla="*/ 216 h 1219"/>
                <a:gd name="T16" fmla="*/ 0 w 1255"/>
                <a:gd name="T17" fmla="*/ 268 h 1219"/>
                <a:gd name="T18" fmla="*/ 23 w 1255"/>
                <a:gd name="T19" fmla="*/ 471 h 1219"/>
                <a:gd name="T20" fmla="*/ 66 w 1255"/>
                <a:gd name="T21" fmla="*/ 558 h 1219"/>
                <a:gd name="T22" fmla="*/ 106 w 1255"/>
                <a:gd name="T23" fmla="*/ 666 h 1219"/>
                <a:gd name="T24" fmla="*/ 121 w 1255"/>
                <a:gd name="T25" fmla="*/ 700 h 1219"/>
                <a:gd name="T26" fmla="*/ 170 w 1255"/>
                <a:gd name="T27" fmla="*/ 758 h 1219"/>
                <a:gd name="T28" fmla="*/ 257 w 1255"/>
                <a:gd name="T29" fmla="*/ 862 h 1219"/>
                <a:gd name="T30" fmla="*/ 357 w 1255"/>
                <a:gd name="T31" fmla="*/ 979 h 1219"/>
                <a:gd name="T32" fmla="*/ 450 w 1255"/>
                <a:gd name="T33" fmla="*/ 1078 h 1219"/>
                <a:gd name="T34" fmla="*/ 509 w 1255"/>
                <a:gd name="T35" fmla="*/ 1126 h 1219"/>
                <a:gd name="T36" fmla="*/ 569 w 1255"/>
                <a:gd name="T37" fmla="*/ 1148 h 1219"/>
                <a:gd name="T38" fmla="*/ 666 w 1255"/>
                <a:gd name="T39" fmla="*/ 1177 h 1219"/>
                <a:gd name="T40" fmla="*/ 779 w 1255"/>
                <a:gd name="T41" fmla="*/ 1204 h 1219"/>
                <a:gd name="T42" fmla="*/ 892 w 1255"/>
                <a:gd name="T43" fmla="*/ 1219 h 1219"/>
                <a:gd name="T44" fmla="*/ 986 w 1255"/>
                <a:gd name="T45" fmla="*/ 1211 h 1219"/>
                <a:gd name="T46" fmla="*/ 1251 w 1255"/>
                <a:gd name="T47" fmla="*/ 1117 h 1219"/>
                <a:gd name="T48" fmla="*/ 1214 w 1255"/>
                <a:gd name="T49" fmla="*/ 956 h 1219"/>
                <a:gd name="T50" fmla="*/ 1211 w 1255"/>
                <a:gd name="T51" fmla="*/ 734 h 1219"/>
                <a:gd name="T52" fmla="*/ 1229 w 1255"/>
                <a:gd name="T53" fmla="*/ 672 h 1219"/>
                <a:gd name="T54" fmla="*/ 1204 w 1255"/>
                <a:gd name="T55" fmla="*/ 674 h 1219"/>
                <a:gd name="T56" fmla="*/ 1161 w 1255"/>
                <a:gd name="T57" fmla="*/ 672 h 1219"/>
                <a:gd name="T58" fmla="*/ 1106 w 1255"/>
                <a:gd name="T59" fmla="*/ 666 h 1219"/>
                <a:gd name="T60" fmla="*/ 1041 w 1255"/>
                <a:gd name="T61" fmla="*/ 649 h 1219"/>
                <a:gd name="T62" fmla="*/ 976 w 1255"/>
                <a:gd name="T63" fmla="*/ 623 h 1219"/>
                <a:gd name="T64" fmla="*/ 914 w 1255"/>
                <a:gd name="T65" fmla="*/ 609 h 1219"/>
                <a:gd name="T66" fmla="*/ 844 w 1255"/>
                <a:gd name="T67" fmla="*/ 605 h 1219"/>
                <a:gd name="T68" fmla="*/ 771 w 1255"/>
                <a:gd name="T69" fmla="*/ 610 h 1219"/>
                <a:gd name="T70" fmla="*/ 697 w 1255"/>
                <a:gd name="T71" fmla="*/ 620 h 1219"/>
                <a:gd name="T72" fmla="*/ 624 w 1255"/>
                <a:gd name="T73" fmla="*/ 635 h 1219"/>
                <a:gd name="T74" fmla="*/ 507 w 1255"/>
                <a:gd name="T75" fmla="*/ 701 h 1219"/>
                <a:gd name="T76" fmla="*/ 544 w 1255"/>
                <a:gd name="T77" fmla="*/ 640 h 1219"/>
                <a:gd name="T78" fmla="*/ 592 w 1255"/>
                <a:gd name="T79" fmla="*/ 594 h 1219"/>
                <a:gd name="T80" fmla="*/ 638 w 1255"/>
                <a:gd name="T81" fmla="*/ 586 h 1219"/>
                <a:gd name="T82" fmla="*/ 670 w 1255"/>
                <a:gd name="T83" fmla="*/ 583 h 1219"/>
                <a:gd name="T84" fmla="*/ 603 w 1255"/>
                <a:gd name="T85" fmla="*/ 372 h 1219"/>
                <a:gd name="T86" fmla="*/ 551 w 1255"/>
                <a:gd name="T87" fmla="*/ 330 h 1219"/>
                <a:gd name="T88" fmla="*/ 447 w 1255"/>
                <a:gd name="T89" fmla="*/ 258 h 1219"/>
                <a:gd name="T90" fmla="*/ 371 w 1255"/>
                <a:gd name="T91" fmla="*/ 237 h 1219"/>
                <a:gd name="T92" fmla="*/ 309 w 1255"/>
                <a:gd name="T93" fmla="*/ 237 h 1219"/>
                <a:gd name="T94" fmla="*/ 268 w 1255"/>
                <a:gd name="T95" fmla="*/ 239 h 1219"/>
                <a:gd name="T96" fmla="*/ 283 w 1255"/>
                <a:gd name="T97" fmla="*/ 226 h 1219"/>
                <a:gd name="T98" fmla="*/ 363 w 1255"/>
                <a:gd name="T99" fmla="*/ 195 h 1219"/>
                <a:gd name="T100" fmla="*/ 478 w 1255"/>
                <a:gd name="T101" fmla="*/ 222 h 1219"/>
                <a:gd name="T102" fmla="*/ 548 w 1255"/>
                <a:gd name="T103" fmla="*/ 231 h 1219"/>
                <a:gd name="T104" fmla="*/ 529 w 1255"/>
                <a:gd name="T105" fmla="*/ 122 h 1219"/>
                <a:gd name="T106" fmla="*/ 478 w 1255"/>
                <a:gd name="T107" fmla="*/ 31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5" h="1219">
                  <a:moveTo>
                    <a:pt x="478" y="31"/>
                  </a:moveTo>
                  <a:lnTo>
                    <a:pt x="371" y="2"/>
                  </a:lnTo>
                  <a:lnTo>
                    <a:pt x="368" y="2"/>
                  </a:lnTo>
                  <a:lnTo>
                    <a:pt x="362" y="2"/>
                  </a:lnTo>
                  <a:lnTo>
                    <a:pt x="351" y="2"/>
                  </a:lnTo>
                  <a:lnTo>
                    <a:pt x="335" y="0"/>
                  </a:lnTo>
                  <a:lnTo>
                    <a:pt x="319" y="0"/>
                  </a:lnTo>
                  <a:lnTo>
                    <a:pt x="298" y="0"/>
                  </a:lnTo>
                  <a:lnTo>
                    <a:pt x="277" y="2"/>
                  </a:lnTo>
                  <a:lnTo>
                    <a:pt x="255" y="3"/>
                  </a:lnTo>
                  <a:lnTo>
                    <a:pt x="232" y="5"/>
                  </a:lnTo>
                  <a:lnTo>
                    <a:pt x="210" y="8"/>
                  </a:lnTo>
                  <a:lnTo>
                    <a:pt x="188" y="11"/>
                  </a:lnTo>
                  <a:lnTo>
                    <a:pt x="167" y="16"/>
                  </a:lnTo>
                  <a:lnTo>
                    <a:pt x="147" y="23"/>
                  </a:lnTo>
                  <a:lnTo>
                    <a:pt x="131" y="31"/>
                  </a:lnTo>
                  <a:lnTo>
                    <a:pt x="117" y="39"/>
                  </a:lnTo>
                  <a:lnTo>
                    <a:pt x="107" y="50"/>
                  </a:lnTo>
                  <a:lnTo>
                    <a:pt x="91" y="76"/>
                  </a:lnTo>
                  <a:lnTo>
                    <a:pt x="73" y="106"/>
                  </a:lnTo>
                  <a:lnTo>
                    <a:pt x="55" y="136"/>
                  </a:lnTo>
                  <a:lnTo>
                    <a:pt x="38" y="167"/>
                  </a:lnTo>
                  <a:lnTo>
                    <a:pt x="23" y="195"/>
                  </a:lnTo>
                  <a:lnTo>
                    <a:pt x="12" y="216"/>
                  </a:lnTo>
                  <a:lnTo>
                    <a:pt x="4" y="232"/>
                  </a:lnTo>
                  <a:lnTo>
                    <a:pt x="1" y="237"/>
                  </a:lnTo>
                  <a:lnTo>
                    <a:pt x="0" y="268"/>
                  </a:lnTo>
                  <a:lnTo>
                    <a:pt x="0" y="339"/>
                  </a:lnTo>
                  <a:lnTo>
                    <a:pt x="7" y="419"/>
                  </a:lnTo>
                  <a:lnTo>
                    <a:pt x="23" y="471"/>
                  </a:lnTo>
                  <a:lnTo>
                    <a:pt x="36" y="492"/>
                  </a:lnTo>
                  <a:lnTo>
                    <a:pt x="51" y="521"/>
                  </a:lnTo>
                  <a:lnTo>
                    <a:pt x="66" y="558"/>
                  </a:lnTo>
                  <a:lnTo>
                    <a:pt x="81" y="597"/>
                  </a:lnTo>
                  <a:lnTo>
                    <a:pt x="95" y="633"/>
                  </a:lnTo>
                  <a:lnTo>
                    <a:pt x="106" y="666"/>
                  </a:lnTo>
                  <a:lnTo>
                    <a:pt x="114" y="687"/>
                  </a:lnTo>
                  <a:lnTo>
                    <a:pt x="117" y="695"/>
                  </a:lnTo>
                  <a:lnTo>
                    <a:pt x="121" y="700"/>
                  </a:lnTo>
                  <a:lnTo>
                    <a:pt x="131" y="713"/>
                  </a:lnTo>
                  <a:lnTo>
                    <a:pt x="147" y="732"/>
                  </a:lnTo>
                  <a:lnTo>
                    <a:pt x="170" y="758"/>
                  </a:lnTo>
                  <a:lnTo>
                    <a:pt x="196" y="790"/>
                  </a:lnTo>
                  <a:lnTo>
                    <a:pt x="225" y="825"/>
                  </a:lnTo>
                  <a:lnTo>
                    <a:pt x="257" y="862"/>
                  </a:lnTo>
                  <a:lnTo>
                    <a:pt x="290" y="901"/>
                  </a:lnTo>
                  <a:lnTo>
                    <a:pt x="323" y="941"/>
                  </a:lnTo>
                  <a:lnTo>
                    <a:pt x="357" y="979"/>
                  </a:lnTo>
                  <a:lnTo>
                    <a:pt x="391" y="1016"/>
                  </a:lnTo>
                  <a:lnTo>
                    <a:pt x="421" y="1049"/>
                  </a:lnTo>
                  <a:lnTo>
                    <a:pt x="450" y="1078"/>
                  </a:lnTo>
                  <a:lnTo>
                    <a:pt x="475" y="1100"/>
                  </a:lnTo>
                  <a:lnTo>
                    <a:pt x="494" y="1118"/>
                  </a:lnTo>
                  <a:lnTo>
                    <a:pt x="509" y="1126"/>
                  </a:lnTo>
                  <a:lnTo>
                    <a:pt x="525" y="1131"/>
                  </a:lnTo>
                  <a:lnTo>
                    <a:pt x="544" y="1139"/>
                  </a:lnTo>
                  <a:lnTo>
                    <a:pt x="569" y="1148"/>
                  </a:lnTo>
                  <a:lnTo>
                    <a:pt x="598" y="1157"/>
                  </a:lnTo>
                  <a:lnTo>
                    <a:pt x="631" y="1167"/>
                  </a:lnTo>
                  <a:lnTo>
                    <a:pt x="666" y="1177"/>
                  </a:lnTo>
                  <a:lnTo>
                    <a:pt x="703" y="1187"/>
                  </a:lnTo>
                  <a:lnTo>
                    <a:pt x="740" y="1196"/>
                  </a:lnTo>
                  <a:lnTo>
                    <a:pt x="779" y="1204"/>
                  </a:lnTo>
                  <a:lnTo>
                    <a:pt x="817" y="1211"/>
                  </a:lnTo>
                  <a:lnTo>
                    <a:pt x="856" y="1216"/>
                  </a:lnTo>
                  <a:lnTo>
                    <a:pt x="892" y="1219"/>
                  </a:lnTo>
                  <a:lnTo>
                    <a:pt x="927" y="1219"/>
                  </a:lnTo>
                  <a:lnTo>
                    <a:pt x="958" y="1217"/>
                  </a:lnTo>
                  <a:lnTo>
                    <a:pt x="986" y="1211"/>
                  </a:lnTo>
                  <a:lnTo>
                    <a:pt x="1010" y="1201"/>
                  </a:lnTo>
                  <a:lnTo>
                    <a:pt x="1255" y="1130"/>
                  </a:lnTo>
                  <a:lnTo>
                    <a:pt x="1251" y="1117"/>
                  </a:lnTo>
                  <a:lnTo>
                    <a:pt x="1240" y="1079"/>
                  </a:lnTo>
                  <a:lnTo>
                    <a:pt x="1226" y="1024"/>
                  </a:lnTo>
                  <a:lnTo>
                    <a:pt x="1214" y="956"/>
                  </a:lnTo>
                  <a:lnTo>
                    <a:pt x="1204" y="881"/>
                  </a:lnTo>
                  <a:lnTo>
                    <a:pt x="1203" y="805"/>
                  </a:lnTo>
                  <a:lnTo>
                    <a:pt x="1211" y="734"/>
                  </a:lnTo>
                  <a:lnTo>
                    <a:pt x="1235" y="672"/>
                  </a:lnTo>
                  <a:lnTo>
                    <a:pt x="1233" y="672"/>
                  </a:lnTo>
                  <a:lnTo>
                    <a:pt x="1229" y="672"/>
                  </a:lnTo>
                  <a:lnTo>
                    <a:pt x="1224" y="674"/>
                  </a:lnTo>
                  <a:lnTo>
                    <a:pt x="1214" y="674"/>
                  </a:lnTo>
                  <a:lnTo>
                    <a:pt x="1204" y="674"/>
                  </a:lnTo>
                  <a:lnTo>
                    <a:pt x="1192" y="674"/>
                  </a:lnTo>
                  <a:lnTo>
                    <a:pt x="1177" y="674"/>
                  </a:lnTo>
                  <a:lnTo>
                    <a:pt x="1161" y="672"/>
                  </a:lnTo>
                  <a:lnTo>
                    <a:pt x="1144" y="670"/>
                  </a:lnTo>
                  <a:lnTo>
                    <a:pt x="1126" y="669"/>
                  </a:lnTo>
                  <a:lnTo>
                    <a:pt x="1106" y="666"/>
                  </a:lnTo>
                  <a:lnTo>
                    <a:pt x="1085" y="661"/>
                  </a:lnTo>
                  <a:lnTo>
                    <a:pt x="1063" y="656"/>
                  </a:lnTo>
                  <a:lnTo>
                    <a:pt x="1041" y="649"/>
                  </a:lnTo>
                  <a:lnTo>
                    <a:pt x="1019" y="641"/>
                  </a:lnTo>
                  <a:lnTo>
                    <a:pt x="996" y="631"/>
                  </a:lnTo>
                  <a:lnTo>
                    <a:pt x="976" y="623"/>
                  </a:lnTo>
                  <a:lnTo>
                    <a:pt x="957" y="617"/>
                  </a:lnTo>
                  <a:lnTo>
                    <a:pt x="936" y="612"/>
                  </a:lnTo>
                  <a:lnTo>
                    <a:pt x="914" y="609"/>
                  </a:lnTo>
                  <a:lnTo>
                    <a:pt x="891" y="607"/>
                  </a:lnTo>
                  <a:lnTo>
                    <a:pt x="869" y="605"/>
                  </a:lnTo>
                  <a:lnTo>
                    <a:pt x="844" y="605"/>
                  </a:lnTo>
                  <a:lnTo>
                    <a:pt x="820" y="605"/>
                  </a:lnTo>
                  <a:lnTo>
                    <a:pt x="795" y="607"/>
                  </a:lnTo>
                  <a:lnTo>
                    <a:pt x="771" y="610"/>
                  </a:lnTo>
                  <a:lnTo>
                    <a:pt x="746" y="614"/>
                  </a:lnTo>
                  <a:lnTo>
                    <a:pt x="721" y="617"/>
                  </a:lnTo>
                  <a:lnTo>
                    <a:pt x="697" y="620"/>
                  </a:lnTo>
                  <a:lnTo>
                    <a:pt x="672" y="625"/>
                  </a:lnTo>
                  <a:lnTo>
                    <a:pt x="648" y="630"/>
                  </a:lnTo>
                  <a:lnTo>
                    <a:pt x="624" y="635"/>
                  </a:lnTo>
                  <a:lnTo>
                    <a:pt x="497" y="719"/>
                  </a:lnTo>
                  <a:lnTo>
                    <a:pt x="500" y="714"/>
                  </a:lnTo>
                  <a:lnTo>
                    <a:pt x="507" y="701"/>
                  </a:lnTo>
                  <a:lnTo>
                    <a:pt x="516" y="683"/>
                  </a:lnTo>
                  <a:lnTo>
                    <a:pt x="529" y="661"/>
                  </a:lnTo>
                  <a:lnTo>
                    <a:pt x="544" y="640"/>
                  </a:lnTo>
                  <a:lnTo>
                    <a:pt x="561" y="618"/>
                  </a:lnTo>
                  <a:lnTo>
                    <a:pt x="576" y="604"/>
                  </a:lnTo>
                  <a:lnTo>
                    <a:pt x="592" y="594"/>
                  </a:lnTo>
                  <a:lnTo>
                    <a:pt x="609" y="591"/>
                  </a:lnTo>
                  <a:lnTo>
                    <a:pt x="624" y="588"/>
                  </a:lnTo>
                  <a:lnTo>
                    <a:pt x="638" y="586"/>
                  </a:lnTo>
                  <a:lnTo>
                    <a:pt x="650" y="584"/>
                  </a:lnTo>
                  <a:lnTo>
                    <a:pt x="661" y="583"/>
                  </a:lnTo>
                  <a:lnTo>
                    <a:pt x="670" y="583"/>
                  </a:lnTo>
                  <a:lnTo>
                    <a:pt x="675" y="583"/>
                  </a:lnTo>
                  <a:lnTo>
                    <a:pt x="677" y="583"/>
                  </a:lnTo>
                  <a:lnTo>
                    <a:pt x="603" y="372"/>
                  </a:lnTo>
                  <a:lnTo>
                    <a:pt x="596" y="365"/>
                  </a:lnTo>
                  <a:lnTo>
                    <a:pt x="577" y="351"/>
                  </a:lnTo>
                  <a:lnTo>
                    <a:pt x="551" y="330"/>
                  </a:lnTo>
                  <a:lnTo>
                    <a:pt x="518" y="304"/>
                  </a:lnTo>
                  <a:lnTo>
                    <a:pt x="482" y="279"/>
                  </a:lnTo>
                  <a:lnTo>
                    <a:pt x="447" y="258"/>
                  </a:lnTo>
                  <a:lnTo>
                    <a:pt x="415" y="244"/>
                  </a:lnTo>
                  <a:lnTo>
                    <a:pt x="392" y="237"/>
                  </a:lnTo>
                  <a:lnTo>
                    <a:pt x="371" y="237"/>
                  </a:lnTo>
                  <a:lnTo>
                    <a:pt x="351" y="237"/>
                  </a:lnTo>
                  <a:lnTo>
                    <a:pt x="328" y="237"/>
                  </a:lnTo>
                  <a:lnTo>
                    <a:pt x="309" y="237"/>
                  </a:lnTo>
                  <a:lnTo>
                    <a:pt x="291" y="239"/>
                  </a:lnTo>
                  <a:lnTo>
                    <a:pt x="277" y="239"/>
                  </a:lnTo>
                  <a:lnTo>
                    <a:pt x="268" y="239"/>
                  </a:lnTo>
                  <a:lnTo>
                    <a:pt x="265" y="239"/>
                  </a:lnTo>
                  <a:lnTo>
                    <a:pt x="269" y="235"/>
                  </a:lnTo>
                  <a:lnTo>
                    <a:pt x="283" y="226"/>
                  </a:lnTo>
                  <a:lnTo>
                    <a:pt x="304" y="214"/>
                  </a:lnTo>
                  <a:lnTo>
                    <a:pt x="331" y="203"/>
                  </a:lnTo>
                  <a:lnTo>
                    <a:pt x="363" y="195"/>
                  </a:lnTo>
                  <a:lnTo>
                    <a:pt x="399" y="195"/>
                  </a:lnTo>
                  <a:lnTo>
                    <a:pt x="438" y="203"/>
                  </a:lnTo>
                  <a:lnTo>
                    <a:pt x="478" y="222"/>
                  </a:lnTo>
                  <a:lnTo>
                    <a:pt x="551" y="261"/>
                  </a:lnTo>
                  <a:lnTo>
                    <a:pt x="551" y="253"/>
                  </a:lnTo>
                  <a:lnTo>
                    <a:pt x="548" y="231"/>
                  </a:lnTo>
                  <a:lnTo>
                    <a:pt x="544" y="200"/>
                  </a:lnTo>
                  <a:lnTo>
                    <a:pt x="538" y="162"/>
                  </a:lnTo>
                  <a:lnTo>
                    <a:pt x="529" y="122"/>
                  </a:lnTo>
                  <a:lnTo>
                    <a:pt x="516" y="84"/>
                  </a:lnTo>
                  <a:lnTo>
                    <a:pt x="498" y="54"/>
                  </a:lnTo>
                  <a:lnTo>
                    <a:pt x="478" y="31"/>
                  </a:lnTo>
                  <a:close/>
                </a:path>
              </a:pathLst>
            </a:custGeom>
            <a:solidFill>
              <a:srgbClr val="387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5"/>
            <p:cNvSpPr>
              <a:spLocks/>
            </p:cNvSpPr>
            <p:nvPr/>
          </p:nvSpPr>
          <p:spPr bwMode="auto">
            <a:xfrm>
              <a:off x="4771" y="1990"/>
              <a:ext cx="113" cy="216"/>
            </a:xfrm>
            <a:custGeom>
              <a:avLst/>
              <a:gdLst>
                <a:gd name="T0" fmla="*/ 47 w 225"/>
                <a:gd name="T1" fmla="*/ 96 h 432"/>
                <a:gd name="T2" fmla="*/ 48 w 225"/>
                <a:gd name="T3" fmla="*/ 99 h 432"/>
                <a:gd name="T4" fmla="*/ 54 w 225"/>
                <a:gd name="T5" fmla="*/ 105 h 432"/>
                <a:gd name="T6" fmla="*/ 60 w 225"/>
                <a:gd name="T7" fmla="*/ 117 h 432"/>
                <a:gd name="T8" fmla="*/ 69 w 225"/>
                <a:gd name="T9" fmla="*/ 131 h 432"/>
                <a:gd name="T10" fmla="*/ 78 w 225"/>
                <a:gd name="T11" fmla="*/ 148 h 432"/>
                <a:gd name="T12" fmla="*/ 88 w 225"/>
                <a:gd name="T13" fmla="*/ 167 h 432"/>
                <a:gd name="T14" fmla="*/ 95 w 225"/>
                <a:gd name="T15" fmla="*/ 187 h 432"/>
                <a:gd name="T16" fmla="*/ 102 w 225"/>
                <a:gd name="T17" fmla="*/ 208 h 432"/>
                <a:gd name="T18" fmla="*/ 107 w 225"/>
                <a:gd name="T19" fmla="*/ 229 h 432"/>
                <a:gd name="T20" fmla="*/ 114 w 225"/>
                <a:gd name="T21" fmla="*/ 247 h 432"/>
                <a:gd name="T22" fmla="*/ 121 w 225"/>
                <a:gd name="T23" fmla="*/ 263 h 432"/>
                <a:gd name="T24" fmla="*/ 128 w 225"/>
                <a:gd name="T25" fmla="*/ 277 h 432"/>
                <a:gd name="T26" fmla="*/ 134 w 225"/>
                <a:gd name="T27" fmla="*/ 289 h 432"/>
                <a:gd name="T28" fmla="*/ 139 w 225"/>
                <a:gd name="T29" fmla="*/ 297 h 432"/>
                <a:gd name="T30" fmla="*/ 142 w 225"/>
                <a:gd name="T31" fmla="*/ 302 h 432"/>
                <a:gd name="T32" fmla="*/ 143 w 225"/>
                <a:gd name="T33" fmla="*/ 303 h 432"/>
                <a:gd name="T34" fmla="*/ 218 w 225"/>
                <a:gd name="T35" fmla="*/ 432 h 432"/>
                <a:gd name="T36" fmla="*/ 225 w 225"/>
                <a:gd name="T37" fmla="*/ 367 h 432"/>
                <a:gd name="T38" fmla="*/ 164 w 225"/>
                <a:gd name="T39" fmla="*/ 273 h 432"/>
                <a:gd name="T40" fmla="*/ 109 w 225"/>
                <a:gd name="T41" fmla="*/ 161 h 432"/>
                <a:gd name="T42" fmla="*/ 106 w 225"/>
                <a:gd name="T43" fmla="*/ 154 h 432"/>
                <a:gd name="T44" fmla="*/ 99 w 225"/>
                <a:gd name="T45" fmla="*/ 136 h 432"/>
                <a:gd name="T46" fmla="*/ 88 w 225"/>
                <a:gd name="T47" fmla="*/ 110 h 432"/>
                <a:gd name="T48" fmla="*/ 74 w 225"/>
                <a:gd name="T49" fmla="*/ 79 h 432"/>
                <a:gd name="T50" fmla="*/ 58 w 225"/>
                <a:gd name="T51" fmla="*/ 50 h 432"/>
                <a:gd name="T52" fmla="*/ 40 w 225"/>
                <a:gd name="T53" fmla="*/ 24 h 432"/>
                <a:gd name="T54" fmla="*/ 20 w 225"/>
                <a:gd name="T55" fmla="*/ 6 h 432"/>
                <a:gd name="T56" fmla="*/ 0 w 225"/>
                <a:gd name="T57" fmla="*/ 0 h 432"/>
                <a:gd name="T58" fmla="*/ 47 w 225"/>
                <a:gd name="T59" fmla="*/ 9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5" h="432">
                  <a:moveTo>
                    <a:pt x="47" y="96"/>
                  </a:moveTo>
                  <a:lnTo>
                    <a:pt x="48" y="99"/>
                  </a:lnTo>
                  <a:lnTo>
                    <a:pt x="54" y="105"/>
                  </a:lnTo>
                  <a:lnTo>
                    <a:pt x="60" y="117"/>
                  </a:lnTo>
                  <a:lnTo>
                    <a:pt x="69" y="131"/>
                  </a:lnTo>
                  <a:lnTo>
                    <a:pt x="78" y="148"/>
                  </a:lnTo>
                  <a:lnTo>
                    <a:pt x="88" y="167"/>
                  </a:lnTo>
                  <a:lnTo>
                    <a:pt x="95" y="187"/>
                  </a:lnTo>
                  <a:lnTo>
                    <a:pt x="102" y="208"/>
                  </a:lnTo>
                  <a:lnTo>
                    <a:pt x="107" y="229"/>
                  </a:lnTo>
                  <a:lnTo>
                    <a:pt x="114" y="247"/>
                  </a:lnTo>
                  <a:lnTo>
                    <a:pt x="121" y="263"/>
                  </a:lnTo>
                  <a:lnTo>
                    <a:pt x="128" y="277"/>
                  </a:lnTo>
                  <a:lnTo>
                    <a:pt x="134" y="289"/>
                  </a:lnTo>
                  <a:lnTo>
                    <a:pt x="139" y="297"/>
                  </a:lnTo>
                  <a:lnTo>
                    <a:pt x="142" y="302"/>
                  </a:lnTo>
                  <a:lnTo>
                    <a:pt x="143" y="303"/>
                  </a:lnTo>
                  <a:lnTo>
                    <a:pt x="218" y="432"/>
                  </a:lnTo>
                  <a:lnTo>
                    <a:pt x="225" y="367"/>
                  </a:lnTo>
                  <a:lnTo>
                    <a:pt x="164" y="273"/>
                  </a:lnTo>
                  <a:lnTo>
                    <a:pt x="109" y="161"/>
                  </a:lnTo>
                  <a:lnTo>
                    <a:pt x="106" y="154"/>
                  </a:lnTo>
                  <a:lnTo>
                    <a:pt x="99" y="136"/>
                  </a:lnTo>
                  <a:lnTo>
                    <a:pt x="88" y="110"/>
                  </a:lnTo>
                  <a:lnTo>
                    <a:pt x="74" y="79"/>
                  </a:lnTo>
                  <a:lnTo>
                    <a:pt x="58" y="50"/>
                  </a:lnTo>
                  <a:lnTo>
                    <a:pt x="40" y="24"/>
                  </a:lnTo>
                  <a:lnTo>
                    <a:pt x="20" y="6"/>
                  </a:lnTo>
                  <a:lnTo>
                    <a:pt x="0" y="0"/>
                  </a:lnTo>
                  <a:lnTo>
                    <a:pt x="47" y="96"/>
                  </a:lnTo>
                  <a:close/>
                </a:path>
              </a:pathLst>
            </a:custGeom>
            <a:solidFill>
              <a:srgbClr val="387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p:cNvSpPr>
              <a:spLocks/>
            </p:cNvSpPr>
            <p:nvPr/>
          </p:nvSpPr>
          <p:spPr bwMode="auto">
            <a:xfrm>
              <a:off x="4826" y="2002"/>
              <a:ext cx="75" cy="148"/>
            </a:xfrm>
            <a:custGeom>
              <a:avLst/>
              <a:gdLst>
                <a:gd name="T0" fmla="*/ 0 w 150"/>
                <a:gd name="T1" fmla="*/ 0 h 297"/>
                <a:gd name="T2" fmla="*/ 3 w 150"/>
                <a:gd name="T3" fmla="*/ 8 h 297"/>
                <a:gd name="T4" fmla="*/ 12 w 150"/>
                <a:gd name="T5" fmla="*/ 29 h 297"/>
                <a:gd name="T6" fmla="*/ 26 w 150"/>
                <a:gd name="T7" fmla="*/ 60 h 297"/>
                <a:gd name="T8" fmla="*/ 44 w 150"/>
                <a:gd name="T9" fmla="*/ 95 h 297"/>
                <a:gd name="T10" fmla="*/ 66 w 150"/>
                <a:gd name="T11" fmla="*/ 136 h 297"/>
                <a:gd name="T12" fmla="*/ 92 w 150"/>
                <a:gd name="T13" fmla="*/ 177 h 297"/>
                <a:gd name="T14" fmla="*/ 120 w 150"/>
                <a:gd name="T15" fmla="*/ 212 h 297"/>
                <a:gd name="T16" fmla="*/ 150 w 150"/>
                <a:gd name="T17" fmla="*/ 241 h 297"/>
                <a:gd name="T18" fmla="*/ 150 w 150"/>
                <a:gd name="T19" fmla="*/ 297 h 297"/>
                <a:gd name="T20" fmla="*/ 102 w 150"/>
                <a:gd name="T21" fmla="*/ 264 h 297"/>
                <a:gd name="T22" fmla="*/ 98 w 150"/>
                <a:gd name="T23" fmla="*/ 256 h 297"/>
                <a:gd name="T24" fmla="*/ 85 w 150"/>
                <a:gd name="T25" fmla="*/ 235 h 297"/>
                <a:gd name="T26" fmla="*/ 70 w 150"/>
                <a:gd name="T27" fmla="*/ 204 h 297"/>
                <a:gd name="T28" fmla="*/ 51 w 150"/>
                <a:gd name="T29" fmla="*/ 165 h 297"/>
                <a:gd name="T30" fmla="*/ 32 w 150"/>
                <a:gd name="T31" fmla="*/ 123 h 297"/>
                <a:gd name="T32" fmla="*/ 16 w 150"/>
                <a:gd name="T33" fmla="*/ 79 h 297"/>
                <a:gd name="T34" fmla="*/ 4 w 150"/>
                <a:gd name="T35" fmla="*/ 37 h 297"/>
                <a:gd name="T36" fmla="*/ 0 w 150"/>
                <a:gd name="T3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 h="297">
                  <a:moveTo>
                    <a:pt x="0" y="0"/>
                  </a:moveTo>
                  <a:lnTo>
                    <a:pt x="3" y="8"/>
                  </a:lnTo>
                  <a:lnTo>
                    <a:pt x="12" y="29"/>
                  </a:lnTo>
                  <a:lnTo>
                    <a:pt x="26" y="60"/>
                  </a:lnTo>
                  <a:lnTo>
                    <a:pt x="44" y="95"/>
                  </a:lnTo>
                  <a:lnTo>
                    <a:pt x="66" y="136"/>
                  </a:lnTo>
                  <a:lnTo>
                    <a:pt x="92" y="177"/>
                  </a:lnTo>
                  <a:lnTo>
                    <a:pt x="120" y="212"/>
                  </a:lnTo>
                  <a:lnTo>
                    <a:pt x="150" y="241"/>
                  </a:lnTo>
                  <a:lnTo>
                    <a:pt x="150" y="297"/>
                  </a:lnTo>
                  <a:lnTo>
                    <a:pt x="102" y="264"/>
                  </a:lnTo>
                  <a:lnTo>
                    <a:pt x="98" y="256"/>
                  </a:lnTo>
                  <a:lnTo>
                    <a:pt x="85" y="235"/>
                  </a:lnTo>
                  <a:lnTo>
                    <a:pt x="70" y="204"/>
                  </a:lnTo>
                  <a:lnTo>
                    <a:pt x="51" y="165"/>
                  </a:lnTo>
                  <a:lnTo>
                    <a:pt x="32" y="123"/>
                  </a:lnTo>
                  <a:lnTo>
                    <a:pt x="16" y="79"/>
                  </a:lnTo>
                  <a:lnTo>
                    <a:pt x="4" y="37"/>
                  </a:lnTo>
                  <a:lnTo>
                    <a:pt x="0" y="0"/>
                  </a:lnTo>
                  <a:close/>
                </a:path>
              </a:pathLst>
            </a:custGeom>
            <a:solidFill>
              <a:srgbClr val="387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7"/>
            <p:cNvSpPr>
              <a:spLocks/>
            </p:cNvSpPr>
            <p:nvPr/>
          </p:nvSpPr>
          <p:spPr bwMode="auto">
            <a:xfrm>
              <a:off x="5010" y="2018"/>
              <a:ext cx="61" cy="184"/>
            </a:xfrm>
            <a:custGeom>
              <a:avLst/>
              <a:gdLst>
                <a:gd name="T0" fmla="*/ 81 w 121"/>
                <a:gd name="T1" fmla="*/ 89 h 369"/>
                <a:gd name="T2" fmla="*/ 80 w 121"/>
                <a:gd name="T3" fmla="*/ 94 h 369"/>
                <a:gd name="T4" fmla="*/ 76 w 121"/>
                <a:gd name="T5" fmla="*/ 106 h 369"/>
                <a:gd name="T6" fmla="*/ 70 w 121"/>
                <a:gd name="T7" fmla="*/ 125 h 369"/>
                <a:gd name="T8" fmla="*/ 60 w 121"/>
                <a:gd name="T9" fmla="*/ 146 h 369"/>
                <a:gd name="T10" fmla="*/ 49 w 121"/>
                <a:gd name="T11" fmla="*/ 171 h 369"/>
                <a:gd name="T12" fmla="*/ 36 w 121"/>
                <a:gd name="T13" fmla="*/ 193 h 369"/>
                <a:gd name="T14" fmla="*/ 19 w 121"/>
                <a:gd name="T15" fmla="*/ 214 h 369"/>
                <a:gd name="T16" fmla="*/ 0 w 121"/>
                <a:gd name="T17" fmla="*/ 232 h 369"/>
                <a:gd name="T18" fmla="*/ 0 w 121"/>
                <a:gd name="T19" fmla="*/ 242 h 369"/>
                <a:gd name="T20" fmla="*/ 0 w 121"/>
                <a:gd name="T21" fmla="*/ 270 h 369"/>
                <a:gd name="T22" fmla="*/ 5 w 121"/>
                <a:gd name="T23" fmla="*/ 302 h 369"/>
                <a:gd name="T24" fmla="*/ 20 w 121"/>
                <a:gd name="T25" fmla="*/ 336 h 369"/>
                <a:gd name="T26" fmla="*/ 30 w 121"/>
                <a:gd name="T27" fmla="*/ 349 h 369"/>
                <a:gd name="T28" fmla="*/ 40 w 121"/>
                <a:gd name="T29" fmla="*/ 359 h 369"/>
                <a:gd name="T30" fmla="*/ 49 w 121"/>
                <a:gd name="T31" fmla="*/ 364 h 369"/>
                <a:gd name="T32" fmla="*/ 58 w 121"/>
                <a:gd name="T33" fmla="*/ 367 h 369"/>
                <a:gd name="T34" fmla="*/ 65 w 121"/>
                <a:gd name="T35" fmla="*/ 369 h 369"/>
                <a:gd name="T36" fmla="*/ 70 w 121"/>
                <a:gd name="T37" fmla="*/ 369 h 369"/>
                <a:gd name="T38" fmla="*/ 73 w 121"/>
                <a:gd name="T39" fmla="*/ 369 h 369"/>
                <a:gd name="T40" fmla="*/ 74 w 121"/>
                <a:gd name="T41" fmla="*/ 369 h 369"/>
                <a:gd name="T42" fmla="*/ 76 w 121"/>
                <a:gd name="T43" fmla="*/ 357 h 369"/>
                <a:gd name="T44" fmla="*/ 78 w 121"/>
                <a:gd name="T45" fmla="*/ 328 h 369"/>
                <a:gd name="T46" fmla="*/ 80 w 121"/>
                <a:gd name="T47" fmla="*/ 294 h 369"/>
                <a:gd name="T48" fmla="*/ 81 w 121"/>
                <a:gd name="T49" fmla="*/ 265 h 369"/>
                <a:gd name="T50" fmla="*/ 83 w 121"/>
                <a:gd name="T51" fmla="*/ 250 h 369"/>
                <a:gd name="T52" fmla="*/ 88 w 121"/>
                <a:gd name="T53" fmla="*/ 232 h 369"/>
                <a:gd name="T54" fmla="*/ 94 w 121"/>
                <a:gd name="T55" fmla="*/ 209 h 369"/>
                <a:gd name="T56" fmla="*/ 102 w 121"/>
                <a:gd name="T57" fmla="*/ 182 h 369"/>
                <a:gd name="T58" fmla="*/ 109 w 121"/>
                <a:gd name="T59" fmla="*/ 153 h 369"/>
                <a:gd name="T60" fmla="*/ 116 w 121"/>
                <a:gd name="T61" fmla="*/ 119 h 369"/>
                <a:gd name="T62" fmla="*/ 120 w 121"/>
                <a:gd name="T63" fmla="*/ 81 h 369"/>
                <a:gd name="T64" fmla="*/ 121 w 121"/>
                <a:gd name="T65" fmla="*/ 41 h 369"/>
                <a:gd name="T66" fmla="*/ 114 w 121"/>
                <a:gd name="T67" fmla="*/ 0 h 369"/>
                <a:gd name="T68" fmla="*/ 100 w 121"/>
                <a:gd name="T69" fmla="*/ 89 h 369"/>
                <a:gd name="T70" fmla="*/ 81 w 121"/>
                <a:gd name="T71" fmla="*/ 8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369">
                  <a:moveTo>
                    <a:pt x="81" y="89"/>
                  </a:moveTo>
                  <a:lnTo>
                    <a:pt x="80" y="94"/>
                  </a:lnTo>
                  <a:lnTo>
                    <a:pt x="76" y="106"/>
                  </a:lnTo>
                  <a:lnTo>
                    <a:pt x="70" y="125"/>
                  </a:lnTo>
                  <a:lnTo>
                    <a:pt x="60" y="146"/>
                  </a:lnTo>
                  <a:lnTo>
                    <a:pt x="49" y="171"/>
                  </a:lnTo>
                  <a:lnTo>
                    <a:pt x="36" y="193"/>
                  </a:lnTo>
                  <a:lnTo>
                    <a:pt x="19" y="214"/>
                  </a:lnTo>
                  <a:lnTo>
                    <a:pt x="0" y="232"/>
                  </a:lnTo>
                  <a:lnTo>
                    <a:pt x="0" y="242"/>
                  </a:lnTo>
                  <a:lnTo>
                    <a:pt x="0" y="270"/>
                  </a:lnTo>
                  <a:lnTo>
                    <a:pt x="5" y="302"/>
                  </a:lnTo>
                  <a:lnTo>
                    <a:pt x="20" y="336"/>
                  </a:lnTo>
                  <a:lnTo>
                    <a:pt x="30" y="349"/>
                  </a:lnTo>
                  <a:lnTo>
                    <a:pt x="40" y="359"/>
                  </a:lnTo>
                  <a:lnTo>
                    <a:pt x="49" y="364"/>
                  </a:lnTo>
                  <a:lnTo>
                    <a:pt x="58" y="367"/>
                  </a:lnTo>
                  <a:lnTo>
                    <a:pt x="65" y="369"/>
                  </a:lnTo>
                  <a:lnTo>
                    <a:pt x="70" y="369"/>
                  </a:lnTo>
                  <a:lnTo>
                    <a:pt x="73" y="369"/>
                  </a:lnTo>
                  <a:lnTo>
                    <a:pt x="74" y="369"/>
                  </a:lnTo>
                  <a:lnTo>
                    <a:pt x="76" y="357"/>
                  </a:lnTo>
                  <a:lnTo>
                    <a:pt x="78" y="328"/>
                  </a:lnTo>
                  <a:lnTo>
                    <a:pt x="80" y="294"/>
                  </a:lnTo>
                  <a:lnTo>
                    <a:pt x="81" y="265"/>
                  </a:lnTo>
                  <a:lnTo>
                    <a:pt x="83" y="250"/>
                  </a:lnTo>
                  <a:lnTo>
                    <a:pt x="88" y="232"/>
                  </a:lnTo>
                  <a:lnTo>
                    <a:pt x="94" y="209"/>
                  </a:lnTo>
                  <a:lnTo>
                    <a:pt x="102" y="182"/>
                  </a:lnTo>
                  <a:lnTo>
                    <a:pt x="109" y="153"/>
                  </a:lnTo>
                  <a:lnTo>
                    <a:pt x="116" y="119"/>
                  </a:lnTo>
                  <a:lnTo>
                    <a:pt x="120" y="81"/>
                  </a:lnTo>
                  <a:lnTo>
                    <a:pt x="121" y="41"/>
                  </a:lnTo>
                  <a:lnTo>
                    <a:pt x="114" y="0"/>
                  </a:lnTo>
                  <a:lnTo>
                    <a:pt x="100" y="89"/>
                  </a:lnTo>
                  <a:lnTo>
                    <a:pt x="81" y="89"/>
                  </a:lnTo>
                  <a:close/>
                </a:path>
              </a:pathLst>
            </a:custGeom>
            <a:solidFill>
              <a:srgbClr val="387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8"/>
            <p:cNvSpPr>
              <a:spLocks/>
            </p:cNvSpPr>
            <p:nvPr/>
          </p:nvSpPr>
          <p:spPr bwMode="auto">
            <a:xfrm>
              <a:off x="5261" y="2181"/>
              <a:ext cx="326" cy="240"/>
            </a:xfrm>
            <a:custGeom>
              <a:avLst/>
              <a:gdLst>
                <a:gd name="T0" fmla="*/ 0 w 652"/>
                <a:gd name="T1" fmla="*/ 133 h 479"/>
                <a:gd name="T2" fmla="*/ 6 w 652"/>
                <a:gd name="T3" fmla="*/ 23 h 479"/>
                <a:gd name="T4" fmla="*/ 7 w 652"/>
                <a:gd name="T5" fmla="*/ 21 h 479"/>
                <a:gd name="T6" fmla="*/ 11 w 652"/>
                <a:gd name="T7" fmla="*/ 18 h 479"/>
                <a:gd name="T8" fmla="*/ 17 w 652"/>
                <a:gd name="T9" fmla="*/ 15 h 479"/>
                <a:gd name="T10" fmla="*/ 25 w 652"/>
                <a:gd name="T11" fmla="*/ 10 h 479"/>
                <a:gd name="T12" fmla="*/ 35 w 652"/>
                <a:gd name="T13" fmla="*/ 5 h 479"/>
                <a:gd name="T14" fmla="*/ 44 w 652"/>
                <a:gd name="T15" fmla="*/ 2 h 479"/>
                <a:gd name="T16" fmla="*/ 54 w 652"/>
                <a:gd name="T17" fmla="*/ 0 h 479"/>
                <a:gd name="T18" fmla="*/ 65 w 652"/>
                <a:gd name="T19" fmla="*/ 2 h 479"/>
                <a:gd name="T20" fmla="*/ 638 w 652"/>
                <a:gd name="T21" fmla="*/ 180 h 479"/>
                <a:gd name="T22" fmla="*/ 652 w 652"/>
                <a:gd name="T23" fmla="*/ 236 h 479"/>
                <a:gd name="T24" fmla="*/ 652 w 652"/>
                <a:gd name="T25" fmla="*/ 301 h 479"/>
                <a:gd name="T26" fmla="*/ 647 w 652"/>
                <a:gd name="T27" fmla="*/ 393 h 479"/>
                <a:gd name="T28" fmla="*/ 553 w 652"/>
                <a:gd name="T29" fmla="*/ 417 h 479"/>
                <a:gd name="T30" fmla="*/ 406 w 652"/>
                <a:gd name="T31" fmla="*/ 356 h 479"/>
                <a:gd name="T32" fmla="*/ 386 w 652"/>
                <a:gd name="T33" fmla="*/ 476 h 479"/>
                <a:gd name="T34" fmla="*/ 326 w 652"/>
                <a:gd name="T35" fmla="*/ 479 h 479"/>
                <a:gd name="T36" fmla="*/ 316 w 652"/>
                <a:gd name="T37" fmla="*/ 455 h 479"/>
                <a:gd name="T38" fmla="*/ 343 w 652"/>
                <a:gd name="T39" fmla="*/ 437 h 479"/>
                <a:gd name="T40" fmla="*/ 347 w 652"/>
                <a:gd name="T41" fmla="*/ 318 h 479"/>
                <a:gd name="T42" fmla="*/ 344 w 652"/>
                <a:gd name="T43" fmla="*/ 317 h 479"/>
                <a:gd name="T44" fmla="*/ 339 w 652"/>
                <a:gd name="T45" fmla="*/ 312 h 479"/>
                <a:gd name="T46" fmla="*/ 329 w 652"/>
                <a:gd name="T47" fmla="*/ 304 h 479"/>
                <a:gd name="T48" fmla="*/ 315 w 652"/>
                <a:gd name="T49" fmla="*/ 296 h 479"/>
                <a:gd name="T50" fmla="*/ 299 w 652"/>
                <a:gd name="T51" fmla="*/ 286 h 479"/>
                <a:gd name="T52" fmla="*/ 279 w 652"/>
                <a:gd name="T53" fmla="*/ 278 h 479"/>
                <a:gd name="T54" fmla="*/ 258 w 652"/>
                <a:gd name="T55" fmla="*/ 270 h 479"/>
                <a:gd name="T56" fmla="*/ 236 w 652"/>
                <a:gd name="T57" fmla="*/ 263 h 479"/>
                <a:gd name="T58" fmla="*/ 213 w 652"/>
                <a:gd name="T59" fmla="*/ 258 h 479"/>
                <a:gd name="T60" fmla="*/ 185 w 652"/>
                <a:gd name="T61" fmla="*/ 250 h 479"/>
                <a:gd name="T62" fmla="*/ 156 w 652"/>
                <a:gd name="T63" fmla="*/ 242 h 479"/>
                <a:gd name="T64" fmla="*/ 129 w 652"/>
                <a:gd name="T65" fmla="*/ 234 h 479"/>
                <a:gd name="T66" fmla="*/ 104 w 652"/>
                <a:gd name="T67" fmla="*/ 228 h 479"/>
                <a:gd name="T68" fmla="*/ 83 w 652"/>
                <a:gd name="T69" fmla="*/ 221 h 479"/>
                <a:gd name="T70" fmla="*/ 69 w 652"/>
                <a:gd name="T71" fmla="*/ 216 h 479"/>
                <a:gd name="T72" fmla="*/ 64 w 652"/>
                <a:gd name="T73" fmla="*/ 215 h 479"/>
                <a:gd name="T74" fmla="*/ 0 w 652"/>
                <a:gd name="T75" fmla="*/ 13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2" h="479">
                  <a:moveTo>
                    <a:pt x="0" y="133"/>
                  </a:moveTo>
                  <a:lnTo>
                    <a:pt x="6" y="23"/>
                  </a:lnTo>
                  <a:lnTo>
                    <a:pt x="7" y="21"/>
                  </a:lnTo>
                  <a:lnTo>
                    <a:pt x="11" y="18"/>
                  </a:lnTo>
                  <a:lnTo>
                    <a:pt x="17" y="15"/>
                  </a:lnTo>
                  <a:lnTo>
                    <a:pt x="25" y="10"/>
                  </a:lnTo>
                  <a:lnTo>
                    <a:pt x="35" y="5"/>
                  </a:lnTo>
                  <a:lnTo>
                    <a:pt x="44" y="2"/>
                  </a:lnTo>
                  <a:lnTo>
                    <a:pt x="54" y="0"/>
                  </a:lnTo>
                  <a:lnTo>
                    <a:pt x="65" y="2"/>
                  </a:lnTo>
                  <a:lnTo>
                    <a:pt x="638" y="180"/>
                  </a:lnTo>
                  <a:lnTo>
                    <a:pt x="652" y="236"/>
                  </a:lnTo>
                  <a:lnTo>
                    <a:pt x="652" y="301"/>
                  </a:lnTo>
                  <a:lnTo>
                    <a:pt x="647" y="393"/>
                  </a:lnTo>
                  <a:lnTo>
                    <a:pt x="553" y="417"/>
                  </a:lnTo>
                  <a:lnTo>
                    <a:pt x="406" y="356"/>
                  </a:lnTo>
                  <a:lnTo>
                    <a:pt x="386" y="476"/>
                  </a:lnTo>
                  <a:lnTo>
                    <a:pt x="326" y="479"/>
                  </a:lnTo>
                  <a:lnTo>
                    <a:pt x="316" y="455"/>
                  </a:lnTo>
                  <a:lnTo>
                    <a:pt x="343" y="437"/>
                  </a:lnTo>
                  <a:lnTo>
                    <a:pt x="347" y="318"/>
                  </a:lnTo>
                  <a:lnTo>
                    <a:pt x="344" y="317"/>
                  </a:lnTo>
                  <a:lnTo>
                    <a:pt x="339" y="312"/>
                  </a:lnTo>
                  <a:lnTo>
                    <a:pt x="329" y="304"/>
                  </a:lnTo>
                  <a:lnTo>
                    <a:pt x="315" y="296"/>
                  </a:lnTo>
                  <a:lnTo>
                    <a:pt x="299" y="286"/>
                  </a:lnTo>
                  <a:lnTo>
                    <a:pt x="279" y="278"/>
                  </a:lnTo>
                  <a:lnTo>
                    <a:pt x="258" y="270"/>
                  </a:lnTo>
                  <a:lnTo>
                    <a:pt x="236" y="263"/>
                  </a:lnTo>
                  <a:lnTo>
                    <a:pt x="213" y="258"/>
                  </a:lnTo>
                  <a:lnTo>
                    <a:pt x="185" y="250"/>
                  </a:lnTo>
                  <a:lnTo>
                    <a:pt x="156" y="242"/>
                  </a:lnTo>
                  <a:lnTo>
                    <a:pt x="129" y="234"/>
                  </a:lnTo>
                  <a:lnTo>
                    <a:pt x="104" y="228"/>
                  </a:lnTo>
                  <a:lnTo>
                    <a:pt x="83" y="221"/>
                  </a:lnTo>
                  <a:lnTo>
                    <a:pt x="69" y="216"/>
                  </a:lnTo>
                  <a:lnTo>
                    <a:pt x="64" y="215"/>
                  </a:lnTo>
                  <a:lnTo>
                    <a:pt x="0" y="133"/>
                  </a:lnTo>
                  <a:close/>
                </a:path>
              </a:pathLst>
            </a:custGeom>
            <a:solidFill>
              <a:srgbClr val="0C16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9"/>
            <p:cNvSpPr>
              <a:spLocks/>
            </p:cNvSpPr>
            <p:nvPr/>
          </p:nvSpPr>
          <p:spPr bwMode="auto">
            <a:xfrm>
              <a:off x="5157" y="2270"/>
              <a:ext cx="266" cy="318"/>
            </a:xfrm>
            <a:custGeom>
              <a:avLst/>
              <a:gdLst>
                <a:gd name="T0" fmla="*/ 185 w 533"/>
                <a:gd name="T1" fmla="*/ 16 h 634"/>
                <a:gd name="T2" fmla="*/ 225 w 533"/>
                <a:gd name="T3" fmla="*/ 87 h 634"/>
                <a:gd name="T4" fmla="*/ 491 w 533"/>
                <a:gd name="T5" fmla="*/ 128 h 634"/>
                <a:gd name="T6" fmla="*/ 512 w 533"/>
                <a:gd name="T7" fmla="*/ 225 h 634"/>
                <a:gd name="T8" fmla="*/ 375 w 533"/>
                <a:gd name="T9" fmla="*/ 248 h 634"/>
                <a:gd name="T10" fmla="*/ 403 w 533"/>
                <a:gd name="T11" fmla="*/ 281 h 634"/>
                <a:gd name="T12" fmla="*/ 480 w 533"/>
                <a:gd name="T13" fmla="*/ 289 h 634"/>
                <a:gd name="T14" fmla="*/ 495 w 533"/>
                <a:gd name="T15" fmla="*/ 298 h 634"/>
                <a:gd name="T16" fmla="*/ 494 w 533"/>
                <a:gd name="T17" fmla="*/ 331 h 634"/>
                <a:gd name="T18" fmla="*/ 475 w 533"/>
                <a:gd name="T19" fmla="*/ 357 h 634"/>
                <a:gd name="T20" fmla="*/ 382 w 533"/>
                <a:gd name="T21" fmla="*/ 401 h 634"/>
                <a:gd name="T22" fmla="*/ 464 w 533"/>
                <a:gd name="T23" fmla="*/ 393 h 634"/>
                <a:gd name="T24" fmla="*/ 469 w 533"/>
                <a:gd name="T25" fmla="*/ 412 h 634"/>
                <a:gd name="T26" fmla="*/ 464 w 533"/>
                <a:gd name="T27" fmla="*/ 448 h 634"/>
                <a:gd name="T28" fmla="*/ 440 w 533"/>
                <a:gd name="T29" fmla="*/ 471 h 634"/>
                <a:gd name="T30" fmla="*/ 402 w 533"/>
                <a:gd name="T31" fmla="*/ 495 h 634"/>
                <a:gd name="T32" fmla="*/ 364 w 533"/>
                <a:gd name="T33" fmla="*/ 514 h 634"/>
                <a:gd name="T34" fmla="*/ 348 w 533"/>
                <a:gd name="T35" fmla="*/ 522 h 634"/>
                <a:gd name="T36" fmla="*/ 431 w 533"/>
                <a:gd name="T37" fmla="*/ 505 h 634"/>
                <a:gd name="T38" fmla="*/ 308 w 533"/>
                <a:gd name="T39" fmla="*/ 634 h 634"/>
                <a:gd name="T40" fmla="*/ 294 w 533"/>
                <a:gd name="T41" fmla="*/ 628 h 634"/>
                <a:gd name="T42" fmla="*/ 263 w 533"/>
                <a:gd name="T43" fmla="*/ 612 h 634"/>
                <a:gd name="T44" fmla="*/ 229 w 533"/>
                <a:gd name="T45" fmla="*/ 594 h 634"/>
                <a:gd name="T46" fmla="*/ 204 w 533"/>
                <a:gd name="T47" fmla="*/ 578 h 634"/>
                <a:gd name="T48" fmla="*/ 174 w 533"/>
                <a:gd name="T49" fmla="*/ 563 h 634"/>
                <a:gd name="T50" fmla="*/ 125 w 533"/>
                <a:gd name="T51" fmla="*/ 548 h 634"/>
                <a:gd name="T52" fmla="*/ 81 w 533"/>
                <a:gd name="T53" fmla="*/ 535 h 634"/>
                <a:gd name="T54" fmla="*/ 62 w 533"/>
                <a:gd name="T55" fmla="*/ 531 h 634"/>
                <a:gd name="T56" fmla="*/ 49 w 533"/>
                <a:gd name="T57" fmla="*/ 503 h 634"/>
                <a:gd name="T58" fmla="*/ 23 w 533"/>
                <a:gd name="T59" fmla="*/ 432 h 634"/>
                <a:gd name="T60" fmla="*/ 2 w 533"/>
                <a:gd name="T61" fmla="*/ 333 h 634"/>
                <a:gd name="T62" fmla="*/ 6 w 533"/>
                <a:gd name="T63" fmla="*/ 225 h 634"/>
                <a:gd name="T64" fmla="*/ 24 w 533"/>
                <a:gd name="T65" fmla="*/ 177 h 634"/>
                <a:gd name="T66" fmla="*/ 45 w 533"/>
                <a:gd name="T67" fmla="*/ 164 h 634"/>
                <a:gd name="T68" fmla="*/ 60 w 533"/>
                <a:gd name="T69" fmla="*/ 170 h 634"/>
                <a:gd name="T70" fmla="*/ 67 w 533"/>
                <a:gd name="T71" fmla="*/ 177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3" h="634">
                  <a:moveTo>
                    <a:pt x="150" y="104"/>
                  </a:moveTo>
                  <a:lnTo>
                    <a:pt x="185" y="16"/>
                  </a:lnTo>
                  <a:lnTo>
                    <a:pt x="218" y="0"/>
                  </a:lnTo>
                  <a:lnTo>
                    <a:pt x="225" y="87"/>
                  </a:lnTo>
                  <a:lnTo>
                    <a:pt x="355" y="104"/>
                  </a:lnTo>
                  <a:lnTo>
                    <a:pt x="491" y="128"/>
                  </a:lnTo>
                  <a:lnTo>
                    <a:pt x="533" y="161"/>
                  </a:lnTo>
                  <a:lnTo>
                    <a:pt x="512" y="225"/>
                  </a:lnTo>
                  <a:lnTo>
                    <a:pt x="458" y="234"/>
                  </a:lnTo>
                  <a:lnTo>
                    <a:pt x="375" y="248"/>
                  </a:lnTo>
                  <a:lnTo>
                    <a:pt x="355" y="289"/>
                  </a:lnTo>
                  <a:lnTo>
                    <a:pt x="403" y="281"/>
                  </a:lnTo>
                  <a:lnTo>
                    <a:pt x="478" y="289"/>
                  </a:lnTo>
                  <a:lnTo>
                    <a:pt x="480" y="289"/>
                  </a:lnTo>
                  <a:lnTo>
                    <a:pt x="489" y="292"/>
                  </a:lnTo>
                  <a:lnTo>
                    <a:pt x="495" y="298"/>
                  </a:lnTo>
                  <a:lnTo>
                    <a:pt x="498" y="313"/>
                  </a:lnTo>
                  <a:lnTo>
                    <a:pt x="494" y="331"/>
                  </a:lnTo>
                  <a:lnTo>
                    <a:pt x="484" y="346"/>
                  </a:lnTo>
                  <a:lnTo>
                    <a:pt x="475" y="357"/>
                  </a:lnTo>
                  <a:lnTo>
                    <a:pt x="471" y="360"/>
                  </a:lnTo>
                  <a:lnTo>
                    <a:pt x="382" y="401"/>
                  </a:lnTo>
                  <a:lnTo>
                    <a:pt x="382" y="433"/>
                  </a:lnTo>
                  <a:lnTo>
                    <a:pt x="464" y="393"/>
                  </a:lnTo>
                  <a:lnTo>
                    <a:pt x="465" y="397"/>
                  </a:lnTo>
                  <a:lnTo>
                    <a:pt x="469" y="412"/>
                  </a:lnTo>
                  <a:lnTo>
                    <a:pt x="469" y="430"/>
                  </a:lnTo>
                  <a:lnTo>
                    <a:pt x="464" y="448"/>
                  </a:lnTo>
                  <a:lnTo>
                    <a:pt x="455" y="458"/>
                  </a:lnTo>
                  <a:lnTo>
                    <a:pt x="440" y="471"/>
                  </a:lnTo>
                  <a:lnTo>
                    <a:pt x="421" y="482"/>
                  </a:lnTo>
                  <a:lnTo>
                    <a:pt x="402" y="495"/>
                  </a:lnTo>
                  <a:lnTo>
                    <a:pt x="381" y="505"/>
                  </a:lnTo>
                  <a:lnTo>
                    <a:pt x="364" y="514"/>
                  </a:lnTo>
                  <a:lnTo>
                    <a:pt x="352" y="521"/>
                  </a:lnTo>
                  <a:lnTo>
                    <a:pt x="348" y="522"/>
                  </a:lnTo>
                  <a:lnTo>
                    <a:pt x="348" y="561"/>
                  </a:lnTo>
                  <a:lnTo>
                    <a:pt x="431" y="505"/>
                  </a:lnTo>
                  <a:lnTo>
                    <a:pt x="396" y="561"/>
                  </a:lnTo>
                  <a:lnTo>
                    <a:pt x="308" y="634"/>
                  </a:lnTo>
                  <a:lnTo>
                    <a:pt x="303" y="633"/>
                  </a:lnTo>
                  <a:lnTo>
                    <a:pt x="294" y="628"/>
                  </a:lnTo>
                  <a:lnTo>
                    <a:pt x="280" y="621"/>
                  </a:lnTo>
                  <a:lnTo>
                    <a:pt x="263" y="612"/>
                  </a:lnTo>
                  <a:lnTo>
                    <a:pt x="245" y="602"/>
                  </a:lnTo>
                  <a:lnTo>
                    <a:pt x="229" y="594"/>
                  </a:lnTo>
                  <a:lnTo>
                    <a:pt x="215" y="584"/>
                  </a:lnTo>
                  <a:lnTo>
                    <a:pt x="204" y="578"/>
                  </a:lnTo>
                  <a:lnTo>
                    <a:pt x="193" y="571"/>
                  </a:lnTo>
                  <a:lnTo>
                    <a:pt x="174" y="563"/>
                  </a:lnTo>
                  <a:lnTo>
                    <a:pt x="150" y="555"/>
                  </a:lnTo>
                  <a:lnTo>
                    <a:pt x="125" y="548"/>
                  </a:lnTo>
                  <a:lnTo>
                    <a:pt x="102" y="542"/>
                  </a:lnTo>
                  <a:lnTo>
                    <a:pt x="81" y="535"/>
                  </a:lnTo>
                  <a:lnTo>
                    <a:pt x="67" y="532"/>
                  </a:lnTo>
                  <a:lnTo>
                    <a:pt x="62" y="531"/>
                  </a:lnTo>
                  <a:lnTo>
                    <a:pt x="58" y="522"/>
                  </a:lnTo>
                  <a:lnTo>
                    <a:pt x="49" y="503"/>
                  </a:lnTo>
                  <a:lnTo>
                    <a:pt x="37" y="471"/>
                  </a:lnTo>
                  <a:lnTo>
                    <a:pt x="23" y="432"/>
                  </a:lnTo>
                  <a:lnTo>
                    <a:pt x="11" y="385"/>
                  </a:lnTo>
                  <a:lnTo>
                    <a:pt x="2" y="333"/>
                  </a:lnTo>
                  <a:lnTo>
                    <a:pt x="0" y="279"/>
                  </a:lnTo>
                  <a:lnTo>
                    <a:pt x="6" y="225"/>
                  </a:lnTo>
                  <a:lnTo>
                    <a:pt x="15" y="195"/>
                  </a:lnTo>
                  <a:lnTo>
                    <a:pt x="24" y="177"/>
                  </a:lnTo>
                  <a:lnTo>
                    <a:pt x="35" y="167"/>
                  </a:lnTo>
                  <a:lnTo>
                    <a:pt x="45" y="164"/>
                  </a:lnTo>
                  <a:lnTo>
                    <a:pt x="53" y="167"/>
                  </a:lnTo>
                  <a:lnTo>
                    <a:pt x="60" y="170"/>
                  </a:lnTo>
                  <a:lnTo>
                    <a:pt x="66" y="175"/>
                  </a:lnTo>
                  <a:lnTo>
                    <a:pt x="67" y="177"/>
                  </a:lnTo>
                  <a:lnTo>
                    <a:pt x="150" y="104"/>
                  </a:lnTo>
                  <a:close/>
                </a:path>
              </a:pathLst>
            </a:custGeom>
            <a:solidFill>
              <a:srgbClr val="FFAD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
            <p:cNvSpPr>
              <a:spLocks/>
            </p:cNvSpPr>
            <p:nvPr/>
          </p:nvSpPr>
          <p:spPr bwMode="auto">
            <a:xfrm>
              <a:off x="5326" y="2418"/>
              <a:ext cx="171" cy="166"/>
            </a:xfrm>
            <a:custGeom>
              <a:avLst/>
              <a:gdLst>
                <a:gd name="T0" fmla="*/ 138 w 341"/>
                <a:gd name="T1" fmla="*/ 12 h 333"/>
                <a:gd name="T2" fmla="*/ 130 w 341"/>
                <a:gd name="T3" fmla="*/ 15 h 333"/>
                <a:gd name="T4" fmla="*/ 112 w 341"/>
                <a:gd name="T5" fmla="*/ 25 h 333"/>
                <a:gd name="T6" fmla="*/ 94 w 341"/>
                <a:gd name="T7" fmla="*/ 41 h 333"/>
                <a:gd name="T8" fmla="*/ 86 w 341"/>
                <a:gd name="T9" fmla="*/ 62 h 333"/>
                <a:gd name="T10" fmla="*/ 86 w 341"/>
                <a:gd name="T11" fmla="*/ 90 h 333"/>
                <a:gd name="T12" fmla="*/ 86 w 341"/>
                <a:gd name="T13" fmla="*/ 93 h 333"/>
                <a:gd name="T14" fmla="*/ 44 w 341"/>
                <a:gd name="T15" fmla="*/ 106 h 333"/>
                <a:gd name="T16" fmla="*/ 36 w 341"/>
                <a:gd name="T17" fmla="*/ 109 h 333"/>
                <a:gd name="T18" fmla="*/ 19 w 341"/>
                <a:gd name="T19" fmla="*/ 119 h 333"/>
                <a:gd name="T20" fmla="*/ 4 w 341"/>
                <a:gd name="T21" fmla="*/ 140 h 333"/>
                <a:gd name="T22" fmla="*/ 1 w 341"/>
                <a:gd name="T23" fmla="*/ 172 h 333"/>
                <a:gd name="T24" fmla="*/ 33 w 341"/>
                <a:gd name="T25" fmla="*/ 216 h 333"/>
                <a:gd name="T26" fmla="*/ 8 w 341"/>
                <a:gd name="T27" fmla="*/ 234 h 333"/>
                <a:gd name="T28" fmla="*/ 0 w 341"/>
                <a:gd name="T29" fmla="*/ 266 h 333"/>
                <a:gd name="T30" fmla="*/ 8 w 341"/>
                <a:gd name="T31" fmla="*/ 297 h 333"/>
                <a:gd name="T32" fmla="*/ 25 w 341"/>
                <a:gd name="T33" fmla="*/ 313 h 333"/>
                <a:gd name="T34" fmla="*/ 170 w 341"/>
                <a:gd name="T35" fmla="*/ 333 h 333"/>
                <a:gd name="T36" fmla="*/ 180 w 341"/>
                <a:gd name="T37" fmla="*/ 330 h 333"/>
                <a:gd name="T38" fmla="*/ 200 w 341"/>
                <a:gd name="T39" fmla="*/ 317 h 333"/>
                <a:gd name="T40" fmla="*/ 221 w 341"/>
                <a:gd name="T41" fmla="*/ 294 h 333"/>
                <a:gd name="T42" fmla="*/ 233 w 341"/>
                <a:gd name="T43" fmla="*/ 260 h 333"/>
                <a:gd name="T44" fmla="*/ 245 w 341"/>
                <a:gd name="T45" fmla="*/ 255 h 333"/>
                <a:gd name="T46" fmla="*/ 267 w 341"/>
                <a:gd name="T47" fmla="*/ 240 h 333"/>
                <a:gd name="T48" fmla="*/ 286 w 341"/>
                <a:gd name="T49" fmla="*/ 211 h 333"/>
                <a:gd name="T50" fmla="*/ 291 w 341"/>
                <a:gd name="T51" fmla="*/ 166 h 333"/>
                <a:gd name="T52" fmla="*/ 301 w 341"/>
                <a:gd name="T53" fmla="*/ 153 h 333"/>
                <a:gd name="T54" fmla="*/ 320 w 341"/>
                <a:gd name="T55" fmla="*/ 120 h 333"/>
                <a:gd name="T56" fmla="*/ 337 w 341"/>
                <a:gd name="T57" fmla="*/ 80 h 333"/>
                <a:gd name="T58" fmla="*/ 338 w 341"/>
                <a:gd name="T59" fmla="*/ 42 h 333"/>
                <a:gd name="T60" fmla="*/ 325 w 341"/>
                <a:gd name="T61" fmla="*/ 5 h 333"/>
                <a:gd name="T62" fmla="*/ 323 w 341"/>
                <a:gd name="T63" fmla="*/ 0 h 333"/>
                <a:gd name="T64" fmla="*/ 280 w 341"/>
                <a:gd name="T65" fmla="*/ 3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1" h="333">
                  <a:moveTo>
                    <a:pt x="202" y="31"/>
                  </a:moveTo>
                  <a:lnTo>
                    <a:pt x="138" y="12"/>
                  </a:lnTo>
                  <a:lnTo>
                    <a:pt x="135" y="13"/>
                  </a:lnTo>
                  <a:lnTo>
                    <a:pt x="130" y="15"/>
                  </a:lnTo>
                  <a:lnTo>
                    <a:pt x="122" y="20"/>
                  </a:lnTo>
                  <a:lnTo>
                    <a:pt x="112" y="25"/>
                  </a:lnTo>
                  <a:lnTo>
                    <a:pt x="102" y="33"/>
                  </a:lnTo>
                  <a:lnTo>
                    <a:pt x="94" y="41"/>
                  </a:lnTo>
                  <a:lnTo>
                    <a:pt x="88" y="51"/>
                  </a:lnTo>
                  <a:lnTo>
                    <a:pt x="86" y="62"/>
                  </a:lnTo>
                  <a:lnTo>
                    <a:pt x="86" y="80"/>
                  </a:lnTo>
                  <a:lnTo>
                    <a:pt x="86" y="90"/>
                  </a:lnTo>
                  <a:lnTo>
                    <a:pt x="86" y="93"/>
                  </a:lnTo>
                  <a:lnTo>
                    <a:pt x="86" y="93"/>
                  </a:lnTo>
                  <a:lnTo>
                    <a:pt x="97" y="117"/>
                  </a:lnTo>
                  <a:lnTo>
                    <a:pt x="44" y="106"/>
                  </a:lnTo>
                  <a:lnTo>
                    <a:pt x="41" y="106"/>
                  </a:lnTo>
                  <a:lnTo>
                    <a:pt x="36" y="109"/>
                  </a:lnTo>
                  <a:lnTo>
                    <a:pt x="29" y="112"/>
                  </a:lnTo>
                  <a:lnTo>
                    <a:pt x="19" y="119"/>
                  </a:lnTo>
                  <a:lnTo>
                    <a:pt x="11" y="128"/>
                  </a:lnTo>
                  <a:lnTo>
                    <a:pt x="4" y="140"/>
                  </a:lnTo>
                  <a:lnTo>
                    <a:pt x="1" y="154"/>
                  </a:lnTo>
                  <a:lnTo>
                    <a:pt x="1" y="172"/>
                  </a:lnTo>
                  <a:lnTo>
                    <a:pt x="7" y="203"/>
                  </a:lnTo>
                  <a:lnTo>
                    <a:pt x="33" y="216"/>
                  </a:lnTo>
                  <a:lnTo>
                    <a:pt x="10" y="227"/>
                  </a:lnTo>
                  <a:lnTo>
                    <a:pt x="8" y="234"/>
                  </a:lnTo>
                  <a:lnTo>
                    <a:pt x="4" y="249"/>
                  </a:lnTo>
                  <a:lnTo>
                    <a:pt x="0" y="266"/>
                  </a:lnTo>
                  <a:lnTo>
                    <a:pt x="1" y="284"/>
                  </a:lnTo>
                  <a:lnTo>
                    <a:pt x="8" y="297"/>
                  </a:lnTo>
                  <a:lnTo>
                    <a:pt x="17" y="307"/>
                  </a:lnTo>
                  <a:lnTo>
                    <a:pt x="25" y="313"/>
                  </a:lnTo>
                  <a:lnTo>
                    <a:pt x="28" y="315"/>
                  </a:lnTo>
                  <a:lnTo>
                    <a:pt x="170" y="333"/>
                  </a:lnTo>
                  <a:lnTo>
                    <a:pt x="173" y="331"/>
                  </a:lnTo>
                  <a:lnTo>
                    <a:pt x="180" y="330"/>
                  </a:lnTo>
                  <a:lnTo>
                    <a:pt x="189" y="325"/>
                  </a:lnTo>
                  <a:lnTo>
                    <a:pt x="200" y="317"/>
                  </a:lnTo>
                  <a:lnTo>
                    <a:pt x="211" y="307"/>
                  </a:lnTo>
                  <a:lnTo>
                    <a:pt x="221" y="294"/>
                  </a:lnTo>
                  <a:lnTo>
                    <a:pt x="229" y="279"/>
                  </a:lnTo>
                  <a:lnTo>
                    <a:pt x="233" y="260"/>
                  </a:lnTo>
                  <a:lnTo>
                    <a:pt x="236" y="258"/>
                  </a:lnTo>
                  <a:lnTo>
                    <a:pt x="245" y="255"/>
                  </a:lnTo>
                  <a:lnTo>
                    <a:pt x="254" y="250"/>
                  </a:lnTo>
                  <a:lnTo>
                    <a:pt x="267" y="240"/>
                  </a:lnTo>
                  <a:lnTo>
                    <a:pt x="278" y="229"/>
                  </a:lnTo>
                  <a:lnTo>
                    <a:pt x="286" y="211"/>
                  </a:lnTo>
                  <a:lnTo>
                    <a:pt x="291" y="192"/>
                  </a:lnTo>
                  <a:lnTo>
                    <a:pt x="291" y="166"/>
                  </a:lnTo>
                  <a:lnTo>
                    <a:pt x="294" y="163"/>
                  </a:lnTo>
                  <a:lnTo>
                    <a:pt x="301" y="153"/>
                  </a:lnTo>
                  <a:lnTo>
                    <a:pt x="311" y="138"/>
                  </a:lnTo>
                  <a:lnTo>
                    <a:pt x="320" y="120"/>
                  </a:lnTo>
                  <a:lnTo>
                    <a:pt x="330" y="101"/>
                  </a:lnTo>
                  <a:lnTo>
                    <a:pt x="337" y="80"/>
                  </a:lnTo>
                  <a:lnTo>
                    <a:pt x="341" y="60"/>
                  </a:lnTo>
                  <a:lnTo>
                    <a:pt x="338" y="42"/>
                  </a:lnTo>
                  <a:lnTo>
                    <a:pt x="330" y="18"/>
                  </a:lnTo>
                  <a:lnTo>
                    <a:pt x="325" y="5"/>
                  </a:lnTo>
                  <a:lnTo>
                    <a:pt x="323" y="0"/>
                  </a:lnTo>
                  <a:lnTo>
                    <a:pt x="323" y="0"/>
                  </a:lnTo>
                  <a:lnTo>
                    <a:pt x="286" y="0"/>
                  </a:lnTo>
                  <a:lnTo>
                    <a:pt x="280" y="38"/>
                  </a:lnTo>
                  <a:lnTo>
                    <a:pt x="20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1"/>
            <p:cNvSpPr>
              <a:spLocks/>
            </p:cNvSpPr>
            <p:nvPr/>
          </p:nvSpPr>
          <p:spPr bwMode="auto">
            <a:xfrm>
              <a:off x="5382" y="2437"/>
              <a:ext cx="103" cy="64"/>
            </a:xfrm>
            <a:custGeom>
              <a:avLst/>
              <a:gdLst>
                <a:gd name="T0" fmla="*/ 185 w 206"/>
                <a:gd name="T1" fmla="*/ 24 h 128"/>
                <a:gd name="T2" fmla="*/ 58 w 206"/>
                <a:gd name="T3" fmla="*/ 0 h 128"/>
                <a:gd name="T4" fmla="*/ 21 w 206"/>
                <a:gd name="T5" fmla="*/ 11 h 128"/>
                <a:gd name="T6" fmla="*/ 0 w 206"/>
                <a:gd name="T7" fmla="*/ 55 h 128"/>
                <a:gd name="T8" fmla="*/ 11 w 206"/>
                <a:gd name="T9" fmla="*/ 86 h 128"/>
                <a:gd name="T10" fmla="*/ 90 w 206"/>
                <a:gd name="T11" fmla="*/ 110 h 128"/>
                <a:gd name="T12" fmla="*/ 179 w 206"/>
                <a:gd name="T13" fmla="*/ 128 h 128"/>
                <a:gd name="T14" fmla="*/ 182 w 206"/>
                <a:gd name="T15" fmla="*/ 126 h 128"/>
                <a:gd name="T16" fmla="*/ 188 w 206"/>
                <a:gd name="T17" fmla="*/ 123 h 128"/>
                <a:gd name="T18" fmla="*/ 195 w 206"/>
                <a:gd name="T19" fmla="*/ 116 h 128"/>
                <a:gd name="T20" fmla="*/ 202 w 206"/>
                <a:gd name="T21" fmla="*/ 105 h 128"/>
                <a:gd name="T22" fmla="*/ 206 w 206"/>
                <a:gd name="T23" fmla="*/ 92 h 128"/>
                <a:gd name="T24" fmla="*/ 206 w 206"/>
                <a:gd name="T25" fmla="*/ 74 h 128"/>
                <a:gd name="T26" fmla="*/ 200 w 206"/>
                <a:gd name="T27" fmla="*/ 52 h 128"/>
                <a:gd name="T28" fmla="*/ 185 w 206"/>
                <a:gd name="T29"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6" h="128">
                  <a:moveTo>
                    <a:pt x="185" y="24"/>
                  </a:moveTo>
                  <a:lnTo>
                    <a:pt x="58" y="0"/>
                  </a:lnTo>
                  <a:lnTo>
                    <a:pt x="21" y="11"/>
                  </a:lnTo>
                  <a:lnTo>
                    <a:pt x="0" y="55"/>
                  </a:lnTo>
                  <a:lnTo>
                    <a:pt x="11" y="86"/>
                  </a:lnTo>
                  <a:lnTo>
                    <a:pt x="90" y="110"/>
                  </a:lnTo>
                  <a:lnTo>
                    <a:pt x="179" y="128"/>
                  </a:lnTo>
                  <a:lnTo>
                    <a:pt x="182" y="126"/>
                  </a:lnTo>
                  <a:lnTo>
                    <a:pt x="188" y="123"/>
                  </a:lnTo>
                  <a:lnTo>
                    <a:pt x="195" y="116"/>
                  </a:lnTo>
                  <a:lnTo>
                    <a:pt x="202" y="105"/>
                  </a:lnTo>
                  <a:lnTo>
                    <a:pt x="206" y="92"/>
                  </a:lnTo>
                  <a:lnTo>
                    <a:pt x="206" y="74"/>
                  </a:lnTo>
                  <a:lnTo>
                    <a:pt x="200" y="52"/>
                  </a:lnTo>
                  <a:lnTo>
                    <a:pt x="185" y="24"/>
                  </a:lnTo>
                  <a:close/>
                </a:path>
              </a:pathLst>
            </a:custGeom>
            <a:solidFill>
              <a:srgbClr val="FFAD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2"/>
            <p:cNvSpPr>
              <a:spLocks/>
            </p:cNvSpPr>
            <p:nvPr/>
          </p:nvSpPr>
          <p:spPr bwMode="auto">
            <a:xfrm>
              <a:off x="5343" y="2477"/>
              <a:ext cx="92" cy="56"/>
            </a:xfrm>
            <a:custGeom>
              <a:avLst/>
              <a:gdLst>
                <a:gd name="T0" fmla="*/ 178 w 183"/>
                <a:gd name="T1" fmla="*/ 55 h 112"/>
                <a:gd name="T2" fmla="*/ 67 w 183"/>
                <a:gd name="T3" fmla="*/ 24 h 112"/>
                <a:gd name="T4" fmla="*/ 62 w 183"/>
                <a:gd name="T5" fmla="*/ 0 h 112"/>
                <a:gd name="T6" fmla="*/ 60 w 183"/>
                <a:gd name="T7" fmla="*/ 0 h 112"/>
                <a:gd name="T8" fmla="*/ 55 w 183"/>
                <a:gd name="T9" fmla="*/ 0 h 112"/>
                <a:gd name="T10" fmla="*/ 48 w 183"/>
                <a:gd name="T11" fmla="*/ 0 h 112"/>
                <a:gd name="T12" fmla="*/ 40 w 183"/>
                <a:gd name="T13" fmla="*/ 0 h 112"/>
                <a:gd name="T14" fmla="*/ 31 w 183"/>
                <a:gd name="T15" fmla="*/ 2 h 112"/>
                <a:gd name="T16" fmla="*/ 22 w 183"/>
                <a:gd name="T17" fmla="*/ 7 h 112"/>
                <a:gd name="T18" fmla="*/ 15 w 183"/>
                <a:gd name="T19" fmla="*/ 13 h 112"/>
                <a:gd name="T20" fmla="*/ 9 w 183"/>
                <a:gd name="T21" fmla="*/ 21 h 112"/>
                <a:gd name="T22" fmla="*/ 6 w 183"/>
                <a:gd name="T23" fmla="*/ 26 h 112"/>
                <a:gd name="T24" fmla="*/ 1 w 183"/>
                <a:gd name="T25" fmla="*/ 41 h 112"/>
                <a:gd name="T26" fmla="*/ 0 w 183"/>
                <a:gd name="T27" fmla="*/ 59 h 112"/>
                <a:gd name="T28" fmla="*/ 9 w 183"/>
                <a:gd name="T29" fmla="*/ 75 h 112"/>
                <a:gd name="T30" fmla="*/ 22 w 183"/>
                <a:gd name="T31" fmla="*/ 81 h 112"/>
                <a:gd name="T32" fmla="*/ 42 w 183"/>
                <a:gd name="T33" fmla="*/ 88 h 112"/>
                <a:gd name="T34" fmla="*/ 66 w 183"/>
                <a:gd name="T35" fmla="*/ 94 h 112"/>
                <a:gd name="T36" fmla="*/ 93 w 183"/>
                <a:gd name="T37" fmla="*/ 101 h 112"/>
                <a:gd name="T38" fmla="*/ 118 w 183"/>
                <a:gd name="T39" fmla="*/ 106 h 112"/>
                <a:gd name="T40" fmla="*/ 140 w 183"/>
                <a:gd name="T41" fmla="*/ 109 h 112"/>
                <a:gd name="T42" fmla="*/ 156 w 183"/>
                <a:gd name="T43" fmla="*/ 110 h 112"/>
                <a:gd name="T44" fmla="*/ 161 w 183"/>
                <a:gd name="T45" fmla="*/ 112 h 112"/>
                <a:gd name="T46" fmla="*/ 167 w 183"/>
                <a:gd name="T47" fmla="*/ 112 h 112"/>
                <a:gd name="T48" fmla="*/ 178 w 183"/>
                <a:gd name="T49" fmla="*/ 107 h 112"/>
                <a:gd name="T50" fmla="*/ 183 w 183"/>
                <a:gd name="T51" fmla="*/ 89 h 112"/>
                <a:gd name="T52" fmla="*/ 178 w 183"/>
                <a:gd name="T53" fmla="*/ 5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3" h="112">
                  <a:moveTo>
                    <a:pt x="178" y="55"/>
                  </a:moveTo>
                  <a:lnTo>
                    <a:pt x="67" y="24"/>
                  </a:lnTo>
                  <a:lnTo>
                    <a:pt x="62" y="0"/>
                  </a:lnTo>
                  <a:lnTo>
                    <a:pt x="60" y="0"/>
                  </a:lnTo>
                  <a:lnTo>
                    <a:pt x="55" y="0"/>
                  </a:lnTo>
                  <a:lnTo>
                    <a:pt x="48" y="0"/>
                  </a:lnTo>
                  <a:lnTo>
                    <a:pt x="40" y="0"/>
                  </a:lnTo>
                  <a:lnTo>
                    <a:pt x="31" y="2"/>
                  </a:lnTo>
                  <a:lnTo>
                    <a:pt x="22" y="7"/>
                  </a:lnTo>
                  <a:lnTo>
                    <a:pt x="15" y="13"/>
                  </a:lnTo>
                  <a:lnTo>
                    <a:pt x="9" y="21"/>
                  </a:lnTo>
                  <a:lnTo>
                    <a:pt x="6" y="26"/>
                  </a:lnTo>
                  <a:lnTo>
                    <a:pt x="1" y="41"/>
                  </a:lnTo>
                  <a:lnTo>
                    <a:pt x="0" y="59"/>
                  </a:lnTo>
                  <a:lnTo>
                    <a:pt x="9" y="75"/>
                  </a:lnTo>
                  <a:lnTo>
                    <a:pt x="22" y="81"/>
                  </a:lnTo>
                  <a:lnTo>
                    <a:pt x="42" y="88"/>
                  </a:lnTo>
                  <a:lnTo>
                    <a:pt x="66" y="94"/>
                  </a:lnTo>
                  <a:lnTo>
                    <a:pt x="93" y="101"/>
                  </a:lnTo>
                  <a:lnTo>
                    <a:pt x="118" y="106"/>
                  </a:lnTo>
                  <a:lnTo>
                    <a:pt x="140" y="109"/>
                  </a:lnTo>
                  <a:lnTo>
                    <a:pt x="156" y="110"/>
                  </a:lnTo>
                  <a:lnTo>
                    <a:pt x="161" y="112"/>
                  </a:lnTo>
                  <a:lnTo>
                    <a:pt x="167" y="112"/>
                  </a:lnTo>
                  <a:lnTo>
                    <a:pt x="178" y="107"/>
                  </a:lnTo>
                  <a:lnTo>
                    <a:pt x="183" y="89"/>
                  </a:lnTo>
                  <a:lnTo>
                    <a:pt x="178" y="55"/>
                  </a:lnTo>
                  <a:close/>
                </a:path>
              </a:pathLst>
            </a:custGeom>
            <a:solidFill>
              <a:srgbClr val="FFAD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
            <p:cNvSpPr>
              <a:spLocks/>
            </p:cNvSpPr>
            <p:nvPr/>
          </p:nvSpPr>
          <p:spPr bwMode="auto">
            <a:xfrm>
              <a:off x="5345" y="2537"/>
              <a:ext cx="76" cy="43"/>
            </a:xfrm>
            <a:custGeom>
              <a:avLst/>
              <a:gdLst>
                <a:gd name="T0" fmla="*/ 21 w 152"/>
                <a:gd name="T1" fmla="*/ 2 h 86"/>
                <a:gd name="T2" fmla="*/ 18 w 152"/>
                <a:gd name="T3" fmla="*/ 2 h 86"/>
                <a:gd name="T4" fmla="*/ 11 w 152"/>
                <a:gd name="T5" fmla="*/ 5 h 86"/>
                <a:gd name="T6" fmla="*/ 4 w 152"/>
                <a:gd name="T7" fmla="*/ 13 h 86"/>
                <a:gd name="T8" fmla="*/ 0 w 152"/>
                <a:gd name="T9" fmla="*/ 33 h 86"/>
                <a:gd name="T10" fmla="*/ 3 w 152"/>
                <a:gd name="T11" fmla="*/ 51 h 86"/>
                <a:gd name="T12" fmla="*/ 13 w 152"/>
                <a:gd name="T13" fmla="*/ 60 h 86"/>
                <a:gd name="T14" fmla="*/ 22 w 152"/>
                <a:gd name="T15" fmla="*/ 67 h 86"/>
                <a:gd name="T16" fmla="*/ 27 w 152"/>
                <a:gd name="T17" fmla="*/ 68 h 86"/>
                <a:gd name="T18" fmla="*/ 126 w 152"/>
                <a:gd name="T19" fmla="*/ 86 h 86"/>
                <a:gd name="T20" fmla="*/ 129 w 152"/>
                <a:gd name="T21" fmla="*/ 85 h 86"/>
                <a:gd name="T22" fmla="*/ 133 w 152"/>
                <a:gd name="T23" fmla="*/ 78 h 86"/>
                <a:gd name="T24" fmla="*/ 140 w 152"/>
                <a:gd name="T25" fmla="*/ 70 h 86"/>
                <a:gd name="T26" fmla="*/ 147 w 152"/>
                <a:gd name="T27" fmla="*/ 60 h 86"/>
                <a:gd name="T28" fmla="*/ 151 w 152"/>
                <a:gd name="T29" fmla="*/ 49 h 86"/>
                <a:gd name="T30" fmla="*/ 152 w 152"/>
                <a:gd name="T31" fmla="*/ 39 h 86"/>
                <a:gd name="T32" fmla="*/ 148 w 152"/>
                <a:gd name="T33" fmla="*/ 31 h 86"/>
                <a:gd name="T34" fmla="*/ 137 w 152"/>
                <a:gd name="T35" fmla="*/ 26 h 86"/>
                <a:gd name="T36" fmla="*/ 127 w 152"/>
                <a:gd name="T37" fmla="*/ 23 h 86"/>
                <a:gd name="T38" fmla="*/ 115 w 152"/>
                <a:gd name="T39" fmla="*/ 18 h 86"/>
                <a:gd name="T40" fmla="*/ 101 w 152"/>
                <a:gd name="T41" fmla="*/ 13 h 86"/>
                <a:gd name="T42" fmla="*/ 86 w 152"/>
                <a:gd name="T43" fmla="*/ 8 h 86"/>
                <a:gd name="T44" fmla="*/ 69 w 152"/>
                <a:gd name="T45" fmla="*/ 5 h 86"/>
                <a:gd name="T46" fmla="*/ 53 w 152"/>
                <a:gd name="T47" fmla="*/ 2 h 86"/>
                <a:gd name="T48" fmla="*/ 38 w 152"/>
                <a:gd name="T49" fmla="*/ 0 h 86"/>
                <a:gd name="T50" fmla="*/ 21 w 152"/>
                <a:gd name="T51" fmla="*/ 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86">
                  <a:moveTo>
                    <a:pt x="21" y="2"/>
                  </a:moveTo>
                  <a:lnTo>
                    <a:pt x="18" y="2"/>
                  </a:lnTo>
                  <a:lnTo>
                    <a:pt x="11" y="5"/>
                  </a:lnTo>
                  <a:lnTo>
                    <a:pt x="4" y="13"/>
                  </a:lnTo>
                  <a:lnTo>
                    <a:pt x="0" y="33"/>
                  </a:lnTo>
                  <a:lnTo>
                    <a:pt x="3" y="51"/>
                  </a:lnTo>
                  <a:lnTo>
                    <a:pt x="13" y="60"/>
                  </a:lnTo>
                  <a:lnTo>
                    <a:pt x="22" y="67"/>
                  </a:lnTo>
                  <a:lnTo>
                    <a:pt x="27" y="68"/>
                  </a:lnTo>
                  <a:lnTo>
                    <a:pt x="126" y="86"/>
                  </a:lnTo>
                  <a:lnTo>
                    <a:pt x="129" y="85"/>
                  </a:lnTo>
                  <a:lnTo>
                    <a:pt x="133" y="78"/>
                  </a:lnTo>
                  <a:lnTo>
                    <a:pt x="140" y="70"/>
                  </a:lnTo>
                  <a:lnTo>
                    <a:pt x="147" y="60"/>
                  </a:lnTo>
                  <a:lnTo>
                    <a:pt x="151" y="49"/>
                  </a:lnTo>
                  <a:lnTo>
                    <a:pt x="152" y="39"/>
                  </a:lnTo>
                  <a:lnTo>
                    <a:pt x="148" y="31"/>
                  </a:lnTo>
                  <a:lnTo>
                    <a:pt x="137" y="26"/>
                  </a:lnTo>
                  <a:lnTo>
                    <a:pt x="127" y="23"/>
                  </a:lnTo>
                  <a:lnTo>
                    <a:pt x="115" y="18"/>
                  </a:lnTo>
                  <a:lnTo>
                    <a:pt x="101" y="13"/>
                  </a:lnTo>
                  <a:lnTo>
                    <a:pt x="86" y="8"/>
                  </a:lnTo>
                  <a:lnTo>
                    <a:pt x="69" y="5"/>
                  </a:lnTo>
                  <a:lnTo>
                    <a:pt x="53" y="2"/>
                  </a:lnTo>
                  <a:lnTo>
                    <a:pt x="38" y="0"/>
                  </a:lnTo>
                  <a:lnTo>
                    <a:pt x="21" y="2"/>
                  </a:lnTo>
                  <a:close/>
                </a:path>
              </a:pathLst>
            </a:custGeom>
            <a:solidFill>
              <a:srgbClr val="FFAD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4"/>
            <p:cNvSpPr>
              <a:spLocks/>
            </p:cNvSpPr>
            <p:nvPr/>
          </p:nvSpPr>
          <p:spPr bwMode="auto">
            <a:xfrm>
              <a:off x="5298" y="2554"/>
              <a:ext cx="70" cy="61"/>
            </a:xfrm>
            <a:custGeom>
              <a:avLst/>
              <a:gdLst>
                <a:gd name="T0" fmla="*/ 85 w 139"/>
                <a:gd name="T1" fmla="*/ 31 h 120"/>
                <a:gd name="T2" fmla="*/ 41 w 139"/>
                <a:gd name="T3" fmla="*/ 0 h 120"/>
                <a:gd name="T4" fmla="*/ 38 w 139"/>
                <a:gd name="T5" fmla="*/ 0 h 120"/>
                <a:gd name="T6" fmla="*/ 33 w 139"/>
                <a:gd name="T7" fmla="*/ 2 h 120"/>
                <a:gd name="T8" fmla="*/ 26 w 139"/>
                <a:gd name="T9" fmla="*/ 5 h 120"/>
                <a:gd name="T10" fmla="*/ 18 w 139"/>
                <a:gd name="T11" fmla="*/ 10 h 120"/>
                <a:gd name="T12" fmla="*/ 9 w 139"/>
                <a:gd name="T13" fmla="*/ 16 h 120"/>
                <a:gd name="T14" fmla="*/ 2 w 139"/>
                <a:gd name="T15" fmla="*/ 26 h 120"/>
                <a:gd name="T16" fmla="*/ 0 w 139"/>
                <a:gd name="T17" fmla="*/ 39 h 120"/>
                <a:gd name="T18" fmla="*/ 1 w 139"/>
                <a:gd name="T19" fmla="*/ 55 h 120"/>
                <a:gd name="T20" fmla="*/ 33 w 139"/>
                <a:gd name="T21" fmla="*/ 86 h 120"/>
                <a:gd name="T22" fmla="*/ 94 w 139"/>
                <a:gd name="T23" fmla="*/ 120 h 120"/>
                <a:gd name="T24" fmla="*/ 96 w 139"/>
                <a:gd name="T25" fmla="*/ 118 h 120"/>
                <a:gd name="T26" fmla="*/ 102 w 139"/>
                <a:gd name="T27" fmla="*/ 115 h 120"/>
                <a:gd name="T28" fmla="*/ 110 w 139"/>
                <a:gd name="T29" fmla="*/ 109 h 120"/>
                <a:gd name="T30" fmla="*/ 120 w 139"/>
                <a:gd name="T31" fmla="*/ 101 h 120"/>
                <a:gd name="T32" fmla="*/ 128 w 139"/>
                <a:gd name="T33" fmla="*/ 92 h 120"/>
                <a:gd name="T34" fmla="*/ 135 w 139"/>
                <a:gd name="T35" fmla="*/ 84 h 120"/>
                <a:gd name="T36" fmla="*/ 139 w 139"/>
                <a:gd name="T37" fmla="*/ 76 h 120"/>
                <a:gd name="T38" fmla="*/ 138 w 139"/>
                <a:gd name="T39" fmla="*/ 68 h 120"/>
                <a:gd name="T40" fmla="*/ 134 w 139"/>
                <a:gd name="T41" fmla="*/ 62 h 120"/>
                <a:gd name="T42" fmla="*/ 130 w 139"/>
                <a:gd name="T43" fmla="*/ 57 h 120"/>
                <a:gd name="T44" fmla="*/ 124 w 139"/>
                <a:gd name="T45" fmla="*/ 53 h 120"/>
                <a:gd name="T46" fmla="*/ 119 w 139"/>
                <a:gd name="T47" fmla="*/ 50 h 120"/>
                <a:gd name="T48" fmla="*/ 112 w 139"/>
                <a:gd name="T49" fmla="*/ 47 h 120"/>
                <a:gd name="T50" fmla="*/ 103 w 139"/>
                <a:gd name="T51" fmla="*/ 42 h 120"/>
                <a:gd name="T52" fmla="*/ 95 w 139"/>
                <a:gd name="T53" fmla="*/ 37 h 120"/>
                <a:gd name="T54" fmla="*/ 85 w 139"/>
                <a:gd name="T55"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9" h="120">
                  <a:moveTo>
                    <a:pt x="85" y="31"/>
                  </a:moveTo>
                  <a:lnTo>
                    <a:pt x="41" y="0"/>
                  </a:lnTo>
                  <a:lnTo>
                    <a:pt x="38" y="0"/>
                  </a:lnTo>
                  <a:lnTo>
                    <a:pt x="33" y="2"/>
                  </a:lnTo>
                  <a:lnTo>
                    <a:pt x="26" y="5"/>
                  </a:lnTo>
                  <a:lnTo>
                    <a:pt x="18" y="10"/>
                  </a:lnTo>
                  <a:lnTo>
                    <a:pt x="9" y="16"/>
                  </a:lnTo>
                  <a:lnTo>
                    <a:pt x="2" y="26"/>
                  </a:lnTo>
                  <a:lnTo>
                    <a:pt x="0" y="39"/>
                  </a:lnTo>
                  <a:lnTo>
                    <a:pt x="1" y="55"/>
                  </a:lnTo>
                  <a:lnTo>
                    <a:pt x="33" y="86"/>
                  </a:lnTo>
                  <a:lnTo>
                    <a:pt x="94" y="120"/>
                  </a:lnTo>
                  <a:lnTo>
                    <a:pt x="96" y="118"/>
                  </a:lnTo>
                  <a:lnTo>
                    <a:pt x="102" y="115"/>
                  </a:lnTo>
                  <a:lnTo>
                    <a:pt x="110" y="109"/>
                  </a:lnTo>
                  <a:lnTo>
                    <a:pt x="120" y="101"/>
                  </a:lnTo>
                  <a:lnTo>
                    <a:pt x="128" y="92"/>
                  </a:lnTo>
                  <a:lnTo>
                    <a:pt x="135" y="84"/>
                  </a:lnTo>
                  <a:lnTo>
                    <a:pt x="139" y="76"/>
                  </a:lnTo>
                  <a:lnTo>
                    <a:pt x="138" y="68"/>
                  </a:lnTo>
                  <a:lnTo>
                    <a:pt x="134" y="62"/>
                  </a:lnTo>
                  <a:lnTo>
                    <a:pt x="130" y="57"/>
                  </a:lnTo>
                  <a:lnTo>
                    <a:pt x="124" y="53"/>
                  </a:lnTo>
                  <a:lnTo>
                    <a:pt x="119" y="50"/>
                  </a:lnTo>
                  <a:lnTo>
                    <a:pt x="112" y="47"/>
                  </a:lnTo>
                  <a:lnTo>
                    <a:pt x="103" y="42"/>
                  </a:lnTo>
                  <a:lnTo>
                    <a:pt x="95" y="37"/>
                  </a:lnTo>
                  <a:lnTo>
                    <a:pt x="8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5"/>
            <p:cNvSpPr>
              <a:spLocks/>
            </p:cNvSpPr>
            <p:nvPr/>
          </p:nvSpPr>
          <p:spPr bwMode="auto">
            <a:xfrm>
              <a:off x="5309" y="2569"/>
              <a:ext cx="45" cy="37"/>
            </a:xfrm>
            <a:custGeom>
              <a:avLst/>
              <a:gdLst>
                <a:gd name="T0" fmla="*/ 23 w 90"/>
                <a:gd name="T1" fmla="*/ 0 h 73"/>
                <a:gd name="T2" fmla="*/ 17 w 90"/>
                <a:gd name="T3" fmla="*/ 3 h 73"/>
                <a:gd name="T4" fmla="*/ 7 w 90"/>
                <a:gd name="T5" fmla="*/ 10 h 73"/>
                <a:gd name="T6" fmla="*/ 0 w 90"/>
                <a:gd name="T7" fmla="*/ 21 h 73"/>
                <a:gd name="T8" fmla="*/ 5 w 90"/>
                <a:gd name="T9" fmla="*/ 37 h 73"/>
                <a:gd name="T10" fmla="*/ 13 w 90"/>
                <a:gd name="T11" fmla="*/ 46 h 73"/>
                <a:gd name="T12" fmla="*/ 23 w 90"/>
                <a:gd name="T13" fmla="*/ 52 h 73"/>
                <a:gd name="T14" fmla="*/ 34 w 90"/>
                <a:gd name="T15" fmla="*/ 59 h 73"/>
                <a:gd name="T16" fmla="*/ 46 w 90"/>
                <a:gd name="T17" fmla="*/ 63 h 73"/>
                <a:gd name="T18" fmla="*/ 56 w 90"/>
                <a:gd name="T19" fmla="*/ 68 h 73"/>
                <a:gd name="T20" fmla="*/ 65 w 90"/>
                <a:gd name="T21" fmla="*/ 72 h 73"/>
                <a:gd name="T22" fmla="*/ 71 w 90"/>
                <a:gd name="T23" fmla="*/ 73 h 73"/>
                <a:gd name="T24" fmla="*/ 74 w 90"/>
                <a:gd name="T25" fmla="*/ 73 h 73"/>
                <a:gd name="T26" fmla="*/ 76 w 90"/>
                <a:gd name="T27" fmla="*/ 72 h 73"/>
                <a:gd name="T28" fmla="*/ 85 w 90"/>
                <a:gd name="T29" fmla="*/ 65 h 73"/>
                <a:gd name="T30" fmla="*/ 90 w 90"/>
                <a:gd name="T31" fmla="*/ 55 h 73"/>
                <a:gd name="T32" fmla="*/ 90 w 90"/>
                <a:gd name="T33" fmla="*/ 44 h 73"/>
                <a:gd name="T34" fmla="*/ 85 w 90"/>
                <a:gd name="T35" fmla="*/ 33 h 73"/>
                <a:gd name="T36" fmla="*/ 78 w 90"/>
                <a:gd name="T37" fmla="*/ 26 h 73"/>
                <a:gd name="T38" fmla="*/ 72 w 90"/>
                <a:gd name="T39" fmla="*/ 21 h 73"/>
                <a:gd name="T40" fmla="*/ 70 w 90"/>
                <a:gd name="T41" fmla="*/ 20 h 73"/>
                <a:gd name="T42" fmla="*/ 53 w 90"/>
                <a:gd name="T43" fmla="*/ 5 h 73"/>
                <a:gd name="T44" fmla="*/ 23 w 90"/>
                <a:gd name="T4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73">
                  <a:moveTo>
                    <a:pt x="23" y="0"/>
                  </a:moveTo>
                  <a:lnTo>
                    <a:pt x="17" y="3"/>
                  </a:lnTo>
                  <a:lnTo>
                    <a:pt x="7" y="10"/>
                  </a:lnTo>
                  <a:lnTo>
                    <a:pt x="0" y="21"/>
                  </a:lnTo>
                  <a:lnTo>
                    <a:pt x="5" y="37"/>
                  </a:lnTo>
                  <a:lnTo>
                    <a:pt x="13" y="46"/>
                  </a:lnTo>
                  <a:lnTo>
                    <a:pt x="23" y="52"/>
                  </a:lnTo>
                  <a:lnTo>
                    <a:pt x="34" y="59"/>
                  </a:lnTo>
                  <a:lnTo>
                    <a:pt x="46" y="63"/>
                  </a:lnTo>
                  <a:lnTo>
                    <a:pt x="56" y="68"/>
                  </a:lnTo>
                  <a:lnTo>
                    <a:pt x="65" y="72"/>
                  </a:lnTo>
                  <a:lnTo>
                    <a:pt x="71" y="73"/>
                  </a:lnTo>
                  <a:lnTo>
                    <a:pt x="74" y="73"/>
                  </a:lnTo>
                  <a:lnTo>
                    <a:pt x="76" y="72"/>
                  </a:lnTo>
                  <a:lnTo>
                    <a:pt x="85" y="65"/>
                  </a:lnTo>
                  <a:lnTo>
                    <a:pt x="90" y="55"/>
                  </a:lnTo>
                  <a:lnTo>
                    <a:pt x="90" y="44"/>
                  </a:lnTo>
                  <a:lnTo>
                    <a:pt x="85" y="33"/>
                  </a:lnTo>
                  <a:lnTo>
                    <a:pt x="78" y="26"/>
                  </a:lnTo>
                  <a:lnTo>
                    <a:pt x="72" y="21"/>
                  </a:lnTo>
                  <a:lnTo>
                    <a:pt x="70" y="20"/>
                  </a:lnTo>
                  <a:lnTo>
                    <a:pt x="53" y="5"/>
                  </a:lnTo>
                  <a:lnTo>
                    <a:pt x="23" y="0"/>
                  </a:lnTo>
                  <a:close/>
                </a:path>
              </a:pathLst>
            </a:custGeom>
            <a:solidFill>
              <a:srgbClr val="FFAD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6"/>
            <p:cNvSpPr>
              <a:spLocks/>
            </p:cNvSpPr>
            <p:nvPr/>
          </p:nvSpPr>
          <p:spPr bwMode="auto">
            <a:xfrm>
              <a:off x="5297" y="2352"/>
              <a:ext cx="43" cy="193"/>
            </a:xfrm>
            <a:custGeom>
              <a:avLst/>
              <a:gdLst>
                <a:gd name="T0" fmla="*/ 44 w 86"/>
                <a:gd name="T1" fmla="*/ 0 h 384"/>
                <a:gd name="T2" fmla="*/ 46 w 86"/>
                <a:gd name="T3" fmla="*/ 1 h 384"/>
                <a:gd name="T4" fmla="*/ 51 w 86"/>
                <a:gd name="T5" fmla="*/ 8 h 384"/>
                <a:gd name="T6" fmla="*/ 57 w 86"/>
                <a:gd name="T7" fmla="*/ 18 h 384"/>
                <a:gd name="T8" fmla="*/ 62 w 86"/>
                <a:gd name="T9" fmla="*/ 31 h 384"/>
                <a:gd name="T10" fmla="*/ 68 w 86"/>
                <a:gd name="T11" fmla="*/ 44 h 384"/>
                <a:gd name="T12" fmla="*/ 69 w 86"/>
                <a:gd name="T13" fmla="*/ 58 h 384"/>
                <a:gd name="T14" fmla="*/ 66 w 86"/>
                <a:gd name="T15" fmla="*/ 73 h 384"/>
                <a:gd name="T16" fmla="*/ 58 w 86"/>
                <a:gd name="T17" fmla="*/ 86 h 384"/>
                <a:gd name="T18" fmla="*/ 44 w 86"/>
                <a:gd name="T19" fmla="*/ 115 h 384"/>
                <a:gd name="T20" fmla="*/ 43 w 86"/>
                <a:gd name="T21" fmla="*/ 143 h 384"/>
                <a:gd name="T22" fmla="*/ 48 w 86"/>
                <a:gd name="T23" fmla="*/ 164 h 384"/>
                <a:gd name="T24" fmla="*/ 51 w 86"/>
                <a:gd name="T25" fmla="*/ 172 h 384"/>
                <a:gd name="T26" fmla="*/ 52 w 86"/>
                <a:gd name="T27" fmla="*/ 178 h 384"/>
                <a:gd name="T28" fmla="*/ 54 w 86"/>
                <a:gd name="T29" fmla="*/ 195 h 384"/>
                <a:gd name="T30" fmla="*/ 54 w 86"/>
                <a:gd name="T31" fmla="*/ 212 h 384"/>
                <a:gd name="T32" fmla="*/ 51 w 86"/>
                <a:gd name="T33" fmla="*/ 229 h 384"/>
                <a:gd name="T34" fmla="*/ 46 w 86"/>
                <a:gd name="T35" fmla="*/ 240 h 384"/>
                <a:gd name="T36" fmla="*/ 39 w 86"/>
                <a:gd name="T37" fmla="*/ 248 h 384"/>
                <a:gd name="T38" fmla="*/ 33 w 86"/>
                <a:gd name="T39" fmla="*/ 255 h 384"/>
                <a:gd name="T40" fmla="*/ 32 w 86"/>
                <a:gd name="T41" fmla="*/ 256 h 384"/>
                <a:gd name="T42" fmla="*/ 29 w 86"/>
                <a:gd name="T43" fmla="*/ 263 h 384"/>
                <a:gd name="T44" fmla="*/ 23 w 86"/>
                <a:gd name="T45" fmla="*/ 277 h 384"/>
                <a:gd name="T46" fmla="*/ 18 w 86"/>
                <a:gd name="T47" fmla="*/ 295 h 384"/>
                <a:gd name="T48" fmla="*/ 18 w 86"/>
                <a:gd name="T49" fmla="*/ 313 h 384"/>
                <a:gd name="T50" fmla="*/ 22 w 86"/>
                <a:gd name="T51" fmla="*/ 326 h 384"/>
                <a:gd name="T52" fmla="*/ 23 w 86"/>
                <a:gd name="T53" fmla="*/ 337 h 384"/>
                <a:gd name="T54" fmla="*/ 23 w 86"/>
                <a:gd name="T55" fmla="*/ 344 h 384"/>
                <a:gd name="T56" fmla="*/ 21 w 86"/>
                <a:gd name="T57" fmla="*/ 349 h 384"/>
                <a:gd name="T58" fmla="*/ 14 w 86"/>
                <a:gd name="T59" fmla="*/ 355 h 384"/>
                <a:gd name="T60" fmla="*/ 7 w 86"/>
                <a:gd name="T61" fmla="*/ 363 h 384"/>
                <a:gd name="T62" fmla="*/ 1 w 86"/>
                <a:gd name="T63" fmla="*/ 375 h 384"/>
                <a:gd name="T64" fmla="*/ 0 w 86"/>
                <a:gd name="T65" fmla="*/ 384 h 384"/>
                <a:gd name="T66" fmla="*/ 3 w 86"/>
                <a:gd name="T67" fmla="*/ 381 h 384"/>
                <a:gd name="T68" fmla="*/ 8 w 86"/>
                <a:gd name="T69" fmla="*/ 375 h 384"/>
                <a:gd name="T70" fmla="*/ 18 w 86"/>
                <a:gd name="T71" fmla="*/ 367 h 384"/>
                <a:gd name="T72" fmla="*/ 28 w 86"/>
                <a:gd name="T73" fmla="*/ 362 h 384"/>
                <a:gd name="T74" fmla="*/ 32 w 86"/>
                <a:gd name="T75" fmla="*/ 357 h 384"/>
                <a:gd name="T76" fmla="*/ 39 w 86"/>
                <a:gd name="T77" fmla="*/ 344 h 384"/>
                <a:gd name="T78" fmla="*/ 43 w 86"/>
                <a:gd name="T79" fmla="*/ 326 h 384"/>
                <a:gd name="T80" fmla="*/ 41 w 86"/>
                <a:gd name="T81" fmla="*/ 305 h 384"/>
                <a:gd name="T82" fmla="*/ 40 w 86"/>
                <a:gd name="T83" fmla="*/ 284 h 384"/>
                <a:gd name="T84" fmla="*/ 47 w 86"/>
                <a:gd name="T85" fmla="*/ 263 h 384"/>
                <a:gd name="T86" fmla="*/ 57 w 86"/>
                <a:gd name="T87" fmla="*/ 245 h 384"/>
                <a:gd name="T88" fmla="*/ 65 w 86"/>
                <a:gd name="T89" fmla="*/ 233 h 384"/>
                <a:gd name="T90" fmla="*/ 69 w 86"/>
                <a:gd name="T91" fmla="*/ 219 h 384"/>
                <a:gd name="T92" fmla="*/ 72 w 86"/>
                <a:gd name="T93" fmla="*/ 198 h 384"/>
                <a:gd name="T94" fmla="*/ 72 w 86"/>
                <a:gd name="T95" fmla="*/ 172 h 384"/>
                <a:gd name="T96" fmla="*/ 68 w 86"/>
                <a:gd name="T97" fmla="*/ 152 h 384"/>
                <a:gd name="T98" fmla="*/ 65 w 86"/>
                <a:gd name="T99" fmla="*/ 134 h 384"/>
                <a:gd name="T100" fmla="*/ 68 w 86"/>
                <a:gd name="T101" fmla="*/ 115 h 384"/>
                <a:gd name="T102" fmla="*/ 73 w 86"/>
                <a:gd name="T103" fmla="*/ 94 h 384"/>
                <a:gd name="T104" fmla="*/ 83 w 86"/>
                <a:gd name="T105" fmla="*/ 70 h 384"/>
                <a:gd name="T106" fmla="*/ 86 w 86"/>
                <a:gd name="T107" fmla="*/ 57 h 384"/>
                <a:gd name="T108" fmla="*/ 84 w 86"/>
                <a:gd name="T109" fmla="*/ 44 h 384"/>
                <a:gd name="T110" fmla="*/ 79 w 86"/>
                <a:gd name="T111" fmla="*/ 32 h 384"/>
                <a:gd name="T112" fmla="*/ 72 w 86"/>
                <a:gd name="T113" fmla="*/ 23 h 384"/>
                <a:gd name="T114" fmla="*/ 64 w 86"/>
                <a:gd name="T115" fmla="*/ 13 h 384"/>
                <a:gd name="T116" fmla="*/ 55 w 86"/>
                <a:gd name="T117" fmla="*/ 6 h 384"/>
                <a:gd name="T118" fmla="*/ 48 w 86"/>
                <a:gd name="T119" fmla="*/ 1 h 384"/>
                <a:gd name="T120" fmla="*/ 44 w 86"/>
                <a:gd name="T12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 h="384">
                  <a:moveTo>
                    <a:pt x="44" y="0"/>
                  </a:moveTo>
                  <a:lnTo>
                    <a:pt x="46" y="1"/>
                  </a:lnTo>
                  <a:lnTo>
                    <a:pt x="51" y="8"/>
                  </a:lnTo>
                  <a:lnTo>
                    <a:pt x="57" y="18"/>
                  </a:lnTo>
                  <a:lnTo>
                    <a:pt x="62" y="31"/>
                  </a:lnTo>
                  <a:lnTo>
                    <a:pt x="68" y="44"/>
                  </a:lnTo>
                  <a:lnTo>
                    <a:pt x="69" y="58"/>
                  </a:lnTo>
                  <a:lnTo>
                    <a:pt x="66" y="73"/>
                  </a:lnTo>
                  <a:lnTo>
                    <a:pt x="58" y="86"/>
                  </a:lnTo>
                  <a:lnTo>
                    <a:pt x="44" y="115"/>
                  </a:lnTo>
                  <a:lnTo>
                    <a:pt x="43" y="143"/>
                  </a:lnTo>
                  <a:lnTo>
                    <a:pt x="48" y="164"/>
                  </a:lnTo>
                  <a:lnTo>
                    <a:pt x="51" y="172"/>
                  </a:lnTo>
                  <a:lnTo>
                    <a:pt x="52" y="178"/>
                  </a:lnTo>
                  <a:lnTo>
                    <a:pt x="54" y="195"/>
                  </a:lnTo>
                  <a:lnTo>
                    <a:pt x="54" y="212"/>
                  </a:lnTo>
                  <a:lnTo>
                    <a:pt x="51" y="229"/>
                  </a:lnTo>
                  <a:lnTo>
                    <a:pt x="46" y="240"/>
                  </a:lnTo>
                  <a:lnTo>
                    <a:pt x="39" y="248"/>
                  </a:lnTo>
                  <a:lnTo>
                    <a:pt x="33" y="255"/>
                  </a:lnTo>
                  <a:lnTo>
                    <a:pt x="32" y="256"/>
                  </a:lnTo>
                  <a:lnTo>
                    <a:pt x="29" y="263"/>
                  </a:lnTo>
                  <a:lnTo>
                    <a:pt x="23" y="277"/>
                  </a:lnTo>
                  <a:lnTo>
                    <a:pt x="18" y="295"/>
                  </a:lnTo>
                  <a:lnTo>
                    <a:pt x="18" y="313"/>
                  </a:lnTo>
                  <a:lnTo>
                    <a:pt x="22" y="326"/>
                  </a:lnTo>
                  <a:lnTo>
                    <a:pt x="23" y="337"/>
                  </a:lnTo>
                  <a:lnTo>
                    <a:pt x="23" y="344"/>
                  </a:lnTo>
                  <a:lnTo>
                    <a:pt x="21" y="349"/>
                  </a:lnTo>
                  <a:lnTo>
                    <a:pt x="14" y="355"/>
                  </a:lnTo>
                  <a:lnTo>
                    <a:pt x="7" y="363"/>
                  </a:lnTo>
                  <a:lnTo>
                    <a:pt x="1" y="375"/>
                  </a:lnTo>
                  <a:lnTo>
                    <a:pt x="0" y="384"/>
                  </a:lnTo>
                  <a:lnTo>
                    <a:pt x="3" y="381"/>
                  </a:lnTo>
                  <a:lnTo>
                    <a:pt x="8" y="375"/>
                  </a:lnTo>
                  <a:lnTo>
                    <a:pt x="18" y="367"/>
                  </a:lnTo>
                  <a:lnTo>
                    <a:pt x="28" y="362"/>
                  </a:lnTo>
                  <a:lnTo>
                    <a:pt x="32" y="357"/>
                  </a:lnTo>
                  <a:lnTo>
                    <a:pt x="39" y="344"/>
                  </a:lnTo>
                  <a:lnTo>
                    <a:pt x="43" y="326"/>
                  </a:lnTo>
                  <a:lnTo>
                    <a:pt x="41" y="305"/>
                  </a:lnTo>
                  <a:lnTo>
                    <a:pt x="40" y="284"/>
                  </a:lnTo>
                  <a:lnTo>
                    <a:pt x="47" y="263"/>
                  </a:lnTo>
                  <a:lnTo>
                    <a:pt x="57" y="245"/>
                  </a:lnTo>
                  <a:lnTo>
                    <a:pt x="65" y="233"/>
                  </a:lnTo>
                  <a:lnTo>
                    <a:pt x="69" y="219"/>
                  </a:lnTo>
                  <a:lnTo>
                    <a:pt x="72" y="198"/>
                  </a:lnTo>
                  <a:lnTo>
                    <a:pt x="72" y="172"/>
                  </a:lnTo>
                  <a:lnTo>
                    <a:pt x="68" y="152"/>
                  </a:lnTo>
                  <a:lnTo>
                    <a:pt x="65" y="134"/>
                  </a:lnTo>
                  <a:lnTo>
                    <a:pt x="68" y="115"/>
                  </a:lnTo>
                  <a:lnTo>
                    <a:pt x="73" y="94"/>
                  </a:lnTo>
                  <a:lnTo>
                    <a:pt x="83" y="70"/>
                  </a:lnTo>
                  <a:lnTo>
                    <a:pt x="86" y="57"/>
                  </a:lnTo>
                  <a:lnTo>
                    <a:pt x="84" y="44"/>
                  </a:lnTo>
                  <a:lnTo>
                    <a:pt x="79" y="32"/>
                  </a:lnTo>
                  <a:lnTo>
                    <a:pt x="72" y="23"/>
                  </a:lnTo>
                  <a:lnTo>
                    <a:pt x="64" y="13"/>
                  </a:lnTo>
                  <a:lnTo>
                    <a:pt x="55" y="6"/>
                  </a:lnTo>
                  <a:lnTo>
                    <a:pt x="48"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p:cNvSpPr>
            <p:nvPr/>
          </p:nvSpPr>
          <p:spPr bwMode="auto">
            <a:xfrm>
              <a:off x="5359" y="2498"/>
              <a:ext cx="127" cy="112"/>
            </a:xfrm>
            <a:custGeom>
              <a:avLst/>
              <a:gdLst>
                <a:gd name="T0" fmla="*/ 0 w 254"/>
                <a:gd name="T1" fmla="*/ 222 h 222"/>
                <a:gd name="T2" fmla="*/ 3 w 254"/>
                <a:gd name="T3" fmla="*/ 222 h 222"/>
                <a:gd name="T4" fmla="*/ 10 w 254"/>
                <a:gd name="T5" fmla="*/ 222 h 222"/>
                <a:gd name="T6" fmla="*/ 21 w 254"/>
                <a:gd name="T7" fmla="*/ 222 h 222"/>
                <a:gd name="T8" fmla="*/ 35 w 254"/>
                <a:gd name="T9" fmla="*/ 222 h 222"/>
                <a:gd name="T10" fmla="*/ 51 w 254"/>
                <a:gd name="T11" fmla="*/ 221 h 222"/>
                <a:gd name="T12" fmla="*/ 71 w 254"/>
                <a:gd name="T13" fmla="*/ 219 h 222"/>
                <a:gd name="T14" fmla="*/ 91 w 254"/>
                <a:gd name="T15" fmla="*/ 217 h 222"/>
                <a:gd name="T16" fmla="*/ 112 w 254"/>
                <a:gd name="T17" fmla="*/ 214 h 222"/>
                <a:gd name="T18" fmla="*/ 133 w 254"/>
                <a:gd name="T19" fmla="*/ 209 h 222"/>
                <a:gd name="T20" fmla="*/ 155 w 254"/>
                <a:gd name="T21" fmla="*/ 204 h 222"/>
                <a:gd name="T22" fmla="*/ 174 w 254"/>
                <a:gd name="T23" fmla="*/ 196 h 222"/>
                <a:gd name="T24" fmla="*/ 194 w 254"/>
                <a:gd name="T25" fmla="*/ 187 h 222"/>
                <a:gd name="T26" fmla="*/ 209 w 254"/>
                <a:gd name="T27" fmla="*/ 177 h 222"/>
                <a:gd name="T28" fmla="*/ 223 w 254"/>
                <a:gd name="T29" fmla="*/ 164 h 222"/>
                <a:gd name="T30" fmla="*/ 234 w 254"/>
                <a:gd name="T31" fmla="*/ 149 h 222"/>
                <a:gd name="T32" fmla="*/ 239 w 254"/>
                <a:gd name="T33" fmla="*/ 131 h 222"/>
                <a:gd name="T34" fmla="*/ 250 w 254"/>
                <a:gd name="T35" fmla="*/ 70 h 222"/>
                <a:gd name="T36" fmla="*/ 254 w 254"/>
                <a:gd name="T37" fmla="*/ 29 h 222"/>
                <a:gd name="T38" fmla="*/ 254 w 254"/>
                <a:gd name="T39" fmla="*/ 6 h 222"/>
                <a:gd name="T40" fmla="*/ 253 w 254"/>
                <a:gd name="T41" fmla="*/ 0 h 222"/>
                <a:gd name="T42" fmla="*/ 252 w 254"/>
                <a:gd name="T43" fmla="*/ 5 h 222"/>
                <a:gd name="T44" fmla="*/ 246 w 254"/>
                <a:gd name="T45" fmla="*/ 16 h 222"/>
                <a:gd name="T46" fmla="*/ 235 w 254"/>
                <a:gd name="T47" fmla="*/ 28 h 222"/>
                <a:gd name="T48" fmla="*/ 219 w 254"/>
                <a:gd name="T49" fmla="*/ 32 h 222"/>
                <a:gd name="T50" fmla="*/ 202 w 254"/>
                <a:gd name="T51" fmla="*/ 32 h 222"/>
                <a:gd name="T52" fmla="*/ 194 w 254"/>
                <a:gd name="T53" fmla="*/ 32 h 222"/>
                <a:gd name="T54" fmla="*/ 190 w 254"/>
                <a:gd name="T55" fmla="*/ 32 h 222"/>
                <a:gd name="T56" fmla="*/ 190 w 254"/>
                <a:gd name="T57" fmla="*/ 32 h 222"/>
                <a:gd name="T58" fmla="*/ 188 w 254"/>
                <a:gd name="T59" fmla="*/ 42 h 222"/>
                <a:gd name="T60" fmla="*/ 183 w 254"/>
                <a:gd name="T61" fmla="*/ 65 h 222"/>
                <a:gd name="T62" fmla="*/ 176 w 254"/>
                <a:gd name="T63" fmla="*/ 89 h 222"/>
                <a:gd name="T64" fmla="*/ 167 w 254"/>
                <a:gd name="T65" fmla="*/ 99 h 222"/>
                <a:gd name="T66" fmla="*/ 161 w 254"/>
                <a:gd name="T67" fmla="*/ 109 h 222"/>
                <a:gd name="T68" fmla="*/ 158 w 254"/>
                <a:gd name="T69" fmla="*/ 133 h 222"/>
                <a:gd name="T70" fmla="*/ 151 w 254"/>
                <a:gd name="T71" fmla="*/ 161 h 222"/>
                <a:gd name="T72" fmla="*/ 136 w 254"/>
                <a:gd name="T73" fmla="*/ 180 h 222"/>
                <a:gd name="T74" fmla="*/ 123 w 254"/>
                <a:gd name="T75" fmla="*/ 185 h 222"/>
                <a:gd name="T76" fmla="*/ 108 w 254"/>
                <a:gd name="T77" fmla="*/ 185 h 222"/>
                <a:gd name="T78" fmla="*/ 91 w 254"/>
                <a:gd name="T79" fmla="*/ 185 h 222"/>
                <a:gd name="T80" fmla="*/ 76 w 254"/>
                <a:gd name="T81" fmla="*/ 182 h 222"/>
                <a:gd name="T82" fmla="*/ 61 w 254"/>
                <a:gd name="T83" fmla="*/ 178 h 222"/>
                <a:gd name="T84" fmla="*/ 47 w 254"/>
                <a:gd name="T85" fmla="*/ 175 h 222"/>
                <a:gd name="T86" fmla="*/ 39 w 254"/>
                <a:gd name="T87" fmla="*/ 174 h 222"/>
                <a:gd name="T88" fmla="*/ 36 w 254"/>
                <a:gd name="T89" fmla="*/ 172 h 222"/>
                <a:gd name="T90" fmla="*/ 0 w 254"/>
                <a:gd name="T91"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4" h="222">
                  <a:moveTo>
                    <a:pt x="0" y="222"/>
                  </a:moveTo>
                  <a:lnTo>
                    <a:pt x="3" y="222"/>
                  </a:lnTo>
                  <a:lnTo>
                    <a:pt x="10" y="222"/>
                  </a:lnTo>
                  <a:lnTo>
                    <a:pt x="21" y="222"/>
                  </a:lnTo>
                  <a:lnTo>
                    <a:pt x="35" y="222"/>
                  </a:lnTo>
                  <a:lnTo>
                    <a:pt x="51" y="221"/>
                  </a:lnTo>
                  <a:lnTo>
                    <a:pt x="71" y="219"/>
                  </a:lnTo>
                  <a:lnTo>
                    <a:pt x="91" y="217"/>
                  </a:lnTo>
                  <a:lnTo>
                    <a:pt x="112" y="214"/>
                  </a:lnTo>
                  <a:lnTo>
                    <a:pt x="133" y="209"/>
                  </a:lnTo>
                  <a:lnTo>
                    <a:pt x="155" y="204"/>
                  </a:lnTo>
                  <a:lnTo>
                    <a:pt x="174" y="196"/>
                  </a:lnTo>
                  <a:lnTo>
                    <a:pt x="194" y="187"/>
                  </a:lnTo>
                  <a:lnTo>
                    <a:pt x="209" y="177"/>
                  </a:lnTo>
                  <a:lnTo>
                    <a:pt x="223" y="164"/>
                  </a:lnTo>
                  <a:lnTo>
                    <a:pt x="234" y="149"/>
                  </a:lnTo>
                  <a:lnTo>
                    <a:pt x="239" y="131"/>
                  </a:lnTo>
                  <a:lnTo>
                    <a:pt x="250" y="70"/>
                  </a:lnTo>
                  <a:lnTo>
                    <a:pt x="254" y="29"/>
                  </a:lnTo>
                  <a:lnTo>
                    <a:pt x="254" y="6"/>
                  </a:lnTo>
                  <a:lnTo>
                    <a:pt x="253" y="0"/>
                  </a:lnTo>
                  <a:lnTo>
                    <a:pt x="252" y="5"/>
                  </a:lnTo>
                  <a:lnTo>
                    <a:pt x="246" y="16"/>
                  </a:lnTo>
                  <a:lnTo>
                    <a:pt x="235" y="28"/>
                  </a:lnTo>
                  <a:lnTo>
                    <a:pt x="219" y="32"/>
                  </a:lnTo>
                  <a:lnTo>
                    <a:pt x="202" y="32"/>
                  </a:lnTo>
                  <a:lnTo>
                    <a:pt x="194" y="32"/>
                  </a:lnTo>
                  <a:lnTo>
                    <a:pt x="190" y="32"/>
                  </a:lnTo>
                  <a:lnTo>
                    <a:pt x="190" y="32"/>
                  </a:lnTo>
                  <a:lnTo>
                    <a:pt x="188" y="42"/>
                  </a:lnTo>
                  <a:lnTo>
                    <a:pt x="183" y="65"/>
                  </a:lnTo>
                  <a:lnTo>
                    <a:pt x="176" y="89"/>
                  </a:lnTo>
                  <a:lnTo>
                    <a:pt x="167" y="99"/>
                  </a:lnTo>
                  <a:lnTo>
                    <a:pt x="161" y="109"/>
                  </a:lnTo>
                  <a:lnTo>
                    <a:pt x="158" y="133"/>
                  </a:lnTo>
                  <a:lnTo>
                    <a:pt x="151" y="161"/>
                  </a:lnTo>
                  <a:lnTo>
                    <a:pt x="136" y="180"/>
                  </a:lnTo>
                  <a:lnTo>
                    <a:pt x="123" y="185"/>
                  </a:lnTo>
                  <a:lnTo>
                    <a:pt x="108" y="185"/>
                  </a:lnTo>
                  <a:lnTo>
                    <a:pt x="91" y="185"/>
                  </a:lnTo>
                  <a:lnTo>
                    <a:pt x="76" y="182"/>
                  </a:lnTo>
                  <a:lnTo>
                    <a:pt x="61" y="178"/>
                  </a:lnTo>
                  <a:lnTo>
                    <a:pt x="47" y="175"/>
                  </a:lnTo>
                  <a:lnTo>
                    <a:pt x="39" y="174"/>
                  </a:lnTo>
                  <a:lnTo>
                    <a:pt x="36" y="172"/>
                  </a:lnTo>
                  <a:lnTo>
                    <a:pt x="0" y="222"/>
                  </a:lnTo>
                  <a:close/>
                </a:path>
              </a:pathLst>
            </a:custGeom>
            <a:solidFill>
              <a:srgbClr val="FFAD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8"/>
            <p:cNvSpPr>
              <a:spLocks/>
            </p:cNvSpPr>
            <p:nvPr/>
          </p:nvSpPr>
          <p:spPr bwMode="auto">
            <a:xfrm>
              <a:off x="5377" y="2597"/>
              <a:ext cx="109" cy="52"/>
            </a:xfrm>
            <a:custGeom>
              <a:avLst/>
              <a:gdLst>
                <a:gd name="T0" fmla="*/ 0 w 217"/>
                <a:gd name="T1" fmla="*/ 57 h 104"/>
                <a:gd name="T2" fmla="*/ 6 w 217"/>
                <a:gd name="T3" fmla="*/ 58 h 104"/>
                <a:gd name="T4" fmla="*/ 22 w 217"/>
                <a:gd name="T5" fmla="*/ 60 h 104"/>
                <a:gd name="T6" fmla="*/ 47 w 217"/>
                <a:gd name="T7" fmla="*/ 60 h 104"/>
                <a:gd name="T8" fmla="*/ 78 w 217"/>
                <a:gd name="T9" fmla="*/ 58 h 104"/>
                <a:gd name="T10" fmla="*/ 112 w 217"/>
                <a:gd name="T11" fmla="*/ 54 h 104"/>
                <a:gd name="T12" fmla="*/ 148 w 217"/>
                <a:gd name="T13" fmla="*/ 44 h 104"/>
                <a:gd name="T14" fmla="*/ 184 w 217"/>
                <a:gd name="T15" fmla="*/ 26 h 104"/>
                <a:gd name="T16" fmla="*/ 217 w 217"/>
                <a:gd name="T17" fmla="*/ 0 h 104"/>
                <a:gd name="T18" fmla="*/ 216 w 217"/>
                <a:gd name="T19" fmla="*/ 8 h 104"/>
                <a:gd name="T20" fmla="*/ 210 w 217"/>
                <a:gd name="T21" fmla="*/ 28 h 104"/>
                <a:gd name="T22" fmla="*/ 198 w 217"/>
                <a:gd name="T23" fmla="*/ 52 h 104"/>
                <a:gd name="T24" fmla="*/ 180 w 217"/>
                <a:gd name="T25" fmla="*/ 78 h 104"/>
                <a:gd name="T26" fmla="*/ 152 w 217"/>
                <a:gd name="T27" fmla="*/ 97 h 104"/>
                <a:gd name="T28" fmla="*/ 113 w 217"/>
                <a:gd name="T29" fmla="*/ 104 h 104"/>
                <a:gd name="T30" fmla="*/ 64 w 217"/>
                <a:gd name="T31" fmla="*/ 92 h 104"/>
                <a:gd name="T32" fmla="*/ 0 w 217"/>
                <a:gd name="T33" fmla="*/ 5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7" h="104">
                  <a:moveTo>
                    <a:pt x="0" y="57"/>
                  </a:moveTo>
                  <a:lnTo>
                    <a:pt x="6" y="58"/>
                  </a:lnTo>
                  <a:lnTo>
                    <a:pt x="22" y="60"/>
                  </a:lnTo>
                  <a:lnTo>
                    <a:pt x="47" y="60"/>
                  </a:lnTo>
                  <a:lnTo>
                    <a:pt x="78" y="58"/>
                  </a:lnTo>
                  <a:lnTo>
                    <a:pt x="112" y="54"/>
                  </a:lnTo>
                  <a:lnTo>
                    <a:pt x="148" y="44"/>
                  </a:lnTo>
                  <a:lnTo>
                    <a:pt x="184" y="26"/>
                  </a:lnTo>
                  <a:lnTo>
                    <a:pt x="217" y="0"/>
                  </a:lnTo>
                  <a:lnTo>
                    <a:pt x="216" y="8"/>
                  </a:lnTo>
                  <a:lnTo>
                    <a:pt x="210" y="28"/>
                  </a:lnTo>
                  <a:lnTo>
                    <a:pt x="198" y="52"/>
                  </a:lnTo>
                  <a:lnTo>
                    <a:pt x="180" y="78"/>
                  </a:lnTo>
                  <a:lnTo>
                    <a:pt x="152" y="97"/>
                  </a:lnTo>
                  <a:lnTo>
                    <a:pt x="113" y="104"/>
                  </a:lnTo>
                  <a:lnTo>
                    <a:pt x="64" y="92"/>
                  </a:lnTo>
                  <a:lnTo>
                    <a:pt x="0" y="57"/>
                  </a:lnTo>
                  <a:close/>
                </a:path>
              </a:pathLst>
            </a:custGeom>
            <a:solidFill>
              <a:srgbClr val="387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9"/>
            <p:cNvSpPr>
              <a:spLocks/>
            </p:cNvSpPr>
            <p:nvPr/>
          </p:nvSpPr>
          <p:spPr bwMode="auto">
            <a:xfrm>
              <a:off x="5307" y="2610"/>
              <a:ext cx="190" cy="116"/>
            </a:xfrm>
            <a:custGeom>
              <a:avLst/>
              <a:gdLst>
                <a:gd name="T0" fmla="*/ 78 w 380"/>
                <a:gd name="T1" fmla="*/ 33 h 232"/>
                <a:gd name="T2" fmla="*/ 83 w 380"/>
                <a:gd name="T3" fmla="*/ 36 h 232"/>
                <a:gd name="T4" fmla="*/ 100 w 380"/>
                <a:gd name="T5" fmla="*/ 47 h 232"/>
                <a:gd name="T6" fmla="*/ 123 w 380"/>
                <a:gd name="T7" fmla="*/ 60 h 232"/>
                <a:gd name="T8" fmla="*/ 154 w 380"/>
                <a:gd name="T9" fmla="*/ 77 h 232"/>
                <a:gd name="T10" fmla="*/ 187 w 380"/>
                <a:gd name="T11" fmla="*/ 91 h 232"/>
                <a:gd name="T12" fmla="*/ 223 w 380"/>
                <a:gd name="T13" fmla="*/ 103 h 232"/>
                <a:gd name="T14" fmla="*/ 256 w 380"/>
                <a:gd name="T15" fmla="*/ 109 h 232"/>
                <a:gd name="T16" fmla="*/ 288 w 380"/>
                <a:gd name="T17" fmla="*/ 107 h 232"/>
                <a:gd name="T18" fmla="*/ 358 w 380"/>
                <a:gd name="T19" fmla="*/ 57 h 232"/>
                <a:gd name="T20" fmla="*/ 372 w 380"/>
                <a:gd name="T21" fmla="*/ 0 h 232"/>
                <a:gd name="T22" fmla="*/ 373 w 380"/>
                <a:gd name="T23" fmla="*/ 13 h 232"/>
                <a:gd name="T24" fmla="*/ 377 w 380"/>
                <a:gd name="T25" fmla="*/ 44 h 232"/>
                <a:gd name="T26" fmla="*/ 380 w 380"/>
                <a:gd name="T27" fmla="*/ 83 h 232"/>
                <a:gd name="T28" fmla="*/ 379 w 380"/>
                <a:gd name="T29" fmla="*/ 124 h 232"/>
                <a:gd name="T30" fmla="*/ 375 w 380"/>
                <a:gd name="T31" fmla="*/ 141 h 232"/>
                <a:gd name="T32" fmla="*/ 366 w 380"/>
                <a:gd name="T33" fmla="*/ 158 h 232"/>
                <a:gd name="T34" fmla="*/ 357 w 380"/>
                <a:gd name="T35" fmla="*/ 174 h 232"/>
                <a:gd name="T36" fmla="*/ 346 w 380"/>
                <a:gd name="T37" fmla="*/ 187 h 232"/>
                <a:gd name="T38" fmla="*/ 335 w 380"/>
                <a:gd name="T39" fmla="*/ 198 h 232"/>
                <a:gd name="T40" fmla="*/ 325 w 380"/>
                <a:gd name="T41" fmla="*/ 206 h 232"/>
                <a:gd name="T42" fmla="*/ 319 w 380"/>
                <a:gd name="T43" fmla="*/ 213 h 232"/>
                <a:gd name="T44" fmla="*/ 317 w 380"/>
                <a:gd name="T45" fmla="*/ 215 h 232"/>
                <a:gd name="T46" fmla="*/ 315 w 380"/>
                <a:gd name="T47" fmla="*/ 215 h 232"/>
                <a:gd name="T48" fmla="*/ 310 w 380"/>
                <a:gd name="T49" fmla="*/ 216 h 232"/>
                <a:gd name="T50" fmla="*/ 300 w 380"/>
                <a:gd name="T51" fmla="*/ 216 h 232"/>
                <a:gd name="T52" fmla="*/ 289 w 380"/>
                <a:gd name="T53" fmla="*/ 218 h 232"/>
                <a:gd name="T54" fmla="*/ 275 w 380"/>
                <a:gd name="T55" fmla="*/ 219 h 232"/>
                <a:gd name="T56" fmla="*/ 260 w 380"/>
                <a:gd name="T57" fmla="*/ 221 h 232"/>
                <a:gd name="T58" fmla="*/ 243 w 380"/>
                <a:gd name="T59" fmla="*/ 224 h 232"/>
                <a:gd name="T60" fmla="*/ 225 w 380"/>
                <a:gd name="T61" fmla="*/ 226 h 232"/>
                <a:gd name="T62" fmla="*/ 206 w 380"/>
                <a:gd name="T63" fmla="*/ 228 h 232"/>
                <a:gd name="T64" fmla="*/ 188 w 380"/>
                <a:gd name="T65" fmla="*/ 229 h 232"/>
                <a:gd name="T66" fmla="*/ 169 w 380"/>
                <a:gd name="T67" fmla="*/ 231 h 232"/>
                <a:gd name="T68" fmla="*/ 151 w 380"/>
                <a:gd name="T69" fmla="*/ 232 h 232"/>
                <a:gd name="T70" fmla="*/ 133 w 380"/>
                <a:gd name="T71" fmla="*/ 232 h 232"/>
                <a:gd name="T72" fmla="*/ 118 w 380"/>
                <a:gd name="T73" fmla="*/ 232 h 232"/>
                <a:gd name="T74" fmla="*/ 104 w 380"/>
                <a:gd name="T75" fmla="*/ 232 h 232"/>
                <a:gd name="T76" fmla="*/ 91 w 380"/>
                <a:gd name="T77" fmla="*/ 231 h 232"/>
                <a:gd name="T78" fmla="*/ 71 w 380"/>
                <a:gd name="T79" fmla="*/ 223 h 232"/>
                <a:gd name="T80" fmla="*/ 53 w 380"/>
                <a:gd name="T81" fmla="*/ 205 h 232"/>
                <a:gd name="T82" fmla="*/ 38 w 380"/>
                <a:gd name="T83" fmla="*/ 184 h 232"/>
                <a:gd name="T84" fmla="*/ 25 w 380"/>
                <a:gd name="T85" fmla="*/ 158 h 232"/>
                <a:gd name="T86" fmla="*/ 14 w 380"/>
                <a:gd name="T87" fmla="*/ 133 h 232"/>
                <a:gd name="T88" fmla="*/ 7 w 380"/>
                <a:gd name="T89" fmla="*/ 112 h 232"/>
                <a:gd name="T90" fmla="*/ 2 w 380"/>
                <a:gd name="T91" fmla="*/ 96 h 232"/>
                <a:gd name="T92" fmla="*/ 0 w 380"/>
                <a:gd name="T93" fmla="*/ 91 h 232"/>
                <a:gd name="T94" fmla="*/ 21 w 380"/>
                <a:gd name="T95" fmla="*/ 25 h 232"/>
                <a:gd name="T96" fmla="*/ 78 w 380"/>
                <a:gd name="T97" fmla="*/ 3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0" h="232">
                  <a:moveTo>
                    <a:pt x="78" y="33"/>
                  </a:moveTo>
                  <a:lnTo>
                    <a:pt x="83" y="36"/>
                  </a:lnTo>
                  <a:lnTo>
                    <a:pt x="100" y="47"/>
                  </a:lnTo>
                  <a:lnTo>
                    <a:pt x="123" y="60"/>
                  </a:lnTo>
                  <a:lnTo>
                    <a:pt x="154" y="77"/>
                  </a:lnTo>
                  <a:lnTo>
                    <a:pt x="187" y="91"/>
                  </a:lnTo>
                  <a:lnTo>
                    <a:pt x="223" y="103"/>
                  </a:lnTo>
                  <a:lnTo>
                    <a:pt x="256" y="109"/>
                  </a:lnTo>
                  <a:lnTo>
                    <a:pt x="288" y="107"/>
                  </a:lnTo>
                  <a:lnTo>
                    <a:pt x="358" y="57"/>
                  </a:lnTo>
                  <a:lnTo>
                    <a:pt x="372" y="0"/>
                  </a:lnTo>
                  <a:lnTo>
                    <a:pt x="373" y="13"/>
                  </a:lnTo>
                  <a:lnTo>
                    <a:pt x="377" y="44"/>
                  </a:lnTo>
                  <a:lnTo>
                    <a:pt x="380" y="83"/>
                  </a:lnTo>
                  <a:lnTo>
                    <a:pt x="379" y="124"/>
                  </a:lnTo>
                  <a:lnTo>
                    <a:pt x="375" y="141"/>
                  </a:lnTo>
                  <a:lnTo>
                    <a:pt x="366" y="158"/>
                  </a:lnTo>
                  <a:lnTo>
                    <a:pt x="357" y="174"/>
                  </a:lnTo>
                  <a:lnTo>
                    <a:pt x="346" y="187"/>
                  </a:lnTo>
                  <a:lnTo>
                    <a:pt x="335" y="198"/>
                  </a:lnTo>
                  <a:lnTo>
                    <a:pt x="325" y="206"/>
                  </a:lnTo>
                  <a:lnTo>
                    <a:pt x="319" y="213"/>
                  </a:lnTo>
                  <a:lnTo>
                    <a:pt x="317" y="215"/>
                  </a:lnTo>
                  <a:lnTo>
                    <a:pt x="315" y="215"/>
                  </a:lnTo>
                  <a:lnTo>
                    <a:pt x="310" y="216"/>
                  </a:lnTo>
                  <a:lnTo>
                    <a:pt x="300" y="216"/>
                  </a:lnTo>
                  <a:lnTo>
                    <a:pt x="289" y="218"/>
                  </a:lnTo>
                  <a:lnTo>
                    <a:pt x="275" y="219"/>
                  </a:lnTo>
                  <a:lnTo>
                    <a:pt x="260" y="221"/>
                  </a:lnTo>
                  <a:lnTo>
                    <a:pt x="243" y="224"/>
                  </a:lnTo>
                  <a:lnTo>
                    <a:pt x="225" y="226"/>
                  </a:lnTo>
                  <a:lnTo>
                    <a:pt x="206" y="228"/>
                  </a:lnTo>
                  <a:lnTo>
                    <a:pt x="188" y="229"/>
                  </a:lnTo>
                  <a:lnTo>
                    <a:pt x="169" y="231"/>
                  </a:lnTo>
                  <a:lnTo>
                    <a:pt x="151" y="232"/>
                  </a:lnTo>
                  <a:lnTo>
                    <a:pt x="133" y="232"/>
                  </a:lnTo>
                  <a:lnTo>
                    <a:pt x="118" y="232"/>
                  </a:lnTo>
                  <a:lnTo>
                    <a:pt x="104" y="232"/>
                  </a:lnTo>
                  <a:lnTo>
                    <a:pt x="91" y="231"/>
                  </a:lnTo>
                  <a:lnTo>
                    <a:pt x="71" y="223"/>
                  </a:lnTo>
                  <a:lnTo>
                    <a:pt x="53" y="205"/>
                  </a:lnTo>
                  <a:lnTo>
                    <a:pt x="38" y="184"/>
                  </a:lnTo>
                  <a:lnTo>
                    <a:pt x="25" y="158"/>
                  </a:lnTo>
                  <a:lnTo>
                    <a:pt x="14" y="133"/>
                  </a:lnTo>
                  <a:lnTo>
                    <a:pt x="7" y="112"/>
                  </a:lnTo>
                  <a:lnTo>
                    <a:pt x="2" y="96"/>
                  </a:lnTo>
                  <a:lnTo>
                    <a:pt x="0" y="91"/>
                  </a:lnTo>
                  <a:lnTo>
                    <a:pt x="21" y="25"/>
                  </a:lnTo>
                  <a:lnTo>
                    <a:pt x="78" y="33"/>
                  </a:lnTo>
                  <a:close/>
                </a:path>
              </a:pathLst>
            </a:custGeom>
            <a:solidFill>
              <a:srgbClr val="387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0"/>
            <p:cNvSpPr>
              <a:spLocks/>
            </p:cNvSpPr>
            <p:nvPr/>
          </p:nvSpPr>
          <p:spPr bwMode="auto">
            <a:xfrm>
              <a:off x="5251" y="2185"/>
              <a:ext cx="273" cy="99"/>
            </a:xfrm>
            <a:custGeom>
              <a:avLst/>
              <a:gdLst>
                <a:gd name="T0" fmla="*/ 7 w 547"/>
                <a:gd name="T1" fmla="*/ 0 h 198"/>
                <a:gd name="T2" fmla="*/ 547 w 547"/>
                <a:gd name="T3" fmla="*/ 198 h 198"/>
                <a:gd name="T4" fmla="*/ 0 w 547"/>
                <a:gd name="T5" fmla="*/ 25 h 198"/>
                <a:gd name="T6" fmla="*/ 7 w 547"/>
                <a:gd name="T7" fmla="*/ 0 h 198"/>
              </a:gdLst>
              <a:ahLst/>
              <a:cxnLst>
                <a:cxn ang="0">
                  <a:pos x="T0" y="T1"/>
                </a:cxn>
                <a:cxn ang="0">
                  <a:pos x="T2" y="T3"/>
                </a:cxn>
                <a:cxn ang="0">
                  <a:pos x="T4" y="T5"/>
                </a:cxn>
                <a:cxn ang="0">
                  <a:pos x="T6" y="T7"/>
                </a:cxn>
              </a:cxnLst>
              <a:rect l="0" t="0" r="r" b="b"/>
              <a:pathLst>
                <a:path w="547" h="198">
                  <a:moveTo>
                    <a:pt x="7" y="0"/>
                  </a:moveTo>
                  <a:lnTo>
                    <a:pt x="547" y="198"/>
                  </a:lnTo>
                  <a:lnTo>
                    <a:pt x="0" y="25"/>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1"/>
            <p:cNvSpPr>
              <a:spLocks/>
            </p:cNvSpPr>
            <p:nvPr/>
          </p:nvSpPr>
          <p:spPr bwMode="auto">
            <a:xfrm>
              <a:off x="5251" y="2251"/>
              <a:ext cx="221" cy="103"/>
            </a:xfrm>
            <a:custGeom>
              <a:avLst/>
              <a:gdLst>
                <a:gd name="T0" fmla="*/ 0 w 442"/>
                <a:gd name="T1" fmla="*/ 0 h 206"/>
                <a:gd name="T2" fmla="*/ 442 w 442"/>
                <a:gd name="T3" fmla="*/ 206 h 206"/>
                <a:gd name="T4" fmla="*/ 31 w 442"/>
                <a:gd name="T5" fmla="*/ 39 h 206"/>
                <a:gd name="T6" fmla="*/ 0 w 442"/>
                <a:gd name="T7" fmla="*/ 0 h 206"/>
              </a:gdLst>
              <a:ahLst/>
              <a:cxnLst>
                <a:cxn ang="0">
                  <a:pos x="T0" y="T1"/>
                </a:cxn>
                <a:cxn ang="0">
                  <a:pos x="T2" y="T3"/>
                </a:cxn>
                <a:cxn ang="0">
                  <a:pos x="T4" y="T5"/>
                </a:cxn>
                <a:cxn ang="0">
                  <a:pos x="T6" y="T7"/>
                </a:cxn>
              </a:cxnLst>
              <a:rect l="0" t="0" r="r" b="b"/>
              <a:pathLst>
                <a:path w="442" h="206">
                  <a:moveTo>
                    <a:pt x="0" y="0"/>
                  </a:moveTo>
                  <a:lnTo>
                    <a:pt x="442" y="206"/>
                  </a:lnTo>
                  <a:lnTo>
                    <a:pt x="31" y="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2"/>
            <p:cNvSpPr>
              <a:spLocks/>
            </p:cNvSpPr>
            <p:nvPr/>
          </p:nvSpPr>
          <p:spPr bwMode="auto">
            <a:xfrm>
              <a:off x="5285" y="2181"/>
              <a:ext cx="35" cy="14"/>
            </a:xfrm>
            <a:custGeom>
              <a:avLst/>
              <a:gdLst>
                <a:gd name="T0" fmla="*/ 58 w 71"/>
                <a:gd name="T1" fmla="*/ 0 h 28"/>
                <a:gd name="T2" fmla="*/ 0 w 71"/>
                <a:gd name="T3" fmla="*/ 10 h 28"/>
                <a:gd name="T4" fmla="*/ 6 w 71"/>
                <a:gd name="T5" fmla="*/ 28 h 28"/>
                <a:gd name="T6" fmla="*/ 71 w 71"/>
                <a:gd name="T7" fmla="*/ 18 h 28"/>
                <a:gd name="T8" fmla="*/ 58 w 71"/>
                <a:gd name="T9" fmla="*/ 0 h 28"/>
              </a:gdLst>
              <a:ahLst/>
              <a:cxnLst>
                <a:cxn ang="0">
                  <a:pos x="T0" y="T1"/>
                </a:cxn>
                <a:cxn ang="0">
                  <a:pos x="T2" y="T3"/>
                </a:cxn>
                <a:cxn ang="0">
                  <a:pos x="T4" y="T5"/>
                </a:cxn>
                <a:cxn ang="0">
                  <a:pos x="T6" y="T7"/>
                </a:cxn>
                <a:cxn ang="0">
                  <a:pos x="T8" y="T9"/>
                </a:cxn>
              </a:cxnLst>
              <a:rect l="0" t="0" r="r" b="b"/>
              <a:pathLst>
                <a:path w="71" h="28">
                  <a:moveTo>
                    <a:pt x="58" y="0"/>
                  </a:moveTo>
                  <a:lnTo>
                    <a:pt x="0" y="10"/>
                  </a:lnTo>
                  <a:lnTo>
                    <a:pt x="6" y="28"/>
                  </a:lnTo>
                  <a:lnTo>
                    <a:pt x="71" y="18"/>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3"/>
            <p:cNvSpPr>
              <a:spLocks/>
            </p:cNvSpPr>
            <p:nvPr/>
          </p:nvSpPr>
          <p:spPr bwMode="auto">
            <a:xfrm>
              <a:off x="5341" y="2214"/>
              <a:ext cx="48" cy="36"/>
            </a:xfrm>
            <a:custGeom>
              <a:avLst/>
              <a:gdLst>
                <a:gd name="T0" fmla="*/ 27 w 96"/>
                <a:gd name="T1" fmla="*/ 0 h 73"/>
                <a:gd name="T2" fmla="*/ 0 w 96"/>
                <a:gd name="T3" fmla="*/ 10 h 73"/>
                <a:gd name="T4" fmla="*/ 0 w 96"/>
                <a:gd name="T5" fmla="*/ 46 h 73"/>
                <a:gd name="T6" fmla="*/ 65 w 96"/>
                <a:gd name="T7" fmla="*/ 73 h 73"/>
                <a:gd name="T8" fmla="*/ 72 w 96"/>
                <a:gd name="T9" fmla="*/ 36 h 73"/>
                <a:gd name="T10" fmla="*/ 96 w 96"/>
                <a:gd name="T11" fmla="*/ 23 h 73"/>
                <a:gd name="T12" fmla="*/ 27 w 96"/>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96" h="73">
                  <a:moveTo>
                    <a:pt x="27" y="0"/>
                  </a:moveTo>
                  <a:lnTo>
                    <a:pt x="0" y="10"/>
                  </a:lnTo>
                  <a:lnTo>
                    <a:pt x="0" y="46"/>
                  </a:lnTo>
                  <a:lnTo>
                    <a:pt x="65" y="73"/>
                  </a:lnTo>
                  <a:lnTo>
                    <a:pt x="72" y="36"/>
                  </a:lnTo>
                  <a:lnTo>
                    <a:pt x="96" y="23"/>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4"/>
            <p:cNvSpPr>
              <a:spLocks/>
            </p:cNvSpPr>
            <p:nvPr/>
          </p:nvSpPr>
          <p:spPr bwMode="auto">
            <a:xfrm>
              <a:off x="5528" y="2274"/>
              <a:ext cx="59" cy="124"/>
            </a:xfrm>
            <a:custGeom>
              <a:avLst/>
              <a:gdLst>
                <a:gd name="T0" fmla="*/ 7 w 117"/>
                <a:gd name="T1" fmla="*/ 239 h 247"/>
                <a:gd name="T2" fmla="*/ 0 w 117"/>
                <a:gd name="T3" fmla="*/ 71 h 247"/>
                <a:gd name="T4" fmla="*/ 0 w 117"/>
                <a:gd name="T5" fmla="*/ 63 h 247"/>
                <a:gd name="T6" fmla="*/ 4 w 117"/>
                <a:gd name="T7" fmla="*/ 44 h 247"/>
                <a:gd name="T8" fmla="*/ 14 w 117"/>
                <a:gd name="T9" fmla="*/ 23 h 247"/>
                <a:gd name="T10" fmla="*/ 33 w 117"/>
                <a:gd name="T11" fmla="*/ 10 h 247"/>
                <a:gd name="T12" fmla="*/ 87 w 117"/>
                <a:gd name="T13" fmla="*/ 0 h 247"/>
                <a:gd name="T14" fmla="*/ 91 w 117"/>
                <a:gd name="T15" fmla="*/ 0 h 247"/>
                <a:gd name="T16" fmla="*/ 102 w 117"/>
                <a:gd name="T17" fmla="*/ 0 h 247"/>
                <a:gd name="T18" fmla="*/ 113 w 117"/>
                <a:gd name="T19" fmla="*/ 3 h 247"/>
                <a:gd name="T20" fmla="*/ 117 w 117"/>
                <a:gd name="T21" fmla="*/ 13 h 247"/>
                <a:gd name="T22" fmla="*/ 114 w 117"/>
                <a:gd name="T23" fmla="*/ 36 h 247"/>
                <a:gd name="T24" fmla="*/ 113 w 117"/>
                <a:gd name="T25" fmla="*/ 32 h 247"/>
                <a:gd name="T26" fmla="*/ 109 w 117"/>
                <a:gd name="T27" fmla="*/ 28 h 247"/>
                <a:gd name="T28" fmla="*/ 101 w 117"/>
                <a:gd name="T29" fmla="*/ 23 h 247"/>
                <a:gd name="T30" fmla="*/ 91 w 117"/>
                <a:gd name="T31" fmla="*/ 23 h 247"/>
                <a:gd name="T32" fmla="*/ 41 w 117"/>
                <a:gd name="T33" fmla="*/ 36 h 247"/>
                <a:gd name="T34" fmla="*/ 38 w 117"/>
                <a:gd name="T35" fmla="*/ 37 h 247"/>
                <a:gd name="T36" fmla="*/ 32 w 117"/>
                <a:gd name="T37" fmla="*/ 42 h 247"/>
                <a:gd name="T38" fmla="*/ 23 w 117"/>
                <a:gd name="T39" fmla="*/ 54 h 247"/>
                <a:gd name="T40" fmla="*/ 18 w 117"/>
                <a:gd name="T41" fmla="*/ 71 h 247"/>
                <a:gd name="T42" fmla="*/ 22 w 117"/>
                <a:gd name="T43" fmla="*/ 247 h 247"/>
                <a:gd name="T44" fmla="*/ 7 w 117"/>
                <a:gd name="T45" fmla="*/ 2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 h="247">
                  <a:moveTo>
                    <a:pt x="7" y="239"/>
                  </a:moveTo>
                  <a:lnTo>
                    <a:pt x="0" y="71"/>
                  </a:lnTo>
                  <a:lnTo>
                    <a:pt x="0" y="63"/>
                  </a:lnTo>
                  <a:lnTo>
                    <a:pt x="4" y="44"/>
                  </a:lnTo>
                  <a:lnTo>
                    <a:pt x="14" y="23"/>
                  </a:lnTo>
                  <a:lnTo>
                    <a:pt x="33" y="10"/>
                  </a:lnTo>
                  <a:lnTo>
                    <a:pt x="87" y="0"/>
                  </a:lnTo>
                  <a:lnTo>
                    <a:pt x="91" y="0"/>
                  </a:lnTo>
                  <a:lnTo>
                    <a:pt x="102" y="0"/>
                  </a:lnTo>
                  <a:lnTo>
                    <a:pt x="113" y="3"/>
                  </a:lnTo>
                  <a:lnTo>
                    <a:pt x="117" y="13"/>
                  </a:lnTo>
                  <a:lnTo>
                    <a:pt x="114" y="36"/>
                  </a:lnTo>
                  <a:lnTo>
                    <a:pt x="113" y="32"/>
                  </a:lnTo>
                  <a:lnTo>
                    <a:pt x="109" y="28"/>
                  </a:lnTo>
                  <a:lnTo>
                    <a:pt x="101" y="23"/>
                  </a:lnTo>
                  <a:lnTo>
                    <a:pt x="91" y="23"/>
                  </a:lnTo>
                  <a:lnTo>
                    <a:pt x="41" y="36"/>
                  </a:lnTo>
                  <a:lnTo>
                    <a:pt x="38" y="37"/>
                  </a:lnTo>
                  <a:lnTo>
                    <a:pt x="32" y="42"/>
                  </a:lnTo>
                  <a:lnTo>
                    <a:pt x="23" y="54"/>
                  </a:lnTo>
                  <a:lnTo>
                    <a:pt x="18" y="71"/>
                  </a:lnTo>
                  <a:lnTo>
                    <a:pt x="22" y="247"/>
                  </a:lnTo>
                  <a:lnTo>
                    <a:pt x="7" y="2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5"/>
            <p:cNvSpPr>
              <a:spLocks/>
            </p:cNvSpPr>
            <p:nvPr/>
          </p:nvSpPr>
          <p:spPr bwMode="auto">
            <a:xfrm>
              <a:off x="5548" y="2294"/>
              <a:ext cx="36" cy="53"/>
            </a:xfrm>
            <a:custGeom>
              <a:avLst/>
              <a:gdLst>
                <a:gd name="T0" fmla="*/ 72 w 72"/>
                <a:gd name="T1" fmla="*/ 53 h 105"/>
                <a:gd name="T2" fmla="*/ 70 w 72"/>
                <a:gd name="T3" fmla="*/ 75 h 105"/>
                <a:gd name="T4" fmla="*/ 61 w 72"/>
                <a:gd name="T5" fmla="*/ 91 h 105"/>
                <a:gd name="T6" fmla="*/ 50 w 72"/>
                <a:gd name="T7" fmla="*/ 102 h 105"/>
                <a:gd name="T8" fmla="*/ 36 w 72"/>
                <a:gd name="T9" fmla="*/ 105 h 105"/>
                <a:gd name="T10" fmla="*/ 23 w 72"/>
                <a:gd name="T11" fmla="*/ 102 h 105"/>
                <a:gd name="T12" fmla="*/ 11 w 72"/>
                <a:gd name="T13" fmla="*/ 91 h 105"/>
                <a:gd name="T14" fmla="*/ 3 w 72"/>
                <a:gd name="T15" fmla="*/ 75 h 105"/>
                <a:gd name="T16" fmla="*/ 0 w 72"/>
                <a:gd name="T17" fmla="*/ 53 h 105"/>
                <a:gd name="T18" fmla="*/ 3 w 72"/>
                <a:gd name="T19" fmla="*/ 32 h 105"/>
                <a:gd name="T20" fmla="*/ 11 w 72"/>
                <a:gd name="T21" fmla="*/ 16 h 105"/>
                <a:gd name="T22" fmla="*/ 23 w 72"/>
                <a:gd name="T23" fmla="*/ 5 h 105"/>
                <a:gd name="T24" fmla="*/ 36 w 72"/>
                <a:gd name="T25" fmla="*/ 0 h 105"/>
                <a:gd name="T26" fmla="*/ 50 w 72"/>
                <a:gd name="T27" fmla="*/ 5 h 105"/>
                <a:gd name="T28" fmla="*/ 61 w 72"/>
                <a:gd name="T29" fmla="*/ 16 h 105"/>
                <a:gd name="T30" fmla="*/ 70 w 72"/>
                <a:gd name="T31" fmla="*/ 32 h 105"/>
                <a:gd name="T32" fmla="*/ 72 w 72"/>
                <a:gd name="T33"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5">
                  <a:moveTo>
                    <a:pt x="72" y="53"/>
                  </a:moveTo>
                  <a:lnTo>
                    <a:pt x="70" y="75"/>
                  </a:lnTo>
                  <a:lnTo>
                    <a:pt x="61" y="91"/>
                  </a:lnTo>
                  <a:lnTo>
                    <a:pt x="50" y="102"/>
                  </a:lnTo>
                  <a:lnTo>
                    <a:pt x="36" y="105"/>
                  </a:lnTo>
                  <a:lnTo>
                    <a:pt x="23" y="102"/>
                  </a:lnTo>
                  <a:lnTo>
                    <a:pt x="11" y="91"/>
                  </a:lnTo>
                  <a:lnTo>
                    <a:pt x="3" y="75"/>
                  </a:lnTo>
                  <a:lnTo>
                    <a:pt x="0" y="53"/>
                  </a:lnTo>
                  <a:lnTo>
                    <a:pt x="3" y="32"/>
                  </a:lnTo>
                  <a:lnTo>
                    <a:pt x="11" y="16"/>
                  </a:lnTo>
                  <a:lnTo>
                    <a:pt x="23" y="5"/>
                  </a:lnTo>
                  <a:lnTo>
                    <a:pt x="36" y="0"/>
                  </a:lnTo>
                  <a:lnTo>
                    <a:pt x="50" y="5"/>
                  </a:lnTo>
                  <a:lnTo>
                    <a:pt x="61" y="16"/>
                  </a:lnTo>
                  <a:lnTo>
                    <a:pt x="70" y="32"/>
                  </a:lnTo>
                  <a:lnTo>
                    <a:pt x="72"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6"/>
            <p:cNvSpPr>
              <a:spLocks/>
            </p:cNvSpPr>
            <p:nvPr/>
          </p:nvSpPr>
          <p:spPr bwMode="auto">
            <a:xfrm>
              <a:off x="5552" y="2300"/>
              <a:ext cx="27" cy="41"/>
            </a:xfrm>
            <a:custGeom>
              <a:avLst/>
              <a:gdLst>
                <a:gd name="T0" fmla="*/ 55 w 55"/>
                <a:gd name="T1" fmla="*/ 42 h 83"/>
                <a:gd name="T2" fmla="*/ 52 w 55"/>
                <a:gd name="T3" fmla="*/ 59 h 83"/>
                <a:gd name="T4" fmla="*/ 47 w 55"/>
                <a:gd name="T5" fmla="*/ 72 h 83"/>
                <a:gd name="T6" fmla="*/ 38 w 55"/>
                <a:gd name="T7" fmla="*/ 80 h 83"/>
                <a:gd name="T8" fmla="*/ 27 w 55"/>
                <a:gd name="T9" fmla="*/ 83 h 83"/>
                <a:gd name="T10" fmla="*/ 16 w 55"/>
                <a:gd name="T11" fmla="*/ 80 h 83"/>
                <a:gd name="T12" fmla="*/ 8 w 55"/>
                <a:gd name="T13" fmla="*/ 72 h 83"/>
                <a:gd name="T14" fmla="*/ 2 w 55"/>
                <a:gd name="T15" fmla="*/ 59 h 83"/>
                <a:gd name="T16" fmla="*/ 0 w 55"/>
                <a:gd name="T17" fmla="*/ 42 h 83"/>
                <a:gd name="T18" fmla="*/ 2 w 55"/>
                <a:gd name="T19" fmla="*/ 26 h 83"/>
                <a:gd name="T20" fmla="*/ 8 w 55"/>
                <a:gd name="T21" fmla="*/ 13 h 83"/>
                <a:gd name="T22" fmla="*/ 16 w 55"/>
                <a:gd name="T23" fmla="*/ 4 h 83"/>
                <a:gd name="T24" fmla="*/ 27 w 55"/>
                <a:gd name="T25" fmla="*/ 0 h 83"/>
                <a:gd name="T26" fmla="*/ 38 w 55"/>
                <a:gd name="T27" fmla="*/ 4 h 83"/>
                <a:gd name="T28" fmla="*/ 47 w 55"/>
                <a:gd name="T29" fmla="*/ 13 h 83"/>
                <a:gd name="T30" fmla="*/ 52 w 55"/>
                <a:gd name="T31" fmla="*/ 26 h 83"/>
                <a:gd name="T32" fmla="*/ 55 w 55"/>
                <a:gd name="T33" fmla="*/ 4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83">
                  <a:moveTo>
                    <a:pt x="55" y="42"/>
                  </a:moveTo>
                  <a:lnTo>
                    <a:pt x="52" y="59"/>
                  </a:lnTo>
                  <a:lnTo>
                    <a:pt x="47" y="72"/>
                  </a:lnTo>
                  <a:lnTo>
                    <a:pt x="38" y="80"/>
                  </a:lnTo>
                  <a:lnTo>
                    <a:pt x="27" y="83"/>
                  </a:lnTo>
                  <a:lnTo>
                    <a:pt x="16" y="80"/>
                  </a:lnTo>
                  <a:lnTo>
                    <a:pt x="8" y="72"/>
                  </a:lnTo>
                  <a:lnTo>
                    <a:pt x="2" y="59"/>
                  </a:lnTo>
                  <a:lnTo>
                    <a:pt x="0" y="42"/>
                  </a:lnTo>
                  <a:lnTo>
                    <a:pt x="2" y="26"/>
                  </a:lnTo>
                  <a:lnTo>
                    <a:pt x="8" y="13"/>
                  </a:lnTo>
                  <a:lnTo>
                    <a:pt x="16" y="4"/>
                  </a:lnTo>
                  <a:lnTo>
                    <a:pt x="27" y="0"/>
                  </a:lnTo>
                  <a:lnTo>
                    <a:pt x="38" y="4"/>
                  </a:lnTo>
                  <a:lnTo>
                    <a:pt x="47" y="13"/>
                  </a:lnTo>
                  <a:lnTo>
                    <a:pt x="52" y="26"/>
                  </a:lnTo>
                  <a:lnTo>
                    <a:pt x="55" y="42"/>
                  </a:lnTo>
                  <a:close/>
                </a:path>
              </a:pathLst>
            </a:custGeom>
            <a:solidFill>
              <a:srgbClr val="0C16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7"/>
            <p:cNvSpPr>
              <a:spLocks/>
            </p:cNvSpPr>
            <p:nvPr/>
          </p:nvSpPr>
          <p:spPr bwMode="auto">
            <a:xfrm>
              <a:off x="5557" y="2308"/>
              <a:ext cx="17" cy="25"/>
            </a:xfrm>
            <a:custGeom>
              <a:avLst/>
              <a:gdLst>
                <a:gd name="T0" fmla="*/ 33 w 33"/>
                <a:gd name="T1" fmla="*/ 25 h 50"/>
                <a:gd name="T2" fmla="*/ 32 w 33"/>
                <a:gd name="T3" fmla="*/ 35 h 50"/>
                <a:gd name="T4" fmla="*/ 29 w 33"/>
                <a:gd name="T5" fmla="*/ 42 h 50"/>
                <a:gd name="T6" fmla="*/ 23 w 33"/>
                <a:gd name="T7" fmla="*/ 48 h 50"/>
                <a:gd name="T8" fmla="*/ 16 w 33"/>
                <a:gd name="T9" fmla="*/ 50 h 50"/>
                <a:gd name="T10" fmla="*/ 9 w 33"/>
                <a:gd name="T11" fmla="*/ 48 h 50"/>
                <a:gd name="T12" fmla="*/ 4 w 33"/>
                <a:gd name="T13" fmla="*/ 42 h 50"/>
                <a:gd name="T14" fmla="*/ 1 w 33"/>
                <a:gd name="T15" fmla="*/ 35 h 50"/>
                <a:gd name="T16" fmla="*/ 0 w 33"/>
                <a:gd name="T17" fmla="*/ 25 h 50"/>
                <a:gd name="T18" fmla="*/ 1 w 33"/>
                <a:gd name="T19" fmla="*/ 16 h 50"/>
                <a:gd name="T20" fmla="*/ 4 w 33"/>
                <a:gd name="T21" fmla="*/ 8 h 50"/>
                <a:gd name="T22" fmla="*/ 9 w 33"/>
                <a:gd name="T23" fmla="*/ 1 h 50"/>
                <a:gd name="T24" fmla="*/ 16 w 33"/>
                <a:gd name="T25" fmla="*/ 0 h 50"/>
                <a:gd name="T26" fmla="*/ 23 w 33"/>
                <a:gd name="T27" fmla="*/ 1 h 50"/>
                <a:gd name="T28" fmla="*/ 29 w 33"/>
                <a:gd name="T29" fmla="*/ 8 h 50"/>
                <a:gd name="T30" fmla="*/ 32 w 33"/>
                <a:gd name="T31" fmla="*/ 16 h 50"/>
                <a:gd name="T32" fmla="*/ 33 w 33"/>
                <a:gd name="T33"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50">
                  <a:moveTo>
                    <a:pt x="33" y="25"/>
                  </a:moveTo>
                  <a:lnTo>
                    <a:pt x="32" y="35"/>
                  </a:lnTo>
                  <a:lnTo>
                    <a:pt x="29" y="42"/>
                  </a:lnTo>
                  <a:lnTo>
                    <a:pt x="23" y="48"/>
                  </a:lnTo>
                  <a:lnTo>
                    <a:pt x="16" y="50"/>
                  </a:lnTo>
                  <a:lnTo>
                    <a:pt x="9" y="48"/>
                  </a:lnTo>
                  <a:lnTo>
                    <a:pt x="4" y="42"/>
                  </a:lnTo>
                  <a:lnTo>
                    <a:pt x="1" y="35"/>
                  </a:lnTo>
                  <a:lnTo>
                    <a:pt x="0" y="25"/>
                  </a:lnTo>
                  <a:lnTo>
                    <a:pt x="1" y="16"/>
                  </a:lnTo>
                  <a:lnTo>
                    <a:pt x="4" y="8"/>
                  </a:lnTo>
                  <a:lnTo>
                    <a:pt x="9" y="1"/>
                  </a:lnTo>
                  <a:lnTo>
                    <a:pt x="16" y="0"/>
                  </a:lnTo>
                  <a:lnTo>
                    <a:pt x="23" y="1"/>
                  </a:lnTo>
                  <a:lnTo>
                    <a:pt x="29" y="8"/>
                  </a:lnTo>
                  <a:lnTo>
                    <a:pt x="32" y="16"/>
                  </a:lnTo>
                  <a:lnTo>
                    <a:pt x="33"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8"/>
            <p:cNvSpPr>
              <a:spLocks/>
            </p:cNvSpPr>
            <p:nvPr/>
          </p:nvSpPr>
          <p:spPr bwMode="auto">
            <a:xfrm>
              <a:off x="5556" y="2353"/>
              <a:ext cx="16" cy="24"/>
            </a:xfrm>
            <a:custGeom>
              <a:avLst/>
              <a:gdLst>
                <a:gd name="T0" fmla="*/ 32 w 32"/>
                <a:gd name="T1" fmla="*/ 23 h 47"/>
                <a:gd name="T2" fmla="*/ 30 w 32"/>
                <a:gd name="T3" fmla="*/ 33 h 47"/>
                <a:gd name="T4" fmla="*/ 28 w 32"/>
                <a:gd name="T5" fmla="*/ 39 h 47"/>
                <a:gd name="T6" fmla="*/ 22 w 32"/>
                <a:gd name="T7" fmla="*/ 46 h 47"/>
                <a:gd name="T8" fmla="*/ 17 w 32"/>
                <a:gd name="T9" fmla="*/ 47 h 47"/>
                <a:gd name="T10" fmla="*/ 10 w 32"/>
                <a:gd name="T11" fmla="*/ 46 h 47"/>
                <a:gd name="T12" fmla="*/ 4 w 32"/>
                <a:gd name="T13" fmla="*/ 39 h 47"/>
                <a:gd name="T14" fmla="*/ 1 w 32"/>
                <a:gd name="T15" fmla="*/ 33 h 47"/>
                <a:gd name="T16" fmla="*/ 0 w 32"/>
                <a:gd name="T17" fmla="*/ 23 h 47"/>
                <a:gd name="T18" fmla="*/ 1 w 32"/>
                <a:gd name="T19" fmla="*/ 13 h 47"/>
                <a:gd name="T20" fmla="*/ 4 w 32"/>
                <a:gd name="T21" fmla="*/ 7 h 47"/>
                <a:gd name="T22" fmla="*/ 10 w 32"/>
                <a:gd name="T23" fmla="*/ 2 h 47"/>
                <a:gd name="T24" fmla="*/ 17 w 32"/>
                <a:gd name="T25" fmla="*/ 0 h 47"/>
                <a:gd name="T26" fmla="*/ 22 w 32"/>
                <a:gd name="T27" fmla="*/ 2 h 47"/>
                <a:gd name="T28" fmla="*/ 28 w 32"/>
                <a:gd name="T29" fmla="*/ 7 h 47"/>
                <a:gd name="T30" fmla="*/ 30 w 32"/>
                <a:gd name="T31" fmla="*/ 13 h 47"/>
                <a:gd name="T32" fmla="*/ 32 w 32"/>
                <a:gd name="T33"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7">
                  <a:moveTo>
                    <a:pt x="32" y="23"/>
                  </a:moveTo>
                  <a:lnTo>
                    <a:pt x="30" y="33"/>
                  </a:lnTo>
                  <a:lnTo>
                    <a:pt x="28" y="39"/>
                  </a:lnTo>
                  <a:lnTo>
                    <a:pt x="22" y="46"/>
                  </a:lnTo>
                  <a:lnTo>
                    <a:pt x="17" y="47"/>
                  </a:lnTo>
                  <a:lnTo>
                    <a:pt x="10" y="46"/>
                  </a:lnTo>
                  <a:lnTo>
                    <a:pt x="4" y="39"/>
                  </a:lnTo>
                  <a:lnTo>
                    <a:pt x="1" y="33"/>
                  </a:lnTo>
                  <a:lnTo>
                    <a:pt x="0" y="23"/>
                  </a:lnTo>
                  <a:lnTo>
                    <a:pt x="1" y="13"/>
                  </a:lnTo>
                  <a:lnTo>
                    <a:pt x="4" y="7"/>
                  </a:lnTo>
                  <a:lnTo>
                    <a:pt x="10" y="2"/>
                  </a:lnTo>
                  <a:lnTo>
                    <a:pt x="17" y="0"/>
                  </a:lnTo>
                  <a:lnTo>
                    <a:pt x="22" y="2"/>
                  </a:lnTo>
                  <a:lnTo>
                    <a:pt x="28" y="7"/>
                  </a:lnTo>
                  <a:lnTo>
                    <a:pt x="30" y="13"/>
                  </a:lnTo>
                  <a:lnTo>
                    <a:pt x="3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9"/>
            <p:cNvSpPr>
              <a:spLocks/>
            </p:cNvSpPr>
            <p:nvPr/>
          </p:nvSpPr>
          <p:spPr bwMode="auto">
            <a:xfrm>
              <a:off x="5510" y="2236"/>
              <a:ext cx="35" cy="37"/>
            </a:xfrm>
            <a:custGeom>
              <a:avLst/>
              <a:gdLst>
                <a:gd name="T0" fmla="*/ 50 w 69"/>
                <a:gd name="T1" fmla="*/ 73 h 73"/>
                <a:gd name="T2" fmla="*/ 69 w 69"/>
                <a:gd name="T3" fmla="*/ 66 h 73"/>
                <a:gd name="T4" fmla="*/ 69 w 69"/>
                <a:gd name="T5" fmla="*/ 32 h 73"/>
                <a:gd name="T6" fmla="*/ 63 w 69"/>
                <a:gd name="T7" fmla="*/ 13 h 73"/>
                <a:gd name="T8" fmla="*/ 22 w 69"/>
                <a:gd name="T9" fmla="*/ 0 h 73"/>
                <a:gd name="T10" fmla="*/ 8 w 69"/>
                <a:gd name="T11" fmla="*/ 0 h 73"/>
                <a:gd name="T12" fmla="*/ 0 w 69"/>
                <a:gd name="T13" fmla="*/ 18 h 73"/>
                <a:gd name="T14" fmla="*/ 4 w 69"/>
                <a:gd name="T15" fmla="*/ 56 h 73"/>
                <a:gd name="T16" fmla="*/ 50 w 69"/>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73">
                  <a:moveTo>
                    <a:pt x="50" y="73"/>
                  </a:moveTo>
                  <a:lnTo>
                    <a:pt x="69" y="66"/>
                  </a:lnTo>
                  <a:lnTo>
                    <a:pt x="69" y="32"/>
                  </a:lnTo>
                  <a:lnTo>
                    <a:pt x="63" y="13"/>
                  </a:lnTo>
                  <a:lnTo>
                    <a:pt x="22" y="0"/>
                  </a:lnTo>
                  <a:lnTo>
                    <a:pt x="8" y="0"/>
                  </a:lnTo>
                  <a:lnTo>
                    <a:pt x="0" y="18"/>
                  </a:lnTo>
                  <a:lnTo>
                    <a:pt x="4" y="56"/>
                  </a:lnTo>
                  <a:lnTo>
                    <a:pt x="5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0"/>
            <p:cNvSpPr>
              <a:spLocks/>
            </p:cNvSpPr>
            <p:nvPr/>
          </p:nvSpPr>
          <p:spPr bwMode="auto">
            <a:xfrm>
              <a:off x="5514" y="2238"/>
              <a:ext cx="22" cy="31"/>
            </a:xfrm>
            <a:custGeom>
              <a:avLst/>
              <a:gdLst>
                <a:gd name="T0" fmla="*/ 3 w 44"/>
                <a:gd name="T1" fmla="*/ 47 h 62"/>
                <a:gd name="T2" fmla="*/ 41 w 44"/>
                <a:gd name="T3" fmla="*/ 62 h 62"/>
                <a:gd name="T4" fmla="*/ 41 w 44"/>
                <a:gd name="T5" fmla="*/ 31 h 62"/>
                <a:gd name="T6" fmla="*/ 44 w 44"/>
                <a:gd name="T7" fmla="*/ 15 h 62"/>
                <a:gd name="T8" fmla="*/ 7 w 44"/>
                <a:gd name="T9" fmla="*/ 0 h 62"/>
                <a:gd name="T10" fmla="*/ 0 w 44"/>
                <a:gd name="T11" fmla="*/ 16 h 62"/>
                <a:gd name="T12" fmla="*/ 3 w 44"/>
                <a:gd name="T13" fmla="*/ 47 h 62"/>
              </a:gdLst>
              <a:ahLst/>
              <a:cxnLst>
                <a:cxn ang="0">
                  <a:pos x="T0" y="T1"/>
                </a:cxn>
                <a:cxn ang="0">
                  <a:pos x="T2" y="T3"/>
                </a:cxn>
                <a:cxn ang="0">
                  <a:pos x="T4" y="T5"/>
                </a:cxn>
                <a:cxn ang="0">
                  <a:pos x="T6" y="T7"/>
                </a:cxn>
                <a:cxn ang="0">
                  <a:pos x="T8" y="T9"/>
                </a:cxn>
                <a:cxn ang="0">
                  <a:pos x="T10" y="T11"/>
                </a:cxn>
                <a:cxn ang="0">
                  <a:pos x="T12" y="T13"/>
                </a:cxn>
              </a:cxnLst>
              <a:rect l="0" t="0" r="r" b="b"/>
              <a:pathLst>
                <a:path w="44" h="62">
                  <a:moveTo>
                    <a:pt x="3" y="47"/>
                  </a:moveTo>
                  <a:lnTo>
                    <a:pt x="41" y="62"/>
                  </a:lnTo>
                  <a:lnTo>
                    <a:pt x="41" y="31"/>
                  </a:lnTo>
                  <a:lnTo>
                    <a:pt x="44" y="15"/>
                  </a:lnTo>
                  <a:lnTo>
                    <a:pt x="7" y="0"/>
                  </a:lnTo>
                  <a:lnTo>
                    <a:pt x="0" y="16"/>
                  </a:lnTo>
                  <a:lnTo>
                    <a:pt x="3" y="47"/>
                  </a:lnTo>
                  <a:close/>
                </a:path>
              </a:pathLst>
            </a:custGeom>
            <a:solidFill>
              <a:srgbClr val="0C16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1"/>
            <p:cNvSpPr>
              <a:spLocks/>
            </p:cNvSpPr>
            <p:nvPr/>
          </p:nvSpPr>
          <p:spPr bwMode="auto">
            <a:xfrm>
              <a:off x="5027" y="2284"/>
              <a:ext cx="66" cy="214"/>
            </a:xfrm>
            <a:custGeom>
              <a:avLst/>
              <a:gdLst>
                <a:gd name="T0" fmla="*/ 131 w 131"/>
                <a:gd name="T1" fmla="*/ 33 h 429"/>
                <a:gd name="T2" fmla="*/ 124 w 131"/>
                <a:gd name="T3" fmla="*/ 35 h 429"/>
                <a:gd name="T4" fmla="*/ 109 w 131"/>
                <a:gd name="T5" fmla="*/ 41 h 429"/>
                <a:gd name="T6" fmla="*/ 87 w 131"/>
                <a:gd name="T7" fmla="*/ 59 h 429"/>
                <a:gd name="T8" fmla="*/ 65 w 131"/>
                <a:gd name="T9" fmla="*/ 88 h 429"/>
                <a:gd name="T10" fmla="*/ 47 w 131"/>
                <a:gd name="T11" fmla="*/ 137 h 429"/>
                <a:gd name="T12" fmla="*/ 37 w 131"/>
                <a:gd name="T13" fmla="*/ 207 h 429"/>
                <a:gd name="T14" fmla="*/ 40 w 131"/>
                <a:gd name="T15" fmla="*/ 302 h 429"/>
                <a:gd name="T16" fmla="*/ 61 w 131"/>
                <a:gd name="T17" fmla="*/ 429 h 429"/>
                <a:gd name="T18" fmla="*/ 54 w 131"/>
                <a:gd name="T19" fmla="*/ 419 h 429"/>
                <a:gd name="T20" fmla="*/ 38 w 131"/>
                <a:gd name="T21" fmla="*/ 390 h 429"/>
                <a:gd name="T22" fmla="*/ 21 w 131"/>
                <a:gd name="T23" fmla="*/ 345 h 429"/>
                <a:gd name="T24" fmla="*/ 5 w 131"/>
                <a:gd name="T25" fmla="*/ 288 h 429"/>
                <a:gd name="T26" fmla="*/ 0 w 131"/>
                <a:gd name="T27" fmla="*/ 223 h 429"/>
                <a:gd name="T28" fmla="*/ 8 w 131"/>
                <a:gd name="T29" fmla="*/ 150 h 429"/>
                <a:gd name="T30" fmla="*/ 38 w 131"/>
                <a:gd name="T31" fmla="*/ 75 h 429"/>
                <a:gd name="T32" fmla="*/ 96 w 131"/>
                <a:gd name="T33" fmla="*/ 0 h 429"/>
                <a:gd name="T34" fmla="*/ 131 w 131"/>
                <a:gd name="T35" fmla="*/ 3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429">
                  <a:moveTo>
                    <a:pt x="131" y="33"/>
                  </a:moveTo>
                  <a:lnTo>
                    <a:pt x="124" y="35"/>
                  </a:lnTo>
                  <a:lnTo>
                    <a:pt x="109" y="41"/>
                  </a:lnTo>
                  <a:lnTo>
                    <a:pt x="87" y="59"/>
                  </a:lnTo>
                  <a:lnTo>
                    <a:pt x="65" y="88"/>
                  </a:lnTo>
                  <a:lnTo>
                    <a:pt x="47" y="137"/>
                  </a:lnTo>
                  <a:lnTo>
                    <a:pt x="37" y="207"/>
                  </a:lnTo>
                  <a:lnTo>
                    <a:pt x="40" y="302"/>
                  </a:lnTo>
                  <a:lnTo>
                    <a:pt x="61" y="429"/>
                  </a:lnTo>
                  <a:lnTo>
                    <a:pt x="54" y="419"/>
                  </a:lnTo>
                  <a:lnTo>
                    <a:pt x="38" y="390"/>
                  </a:lnTo>
                  <a:lnTo>
                    <a:pt x="21" y="345"/>
                  </a:lnTo>
                  <a:lnTo>
                    <a:pt x="5" y="288"/>
                  </a:lnTo>
                  <a:lnTo>
                    <a:pt x="0" y="223"/>
                  </a:lnTo>
                  <a:lnTo>
                    <a:pt x="8" y="150"/>
                  </a:lnTo>
                  <a:lnTo>
                    <a:pt x="38" y="75"/>
                  </a:lnTo>
                  <a:lnTo>
                    <a:pt x="96" y="0"/>
                  </a:lnTo>
                  <a:lnTo>
                    <a:pt x="131"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2"/>
            <p:cNvSpPr>
              <a:spLocks/>
            </p:cNvSpPr>
            <p:nvPr/>
          </p:nvSpPr>
          <p:spPr bwMode="auto">
            <a:xfrm>
              <a:off x="4724" y="2255"/>
              <a:ext cx="92" cy="132"/>
            </a:xfrm>
            <a:custGeom>
              <a:avLst/>
              <a:gdLst>
                <a:gd name="T0" fmla="*/ 185 w 185"/>
                <a:gd name="T1" fmla="*/ 0 h 265"/>
                <a:gd name="T2" fmla="*/ 177 w 185"/>
                <a:gd name="T3" fmla="*/ 5 h 265"/>
                <a:gd name="T4" fmla="*/ 156 w 185"/>
                <a:gd name="T5" fmla="*/ 18 h 265"/>
                <a:gd name="T6" fmla="*/ 127 w 185"/>
                <a:gd name="T7" fmla="*/ 41 h 265"/>
                <a:gd name="T8" fmla="*/ 94 w 185"/>
                <a:gd name="T9" fmla="*/ 70 h 265"/>
                <a:gd name="T10" fmla="*/ 61 w 185"/>
                <a:gd name="T11" fmla="*/ 109 h 265"/>
                <a:gd name="T12" fmla="*/ 32 w 185"/>
                <a:gd name="T13" fmla="*/ 153 h 265"/>
                <a:gd name="T14" fmla="*/ 11 w 185"/>
                <a:gd name="T15" fmla="*/ 206 h 265"/>
                <a:gd name="T16" fmla="*/ 3 w 185"/>
                <a:gd name="T17" fmla="*/ 265 h 265"/>
                <a:gd name="T18" fmla="*/ 3 w 185"/>
                <a:gd name="T19" fmla="*/ 261 h 265"/>
                <a:gd name="T20" fmla="*/ 2 w 185"/>
                <a:gd name="T21" fmla="*/ 253 h 265"/>
                <a:gd name="T22" fmla="*/ 0 w 185"/>
                <a:gd name="T23" fmla="*/ 242 h 265"/>
                <a:gd name="T24" fmla="*/ 0 w 185"/>
                <a:gd name="T25" fmla="*/ 226 h 265"/>
                <a:gd name="T26" fmla="*/ 0 w 185"/>
                <a:gd name="T27" fmla="*/ 206 h 265"/>
                <a:gd name="T28" fmla="*/ 2 w 185"/>
                <a:gd name="T29" fmla="*/ 185 h 265"/>
                <a:gd name="T30" fmla="*/ 4 w 185"/>
                <a:gd name="T31" fmla="*/ 162 h 265"/>
                <a:gd name="T32" fmla="*/ 10 w 185"/>
                <a:gd name="T33" fmla="*/ 138 h 265"/>
                <a:gd name="T34" fmla="*/ 18 w 185"/>
                <a:gd name="T35" fmla="*/ 114 h 265"/>
                <a:gd name="T36" fmla="*/ 29 w 185"/>
                <a:gd name="T37" fmla="*/ 91 h 265"/>
                <a:gd name="T38" fmla="*/ 45 w 185"/>
                <a:gd name="T39" fmla="*/ 68 h 265"/>
                <a:gd name="T40" fmla="*/ 62 w 185"/>
                <a:gd name="T41" fmla="*/ 49 h 265"/>
                <a:gd name="T42" fmla="*/ 86 w 185"/>
                <a:gd name="T43" fmla="*/ 31 h 265"/>
                <a:gd name="T44" fmla="*/ 114 w 185"/>
                <a:gd name="T45" fmla="*/ 16 h 265"/>
                <a:gd name="T46" fmla="*/ 147 w 185"/>
                <a:gd name="T47" fmla="*/ 5 h 265"/>
                <a:gd name="T48" fmla="*/ 185 w 185"/>
                <a:gd name="T49"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 h="265">
                  <a:moveTo>
                    <a:pt x="185" y="0"/>
                  </a:moveTo>
                  <a:lnTo>
                    <a:pt x="177" y="5"/>
                  </a:lnTo>
                  <a:lnTo>
                    <a:pt x="156" y="18"/>
                  </a:lnTo>
                  <a:lnTo>
                    <a:pt x="127" y="41"/>
                  </a:lnTo>
                  <a:lnTo>
                    <a:pt x="94" y="70"/>
                  </a:lnTo>
                  <a:lnTo>
                    <a:pt x="61" y="109"/>
                  </a:lnTo>
                  <a:lnTo>
                    <a:pt x="32" y="153"/>
                  </a:lnTo>
                  <a:lnTo>
                    <a:pt x="11" y="206"/>
                  </a:lnTo>
                  <a:lnTo>
                    <a:pt x="3" y="265"/>
                  </a:lnTo>
                  <a:lnTo>
                    <a:pt x="3" y="261"/>
                  </a:lnTo>
                  <a:lnTo>
                    <a:pt x="2" y="253"/>
                  </a:lnTo>
                  <a:lnTo>
                    <a:pt x="0" y="242"/>
                  </a:lnTo>
                  <a:lnTo>
                    <a:pt x="0" y="226"/>
                  </a:lnTo>
                  <a:lnTo>
                    <a:pt x="0" y="206"/>
                  </a:lnTo>
                  <a:lnTo>
                    <a:pt x="2" y="185"/>
                  </a:lnTo>
                  <a:lnTo>
                    <a:pt x="4" y="162"/>
                  </a:lnTo>
                  <a:lnTo>
                    <a:pt x="10" y="138"/>
                  </a:lnTo>
                  <a:lnTo>
                    <a:pt x="18" y="114"/>
                  </a:lnTo>
                  <a:lnTo>
                    <a:pt x="29" y="91"/>
                  </a:lnTo>
                  <a:lnTo>
                    <a:pt x="45" y="68"/>
                  </a:lnTo>
                  <a:lnTo>
                    <a:pt x="62" y="49"/>
                  </a:lnTo>
                  <a:lnTo>
                    <a:pt x="86" y="31"/>
                  </a:lnTo>
                  <a:lnTo>
                    <a:pt x="114" y="16"/>
                  </a:lnTo>
                  <a:lnTo>
                    <a:pt x="147" y="5"/>
                  </a:lnTo>
                  <a:lnTo>
                    <a:pt x="1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3"/>
            <p:cNvSpPr>
              <a:spLocks/>
            </p:cNvSpPr>
            <p:nvPr/>
          </p:nvSpPr>
          <p:spPr bwMode="auto">
            <a:xfrm>
              <a:off x="4915" y="2146"/>
              <a:ext cx="68" cy="96"/>
            </a:xfrm>
            <a:custGeom>
              <a:avLst/>
              <a:gdLst>
                <a:gd name="T0" fmla="*/ 131 w 135"/>
                <a:gd name="T1" fmla="*/ 183 h 191"/>
                <a:gd name="T2" fmla="*/ 123 w 135"/>
                <a:gd name="T3" fmla="*/ 163 h 191"/>
                <a:gd name="T4" fmla="*/ 117 w 135"/>
                <a:gd name="T5" fmla="*/ 133 h 191"/>
                <a:gd name="T6" fmla="*/ 112 w 135"/>
                <a:gd name="T7" fmla="*/ 97 h 191"/>
                <a:gd name="T8" fmla="*/ 108 w 135"/>
                <a:gd name="T9" fmla="*/ 66 h 191"/>
                <a:gd name="T10" fmla="*/ 81 w 135"/>
                <a:gd name="T11" fmla="*/ 38 h 191"/>
                <a:gd name="T12" fmla="*/ 47 w 135"/>
                <a:gd name="T13" fmla="*/ 0 h 191"/>
                <a:gd name="T14" fmla="*/ 26 w 135"/>
                <a:gd name="T15" fmla="*/ 47 h 191"/>
                <a:gd name="T16" fmla="*/ 0 w 135"/>
                <a:gd name="T17" fmla="*/ 160 h 191"/>
                <a:gd name="T18" fmla="*/ 47 w 135"/>
                <a:gd name="T19" fmla="*/ 191 h 191"/>
                <a:gd name="T20" fmla="*/ 135 w 135"/>
                <a:gd name="T21" fmla="*/ 191 h 191"/>
                <a:gd name="T22" fmla="*/ 134 w 135"/>
                <a:gd name="T23" fmla="*/ 189 h 191"/>
                <a:gd name="T24" fmla="*/ 134 w 135"/>
                <a:gd name="T25" fmla="*/ 186 h 191"/>
                <a:gd name="T26" fmla="*/ 133 w 135"/>
                <a:gd name="T27" fmla="*/ 185 h 191"/>
                <a:gd name="T28" fmla="*/ 131 w 135"/>
                <a:gd name="T29"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1">
                  <a:moveTo>
                    <a:pt x="131" y="183"/>
                  </a:moveTo>
                  <a:lnTo>
                    <a:pt x="123" y="163"/>
                  </a:lnTo>
                  <a:lnTo>
                    <a:pt x="117" y="133"/>
                  </a:lnTo>
                  <a:lnTo>
                    <a:pt x="112" y="97"/>
                  </a:lnTo>
                  <a:lnTo>
                    <a:pt x="108" y="66"/>
                  </a:lnTo>
                  <a:lnTo>
                    <a:pt x="81" y="38"/>
                  </a:lnTo>
                  <a:lnTo>
                    <a:pt x="47" y="0"/>
                  </a:lnTo>
                  <a:lnTo>
                    <a:pt x="26" y="47"/>
                  </a:lnTo>
                  <a:lnTo>
                    <a:pt x="0" y="160"/>
                  </a:lnTo>
                  <a:lnTo>
                    <a:pt x="47" y="191"/>
                  </a:lnTo>
                  <a:lnTo>
                    <a:pt x="135" y="191"/>
                  </a:lnTo>
                  <a:lnTo>
                    <a:pt x="134" y="189"/>
                  </a:lnTo>
                  <a:lnTo>
                    <a:pt x="134" y="186"/>
                  </a:lnTo>
                  <a:lnTo>
                    <a:pt x="133" y="185"/>
                  </a:lnTo>
                  <a:lnTo>
                    <a:pt x="131" y="183"/>
                  </a:lnTo>
                  <a:close/>
                </a:path>
              </a:pathLst>
            </a:custGeom>
            <a:solidFill>
              <a:srgbClr val="387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4"/>
            <p:cNvSpPr>
              <a:spLocks/>
            </p:cNvSpPr>
            <p:nvPr/>
          </p:nvSpPr>
          <p:spPr bwMode="auto">
            <a:xfrm>
              <a:off x="4981" y="2030"/>
              <a:ext cx="411" cy="244"/>
            </a:xfrm>
            <a:custGeom>
              <a:avLst/>
              <a:gdLst>
                <a:gd name="T0" fmla="*/ 770 w 824"/>
                <a:gd name="T1" fmla="*/ 280 h 489"/>
                <a:gd name="T2" fmla="*/ 701 w 824"/>
                <a:gd name="T3" fmla="*/ 224 h 489"/>
                <a:gd name="T4" fmla="*/ 496 w 824"/>
                <a:gd name="T5" fmla="*/ 145 h 489"/>
                <a:gd name="T6" fmla="*/ 408 w 824"/>
                <a:gd name="T7" fmla="*/ 104 h 489"/>
                <a:gd name="T8" fmla="*/ 394 w 824"/>
                <a:gd name="T9" fmla="*/ 194 h 489"/>
                <a:gd name="T10" fmla="*/ 373 w 824"/>
                <a:gd name="T11" fmla="*/ 104 h 489"/>
                <a:gd name="T12" fmla="*/ 297 w 824"/>
                <a:gd name="T13" fmla="*/ 57 h 489"/>
                <a:gd name="T14" fmla="*/ 209 w 824"/>
                <a:gd name="T15" fmla="*/ 0 h 489"/>
                <a:gd name="T16" fmla="*/ 216 w 824"/>
                <a:gd name="T17" fmla="*/ 57 h 489"/>
                <a:gd name="T18" fmla="*/ 216 w 824"/>
                <a:gd name="T19" fmla="*/ 67 h 489"/>
                <a:gd name="T20" fmla="*/ 214 w 824"/>
                <a:gd name="T21" fmla="*/ 91 h 489"/>
                <a:gd name="T22" fmla="*/ 213 w 824"/>
                <a:gd name="T23" fmla="*/ 121 h 489"/>
                <a:gd name="T24" fmla="*/ 209 w 824"/>
                <a:gd name="T25" fmla="*/ 145 h 489"/>
                <a:gd name="T26" fmla="*/ 201 w 824"/>
                <a:gd name="T27" fmla="*/ 171 h 489"/>
                <a:gd name="T28" fmla="*/ 189 w 824"/>
                <a:gd name="T29" fmla="*/ 207 h 489"/>
                <a:gd name="T30" fmla="*/ 178 w 824"/>
                <a:gd name="T31" fmla="*/ 236 h 489"/>
                <a:gd name="T32" fmla="*/ 174 w 824"/>
                <a:gd name="T33" fmla="*/ 249 h 489"/>
                <a:gd name="T34" fmla="*/ 167 w 824"/>
                <a:gd name="T35" fmla="*/ 320 h 489"/>
                <a:gd name="T36" fmla="*/ 167 w 824"/>
                <a:gd name="T37" fmla="*/ 385 h 489"/>
                <a:gd name="T38" fmla="*/ 141 w 824"/>
                <a:gd name="T39" fmla="*/ 377 h 489"/>
                <a:gd name="T40" fmla="*/ 140 w 824"/>
                <a:gd name="T41" fmla="*/ 377 h 489"/>
                <a:gd name="T42" fmla="*/ 133 w 824"/>
                <a:gd name="T43" fmla="*/ 374 h 489"/>
                <a:gd name="T44" fmla="*/ 125 w 824"/>
                <a:gd name="T45" fmla="*/ 370 h 489"/>
                <a:gd name="T46" fmla="*/ 115 w 824"/>
                <a:gd name="T47" fmla="*/ 367 h 489"/>
                <a:gd name="T48" fmla="*/ 104 w 824"/>
                <a:gd name="T49" fmla="*/ 362 h 489"/>
                <a:gd name="T50" fmla="*/ 93 w 824"/>
                <a:gd name="T51" fmla="*/ 356 h 489"/>
                <a:gd name="T52" fmla="*/ 82 w 824"/>
                <a:gd name="T53" fmla="*/ 351 h 489"/>
                <a:gd name="T54" fmla="*/ 73 w 824"/>
                <a:gd name="T55" fmla="*/ 345 h 489"/>
                <a:gd name="T56" fmla="*/ 65 w 824"/>
                <a:gd name="T57" fmla="*/ 336 h 489"/>
                <a:gd name="T58" fmla="*/ 57 w 824"/>
                <a:gd name="T59" fmla="*/ 327 h 489"/>
                <a:gd name="T60" fmla="*/ 49 w 824"/>
                <a:gd name="T61" fmla="*/ 314 h 489"/>
                <a:gd name="T62" fmla="*/ 42 w 824"/>
                <a:gd name="T63" fmla="*/ 302 h 489"/>
                <a:gd name="T64" fmla="*/ 35 w 824"/>
                <a:gd name="T65" fmla="*/ 291 h 489"/>
                <a:gd name="T66" fmla="*/ 29 w 824"/>
                <a:gd name="T67" fmla="*/ 281 h 489"/>
                <a:gd name="T68" fmla="*/ 26 w 824"/>
                <a:gd name="T69" fmla="*/ 275 h 489"/>
                <a:gd name="T70" fmla="*/ 25 w 824"/>
                <a:gd name="T71" fmla="*/ 271 h 489"/>
                <a:gd name="T72" fmla="*/ 0 w 824"/>
                <a:gd name="T73" fmla="*/ 317 h 489"/>
                <a:gd name="T74" fmla="*/ 4 w 824"/>
                <a:gd name="T75" fmla="*/ 346 h 489"/>
                <a:gd name="T76" fmla="*/ 9 w 824"/>
                <a:gd name="T77" fmla="*/ 370 h 489"/>
                <a:gd name="T78" fmla="*/ 13 w 824"/>
                <a:gd name="T79" fmla="*/ 390 h 489"/>
                <a:gd name="T80" fmla="*/ 17 w 824"/>
                <a:gd name="T81" fmla="*/ 401 h 489"/>
                <a:gd name="T82" fmla="*/ 20 w 824"/>
                <a:gd name="T83" fmla="*/ 406 h 489"/>
                <a:gd name="T84" fmla="*/ 22 w 824"/>
                <a:gd name="T85" fmla="*/ 413 h 489"/>
                <a:gd name="T86" fmla="*/ 24 w 824"/>
                <a:gd name="T87" fmla="*/ 419 h 489"/>
                <a:gd name="T88" fmla="*/ 26 w 824"/>
                <a:gd name="T89" fmla="*/ 426 h 489"/>
                <a:gd name="T90" fmla="*/ 147 w 824"/>
                <a:gd name="T91" fmla="*/ 440 h 489"/>
                <a:gd name="T92" fmla="*/ 448 w 824"/>
                <a:gd name="T93" fmla="*/ 489 h 489"/>
                <a:gd name="T94" fmla="*/ 482 w 824"/>
                <a:gd name="T95" fmla="*/ 448 h 489"/>
                <a:gd name="T96" fmla="*/ 496 w 824"/>
                <a:gd name="T97" fmla="*/ 409 h 489"/>
                <a:gd name="T98" fmla="*/ 496 w 824"/>
                <a:gd name="T99" fmla="*/ 271 h 489"/>
                <a:gd name="T100" fmla="*/ 510 w 824"/>
                <a:gd name="T101" fmla="*/ 263 h 489"/>
                <a:gd name="T102" fmla="*/ 525 w 824"/>
                <a:gd name="T103" fmla="*/ 258 h 489"/>
                <a:gd name="T104" fmla="*/ 539 w 824"/>
                <a:gd name="T105" fmla="*/ 254 h 489"/>
                <a:gd name="T106" fmla="*/ 553 w 824"/>
                <a:gd name="T107" fmla="*/ 252 h 489"/>
                <a:gd name="T108" fmla="*/ 565 w 824"/>
                <a:gd name="T109" fmla="*/ 250 h 489"/>
                <a:gd name="T110" fmla="*/ 576 w 824"/>
                <a:gd name="T111" fmla="*/ 249 h 489"/>
                <a:gd name="T112" fmla="*/ 582 w 824"/>
                <a:gd name="T113" fmla="*/ 249 h 489"/>
                <a:gd name="T114" fmla="*/ 585 w 824"/>
                <a:gd name="T115" fmla="*/ 249 h 489"/>
                <a:gd name="T116" fmla="*/ 824 w 824"/>
                <a:gd name="T117" fmla="*/ 328 h 489"/>
                <a:gd name="T118" fmla="*/ 770 w 824"/>
                <a:gd name="T119" fmla="*/ 28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4" h="489">
                  <a:moveTo>
                    <a:pt x="770" y="280"/>
                  </a:moveTo>
                  <a:lnTo>
                    <a:pt x="701" y="224"/>
                  </a:lnTo>
                  <a:lnTo>
                    <a:pt x="496" y="145"/>
                  </a:lnTo>
                  <a:lnTo>
                    <a:pt x="408" y="104"/>
                  </a:lnTo>
                  <a:lnTo>
                    <a:pt x="394" y="194"/>
                  </a:lnTo>
                  <a:lnTo>
                    <a:pt x="373" y="104"/>
                  </a:lnTo>
                  <a:lnTo>
                    <a:pt x="297" y="57"/>
                  </a:lnTo>
                  <a:lnTo>
                    <a:pt x="209" y="0"/>
                  </a:lnTo>
                  <a:lnTo>
                    <a:pt x="216" y="57"/>
                  </a:lnTo>
                  <a:lnTo>
                    <a:pt x="216" y="67"/>
                  </a:lnTo>
                  <a:lnTo>
                    <a:pt x="214" y="91"/>
                  </a:lnTo>
                  <a:lnTo>
                    <a:pt x="213" y="121"/>
                  </a:lnTo>
                  <a:lnTo>
                    <a:pt x="209" y="145"/>
                  </a:lnTo>
                  <a:lnTo>
                    <a:pt x="201" y="171"/>
                  </a:lnTo>
                  <a:lnTo>
                    <a:pt x="189" y="207"/>
                  </a:lnTo>
                  <a:lnTo>
                    <a:pt x="178" y="236"/>
                  </a:lnTo>
                  <a:lnTo>
                    <a:pt x="174" y="249"/>
                  </a:lnTo>
                  <a:lnTo>
                    <a:pt x="167" y="320"/>
                  </a:lnTo>
                  <a:lnTo>
                    <a:pt x="167" y="385"/>
                  </a:lnTo>
                  <a:lnTo>
                    <a:pt x="141" y="377"/>
                  </a:lnTo>
                  <a:lnTo>
                    <a:pt x="140" y="377"/>
                  </a:lnTo>
                  <a:lnTo>
                    <a:pt x="133" y="374"/>
                  </a:lnTo>
                  <a:lnTo>
                    <a:pt x="125" y="370"/>
                  </a:lnTo>
                  <a:lnTo>
                    <a:pt x="115" y="367"/>
                  </a:lnTo>
                  <a:lnTo>
                    <a:pt x="104" y="362"/>
                  </a:lnTo>
                  <a:lnTo>
                    <a:pt x="93" y="356"/>
                  </a:lnTo>
                  <a:lnTo>
                    <a:pt x="82" y="351"/>
                  </a:lnTo>
                  <a:lnTo>
                    <a:pt x="73" y="345"/>
                  </a:lnTo>
                  <a:lnTo>
                    <a:pt x="65" y="336"/>
                  </a:lnTo>
                  <a:lnTo>
                    <a:pt x="57" y="327"/>
                  </a:lnTo>
                  <a:lnTo>
                    <a:pt x="49" y="314"/>
                  </a:lnTo>
                  <a:lnTo>
                    <a:pt x="42" y="302"/>
                  </a:lnTo>
                  <a:lnTo>
                    <a:pt x="35" y="291"/>
                  </a:lnTo>
                  <a:lnTo>
                    <a:pt x="29" y="281"/>
                  </a:lnTo>
                  <a:lnTo>
                    <a:pt x="26" y="275"/>
                  </a:lnTo>
                  <a:lnTo>
                    <a:pt x="25" y="271"/>
                  </a:lnTo>
                  <a:lnTo>
                    <a:pt x="0" y="317"/>
                  </a:lnTo>
                  <a:lnTo>
                    <a:pt x="4" y="346"/>
                  </a:lnTo>
                  <a:lnTo>
                    <a:pt x="9" y="370"/>
                  </a:lnTo>
                  <a:lnTo>
                    <a:pt x="13" y="390"/>
                  </a:lnTo>
                  <a:lnTo>
                    <a:pt x="17" y="401"/>
                  </a:lnTo>
                  <a:lnTo>
                    <a:pt x="20" y="406"/>
                  </a:lnTo>
                  <a:lnTo>
                    <a:pt x="22" y="413"/>
                  </a:lnTo>
                  <a:lnTo>
                    <a:pt x="24" y="419"/>
                  </a:lnTo>
                  <a:lnTo>
                    <a:pt x="26" y="426"/>
                  </a:lnTo>
                  <a:lnTo>
                    <a:pt x="147" y="440"/>
                  </a:lnTo>
                  <a:lnTo>
                    <a:pt x="448" y="489"/>
                  </a:lnTo>
                  <a:lnTo>
                    <a:pt x="482" y="448"/>
                  </a:lnTo>
                  <a:lnTo>
                    <a:pt x="496" y="409"/>
                  </a:lnTo>
                  <a:lnTo>
                    <a:pt x="496" y="271"/>
                  </a:lnTo>
                  <a:lnTo>
                    <a:pt x="510" y="263"/>
                  </a:lnTo>
                  <a:lnTo>
                    <a:pt x="525" y="258"/>
                  </a:lnTo>
                  <a:lnTo>
                    <a:pt x="539" y="254"/>
                  </a:lnTo>
                  <a:lnTo>
                    <a:pt x="553" y="252"/>
                  </a:lnTo>
                  <a:lnTo>
                    <a:pt x="565" y="250"/>
                  </a:lnTo>
                  <a:lnTo>
                    <a:pt x="576" y="249"/>
                  </a:lnTo>
                  <a:lnTo>
                    <a:pt x="582" y="249"/>
                  </a:lnTo>
                  <a:lnTo>
                    <a:pt x="585" y="249"/>
                  </a:lnTo>
                  <a:lnTo>
                    <a:pt x="824" y="328"/>
                  </a:lnTo>
                  <a:lnTo>
                    <a:pt x="770" y="280"/>
                  </a:lnTo>
                  <a:close/>
                </a:path>
              </a:pathLst>
            </a:custGeom>
            <a:solidFill>
              <a:srgbClr val="387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5"/>
            <p:cNvSpPr>
              <a:spLocks/>
            </p:cNvSpPr>
            <p:nvPr/>
          </p:nvSpPr>
          <p:spPr bwMode="auto">
            <a:xfrm>
              <a:off x="4619" y="2452"/>
              <a:ext cx="428" cy="330"/>
            </a:xfrm>
            <a:custGeom>
              <a:avLst/>
              <a:gdLst>
                <a:gd name="T0" fmla="*/ 855 w 855"/>
                <a:gd name="T1" fmla="*/ 366 h 661"/>
                <a:gd name="T2" fmla="*/ 853 w 855"/>
                <a:gd name="T3" fmla="*/ 336 h 661"/>
                <a:gd name="T4" fmla="*/ 838 w 855"/>
                <a:gd name="T5" fmla="*/ 319 h 661"/>
                <a:gd name="T6" fmla="*/ 808 w 855"/>
                <a:gd name="T7" fmla="*/ 323 h 661"/>
                <a:gd name="T8" fmla="*/ 775 w 855"/>
                <a:gd name="T9" fmla="*/ 328 h 661"/>
                <a:gd name="T10" fmla="*/ 744 w 855"/>
                <a:gd name="T11" fmla="*/ 332 h 661"/>
                <a:gd name="T12" fmla="*/ 717 w 855"/>
                <a:gd name="T13" fmla="*/ 330 h 661"/>
                <a:gd name="T14" fmla="*/ 672 w 855"/>
                <a:gd name="T15" fmla="*/ 323 h 661"/>
                <a:gd name="T16" fmla="*/ 614 w 855"/>
                <a:gd name="T17" fmla="*/ 312 h 661"/>
                <a:gd name="T18" fmla="*/ 547 w 855"/>
                <a:gd name="T19" fmla="*/ 297 h 661"/>
                <a:gd name="T20" fmla="*/ 479 w 855"/>
                <a:gd name="T21" fmla="*/ 281 h 661"/>
                <a:gd name="T22" fmla="*/ 417 w 855"/>
                <a:gd name="T23" fmla="*/ 267 h 661"/>
                <a:gd name="T24" fmla="*/ 369 w 855"/>
                <a:gd name="T25" fmla="*/ 255 h 661"/>
                <a:gd name="T26" fmla="*/ 341 w 855"/>
                <a:gd name="T27" fmla="*/ 249 h 661"/>
                <a:gd name="T28" fmla="*/ 316 w 855"/>
                <a:gd name="T29" fmla="*/ 239 h 661"/>
                <a:gd name="T30" fmla="*/ 269 w 855"/>
                <a:gd name="T31" fmla="*/ 213 h 661"/>
                <a:gd name="T32" fmla="*/ 215 w 855"/>
                <a:gd name="T33" fmla="*/ 176 h 661"/>
                <a:gd name="T34" fmla="*/ 159 w 855"/>
                <a:gd name="T35" fmla="*/ 134 h 661"/>
                <a:gd name="T36" fmla="*/ 106 w 855"/>
                <a:gd name="T37" fmla="*/ 91 h 661"/>
                <a:gd name="T38" fmla="*/ 59 w 855"/>
                <a:gd name="T39" fmla="*/ 51 h 661"/>
                <a:gd name="T40" fmla="*/ 23 w 855"/>
                <a:gd name="T41" fmla="*/ 20 h 661"/>
                <a:gd name="T42" fmla="*/ 4 w 855"/>
                <a:gd name="T43" fmla="*/ 2 h 661"/>
                <a:gd name="T44" fmla="*/ 0 w 855"/>
                <a:gd name="T45" fmla="*/ 31 h 661"/>
                <a:gd name="T46" fmla="*/ 2 w 855"/>
                <a:gd name="T47" fmla="*/ 101 h 661"/>
                <a:gd name="T48" fmla="*/ 12 w 855"/>
                <a:gd name="T49" fmla="*/ 168 h 661"/>
                <a:gd name="T50" fmla="*/ 30 w 855"/>
                <a:gd name="T51" fmla="*/ 221 h 661"/>
                <a:gd name="T52" fmla="*/ 56 w 855"/>
                <a:gd name="T53" fmla="*/ 257 h 661"/>
                <a:gd name="T54" fmla="*/ 84 w 855"/>
                <a:gd name="T55" fmla="*/ 294 h 661"/>
                <a:gd name="T56" fmla="*/ 110 w 855"/>
                <a:gd name="T57" fmla="*/ 335 h 661"/>
                <a:gd name="T58" fmla="*/ 132 w 855"/>
                <a:gd name="T59" fmla="*/ 374 h 661"/>
                <a:gd name="T60" fmla="*/ 149 w 855"/>
                <a:gd name="T61" fmla="*/ 413 h 661"/>
                <a:gd name="T62" fmla="*/ 168 w 855"/>
                <a:gd name="T63" fmla="*/ 494 h 661"/>
                <a:gd name="T64" fmla="*/ 185 w 855"/>
                <a:gd name="T65" fmla="*/ 586 h 661"/>
                <a:gd name="T66" fmla="*/ 196 w 855"/>
                <a:gd name="T67" fmla="*/ 651 h 661"/>
                <a:gd name="T68" fmla="*/ 812 w 855"/>
                <a:gd name="T69" fmla="*/ 656 h 661"/>
                <a:gd name="T70" fmla="*/ 823 w 855"/>
                <a:gd name="T71" fmla="*/ 572 h 661"/>
                <a:gd name="T72" fmla="*/ 836 w 855"/>
                <a:gd name="T73" fmla="*/ 489 h 661"/>
                <a:gd name="T74" fmla="*/ 847 w 855"/>
                <a:gd name="T75" fmla="*/ 419 h 661"/>
                <a:gd name="T76" fmla="*/ 855 w 855"/>
                <a:gd name="T77" fmla="*/ 374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5" h="661">
                  <a:moveTo>
                    <a:pt x="855" y="374"/>
                  </a:moveTo>
                  <a:lnTo>
                    <a:pt x="855" y="366"/>
                  </a:lnTo>
                  <a:lnTo>
                    <a:pt x="855" y="353"/>
                  </a:lnTo>
                  <a:lnTo>
                    <a:pt x="853" y="336"/>
                  </a:lnTo>
                  <a:lnTo>
                    <a:pt x="852" y="315"/>
                  </a:lnTo>
                  <a:lnTo>
                    <a:pt x="838" y="319"/>
                  </a:lnTo>
                  <a:lnTo>
                    <a:pt x="823" y="320"/>
                  </a:lnTo>
                  <a:lnTo>
                    <a:pt x="808" y="323"/>
                  </a:lnTo>
                  <a:lnTo>
                    <a:pt x="791" y="325"/>
                  </a:lnTo>
                  <a:lnTo>
                    <a:pt x="775" y="328"/>
                  </a:lnTo>
                  <a:lnTo>
                    <a:pt x="760" y="330"/>
                  </a:lnTo>
                  <a:lnTo>
                    <a:pt x="744" y="332"/>
                  </a:lnTo>
                  <a:lnTo>
                    <a:pt x="731" y="332"/>
                  </a:lnTo>
                  <a:lnTo>
                    <a:pt x="717" y="330"/>
                  </a:lnTo>
                  <a:lnTo>
                    <a:pt x="697" y="328"/>
                  </a:lnTo>
                  <a:lnTo>
                    <a:pt x="672" y="323"/>
                  </a:lnTo>
                  <a:lnTo>
                    <a:pt x="645" y="319"/>
                  </a:lnTo>
                  <a:lnTo>
                    <a:pt x="614" y="312"/>
                  </a:lnTo>
                  <a:lnTo>
                    <a:pt x="581" y="306"/>
                  </a:lnTo>
                  <a:lnTo>
                    <a:pt x="547" y="297"/>
                  </a:lnTo>
                  <a:lnTo>
                    <a:pt x="512" y="289"/>
                  </a:lnTo>
                  <a:lnTo>
                    <a:pt x="479" y="281"/>
                  </a:lnTo>
                  <a:lnTo>
                    <a:pt x="446" y="273"/>
                  </a:lnTo>
                  <a:lnTo>
                    <a:pt x="417" y="267"/>
                  </a:lnTo>
                  <a:lnTo>
                    <a:pt x="391" y="260"/>
                  </a:lnTo>
                  <a:lnTo>
                    <a:pt x="369" y="255"/>
                  </a:lnTo>
                  <a:lnTo>
                    <a:pt x="352" y="250"/>
                  </a:lnTo>
                  <a:lnTo>
                    <a:pt x="341" y="249"/>
                  </a:lnTo>
                  <a:lnTo>
                    <a:pt x="337" y="247"/>
                  </a:lnTo>
                  <a:lnTo>
                    <a:pt x="316" y="239"/>
                  </a:lnTo>
                  <a:lnTo>
                    <a:pt x="294" y="228"/>
                  </a:lnTo>
                  <a:lnTo>
                    <a:pt x="269" y="213"/>
                  </a:lnTo>
                  <a:lnTo>
                    <a:pt x="243" y="195"/>
                  </a:lnTo>
                  <a:lnTo>
                    <a:pt x="215" y="176"/>
                  </a:lnTo>
                  <a:lnTo>
                    <a:pt x="186" y="156"/>
                  </a:lnTo>
                  <a:lnTo>
                    <a:pt x="159" y="134"/>
                  </a:lnTo>
                  <a:lnTo>
                    <a:pt x="132" y="112"/>
                  </a:lnTo>
                  <a:lnTo>
                    <a:pt x="106" y="91"/>
                  </a:lnTo>
                  <a:lnTo>
                    <a:pt x="81" y="70"/>
                  </a:lnTo>
                  <a:lnTo>
                    <a:pt x="59" y="51"/>
                  </a:lnTo>
                  <a:lnTo>
                    <a:pt x="40" y="34"/>
                  </a:lnTo>
                  <a:lnTo>
                    <a:pt x="23" y="20"/>
                  </a:lnTo>
                  <a:lnTo>
                    <a:pt x="11" y="10"/>
                  </a:lnTo>
                  <a:lnTo>
                    <a:pt x="4" y="2"/>
                  </a:lnTo>
                  <a:lnTo>
                    <a:pt x="1" y="0"/>
                  </a:lnTo>
                  <a:lnTo>
                    <a:pt x="0" y="31"/>
                  </a:lnTo>
                  <a:lnTo>
                    <a:pt x="0" y="65"/>
                  </a:lnTo>
                  <a:lnTo>
                    <a:pt x="2" y="101"/>
                  </a:lnTo>
                  <a:lnTo>
                    <a:pt x="7" y="135"/>
                  </a:lnTo>
                  <a:lnTo>
                    <a:pt x="12" y="168"/>
                  </a:lnTo>
                  <a:lnTo>
                    <a:pt x="20" y="197"/>
                  </a:lnTo>
                  <a:lnTo>
                    <a:pt x="30" y="221"/>
                  </a:lnTo>
                  <a:lnTo>
                    <a:pt x="43" y="241"/>
                  </a:lnTo>
                  <a:lnTo>
                    <a:pt x="56" y="257"/>
                  </a:lnTo>
                  <a:lnTo>
                    <a:pt x="70" y="275"/>
                  </a:lnTo>
                  <a:lnTo>
                    <a:pt x="84" y="294"/>
                  </a:lnTo>
                  <a:lnTo>
                    <a:pt x="98" y="315"/>
                  </a:lnTo>
                  <a:lnTo>
                    <a:pt x="110" y="335"/>
                  </a:lnTo>
                  <a:lnTo>
                    <a:pt x="121" y="354"/>
                  </a:lnTo>
                  <a:lnTo>
                    <a:pt x="132" y="374"/>
                  </a:lnTo>
                  <a:lnTo>
                    <a:pt x="141" y="390"/>
                  </a:lnTo>
                  <a:lnTo>
                    <a:pt x="149" y="413"/>
                  </a:lnTo>
                  <a:lnTo>
                    <a:pt x="159" y="450"/>
                  </a:lnTo>
                  <a:lnTo>
                    <a:pt x="168" y="494"/>
                  </a:lnTo>
                  <a:lnTo>
                    <a:pt x="178" y="541"/>
                  </a:lnTo>
                  <a:lnTo>
                    <a:pt x="185" y="586"/>
                  </a:lnTo>
                  <a:lnTo>
                    <a:pt x="192" y="624"/>
                  </a:lnTo>
                  <a:lnTo>
                    <a:pt x="196" y="651"/>
                  </a:lnTo>
                  <a:lnTo>
                    <a:pt x="197" y="661"/>
                  </a:lnTo>
                  <a:lnTo>
                    <a:pt x="812" y="656"/>
                  </a:lnTo>
                  <a:lnTo>
                    <a:pt x="818" y="616"/>
                  </a:lnTo>
                  <a:lnTo>
                    <a:pt x="823" y="572"/>
                  </a:lnTo>
                  <a:lnTo>
                    <a:pt x="830" y="530"/>
                  </a:lnTo>
                  <a:lnTo>
                    <a:pt x="836" y="489"/>
                  </a:lnTo>
                  <a:lnTo>
                    <a:pt x="841" y="452"/>
                  </a:lnTo>
                  <a:lnTo>
                    <a:pt x="847" y="419"/>
                  </a:lnTo>
                  <a:lnTo>
                    <a:pt x="851" y="393"/>
                  </a:lnTo>
                  <a:lnTo>
                    <a:pt x="855" y="374"/>
                  </a:lnTo>
                  <a:close/>
                </a:path>
              </a:pathLst>
            </a:custGeom>
            <a:solidFill>
              <a:srgbClr val="387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6"/>
            <p:cNvSpPr>
              <a:spLocks/>
            </p:cNvSpPr>
            <p:nvPr/>
          </p:nvSpPr>
          <p:spPr bwMode="auto">
            <a:xfrm>
              <a:off x="5035" y="2564"/>
              <a:ext cx="254" cy="216"/>
            </a:xfrm>
            <a:custGeom>
              <a:avLst/>
              <a:gdLst>
                <a:gd name="T0" fmla="*/ 445 w 509"/>
                <a:gd name="T1" fmla="*/ 57 h 432"/>
                <a:gd name="T2" fmla="*/ 304 w 509"/>
                <a:gd name="T3" fmla="*/ 0 h 432"/>
                <a:gd name="T4" fmla="*/ 60 w 509"/>
                <a:gd name="T5" fmla="*/ 83 h 432"/>
                <a:gd name="T6" fmla="*/ 58 w 509"/>
                <a:gd name="T7" fmla="*/ 83 h 432"/>
                <a:gd name="T8" fmla="*/ 56 w 509"/>
                <a:gd name="T9" fmla="*/ 85 h 432"/>
                <a:gd name="T10" fmla="*/ 49 w 509"/>
                <a:gd name="T11" fmla="*/ 85 h 432"/>
                <a:gd name="T12" fmla="*/ 42 w 509"/>
                <a:gd name="T13" fmla="*/ 86 h 432"/>
                <a:gd name="T14" fmla="*/ 43 w 509"/>
                <a:gd name="T15" fmla="*/ 111 h 432"/>
                <a:gd name="T16" fmla="*/ 45 w 509"/>
                <a:gd name="T17" fmla="*/ 130 h 432"/>
                <a:gd name="T18" fmla="*/ 45 w 509"/>
                <a:gd name="T19" fmla="*/ 146 h 432"/>
                <a:gd name="T20" fmla="*/ 45 w 509"/>
                <a:gd name="T21" fmla="*/ 156 h 432"/>
                <a:gd name="T22" fmla="*/ 40 w 509"/>
                <a:gd name="T23" fmla="*/ 174 h 432"/>
                <a:gd name="T24" fmla="*/ 36 w 509"/>
                <a:gd name="T25" fmla="*/ 200 h 432"/>
                <a:gd name="T26" fmla="*/ 31 w 509"/>
                <a:gd name="T27" fmla="*/ 232 h 432"/>
                <a:gd name="T28" fmla="*/ 25 w 509"/>
                <a:gd name="T29" fmla="*/ 268 h 432"/>
                <a:gd name="T30" fmla="*/ 20 w 509"/>
                <a:gd name="T31" fmla="*/ 309 h 432"/>
                <a:gd name="T32" fmla="*/ 13 w 509"/>
                <a:gd name="T33" fmla="*/ 349 h 432"/>
                <a:gd name="T34" fmla="*/ 7 w 509"/>
                <a:gd name="T35" fmla="*/ 392 h 432"/>
                <a:gd name="T36" fmla="*/ 0 w 509"/>
                <a:gd name="T37" fmla="*/ 432 h 432"/>
                <a:gd name="T38" fmla="*/ 411 w 509"/>
                <a:gd name="T39" fmla="*/ 429 h 432"/>
                <a:gd name="T40" fmla="*/ 424 w 509"/>
                <a:gd name="T41" fmla="*/ 396 h 432"/>
                <a:gd name="T42" fmla="*/ 494 w 509"/>
                <a:gd name="T43" fmla="*/ 156 h 432"/>
                <a:gd name="T44" fmla="*/ 509 w 509"/>
                <a:gd name="T45" fmla="*/ 91 h 432"/>
                <a:gd name="T46" fmla="*/ 445 w 509"/>
                <a:gd name="T47" fmla="*/ 5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9" h="432">
                  <a:moveTo>
                    <a:pt x="445" y="57"/>
                  </a:moveTo>
                  <a:lnTo>
                    <a:pt x="304" y="0"/>
                  </a:lnTo>
                  <a:lnTo>
                    <a:pt x="60" y="83"/>
                  </a:lnTo>
                  <a:lnTo>
                    <a:pt x="58" y="83"/>
                  </a:lnTo>
                  <a:lnTo>
                    <a:pt x="56" y="85"/>
                  </a:lnTo>
                  <a:lnTo>
                    <a:pt x="49" y="85"/>
                  </a:lnTo>
                  <a:lnTo>
                    <a:pt x="42" y="86"/>
                  </a:lnTo>
                  <a:lnTo>
                    <a:pt x="43" y="111"/>
                  </a:lnTo>
                  <a:lnTo>
                    <a:pt x="45" y="130"/>
                  </a:lnTo>
                  <a:lnTo>
                    <a:pt x="45" y="146"/>
                  </a:lnTo>
                  <a:lnTo>
                    <a:pt x="45" y="156"/>
                  </a:lnTo>
                  <a:lnTo>
                    <a:pt x="40" y="174"/>
                  </a:lnTo>
                  <a:lnTo>
                    <a:pt x="36" y="200"/>
                  </a:lnTo>
                  <a:lnTo>
                    <a:pt x="31" y="232"/>
                  </a:lnTo>
                  <a:lnTo>
                    <a:pt x="25" y="268"/>
                  </a:lnTo>
                  <a:lnTo>
                    <a:pt x="20" y="309"/>
                  </a:lnTo>
                  <a:lnTo>
                    <a:pt x="13" y="349"/>
                  </a:lnTo>
                  <a:lnTo>
                    <a:pt x="7" y="392"/>
                  </a:lnTo>
                  <a:lnTo>
                    <a:pt x="0" y="432"/>
                  </a:lnTo>
                  <a:lnTo>
                    <a:pt x="411" y="429"/>
                  </a:lnTo>
                  <a:lnTo>
                    <a:pt x="424" y="396"/>
                  </a:lnTo>
                  <a:lnTo>
                    <a:pt x="494" y="156"/>
                  </a:lnTo>
                  <a:lnTo>
                    <a:pt x="509" y="91"/>
                  </a:lnTo>
                  <a:lnTo>
                    <a:pt x="445" y="57"/>
                  </a:lnTo>
                  <a:close/>
                </a:path>
              </a:pathLst>
            </a:custGeom>
            <a:solidFill>
              <a:srgbClr val="387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7"/>
            <p:cNvSpPr>
              <a:spLocks/>
            </p:cNvSpPr>
            <p:nvPr/>
          </p:nvSpPr>
          <p:spPr bwMode="auto">
            <a:xfrm>
              <a:off x="4693" y="2496"/>
              <a:ext cx="48" cy="99"/>
            </a:xfrm>
            <a:custGeom>
              <a:avLst/>
              <a:gdLst>
                <a:gd name="T0" fmla="*/ 45 w 95"/>
                <a:gd name="T1" fmla="*/ 33 h 198"/>
                <a:gd name="T2" fmla="*/ 46 w 95"/>
                <a:gd name="T3" fmla="*/ 37 h 198"/>
                <a:gd name="T4" fmla="*/ 49 w 95"/>
                <a:gd name="T5" fmla="*/ 50 h 198"/>
                <a:gd name="T6" fmla="*/ 55 w 95"/>
                <a:gd name="T7" fmla="*/ 70 h 198"/>
                <a:gd name="T8" fmla="*/ 62 w 95"/>
                <a:gd name="T9" fmla="*/ 93 h 198"/>
                <a:gd name="T10" fmla="*/ 69 w 95"/>
                <a:gd name="T11" fmla="*/ 120 h 198"/>
                <a:gd name="T12" fmla="*/ 77 w 95"/>
                <a:gd name="T13" fmla="*/ 148 h 198"/>
                <a:gd name="T14" fmla="*/ 87 w 95"/>
                <a:gd name="T15" fmla="*/ 174 h 198"/>
                <a:gd name="T16" fmla="*/ 95 w 95"/>
                <a:gd name="T17" fmla="*/ 198 h 198"/>
                <a:gd name="T18" fmla="*/ 91 w 95"/>
                <a:gd name="T19" fmla="*/ 193 h 198"/>
                <a:gd name="T20" fmla="*/ 81 w 95"/>
                <a:gd name="T21" fmla="*/ 182 h 198"/>
                <a:gd name="T22" fmla="*/ 67 w 95"/>
                <a:gd name="T23" fmla="*/ 162 h 198"/>
                <a:gd name="T24" fmla="*/ 51 w 95"/>
                <a:gd name="T25" fmla="*/ 138 h 198"/>
                <a:gd name="T26" fmla="*/ 33 w 95"/>
                <a:gd name="T27" fmla="*/ 107 h 198"/>
                <a:gd name="T28" fmla="*/ 17 w 95"/>
                <a:gd name="T29" fmla="*/ 75 h 198"/>
                <a:gd name="T30" fmla="*/ 6 w 95"/>
                <a:gd name="T31" fmla="*/ 37 h 198"/>
                <a:gd name="T32" fmla="*/ 0 w 95"/>
                <a:gd name="T33" fmla="*/ 0 h 198"/>
                <a:gd name="T34" fmla="*/ 45 w 95"/>
                <a:gd name="T35" fmla="*/ 3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98">
                  <a:moveTo>
                    <a:pt x="45" y="33"/>
                  </a:moveTo>
                  <a:lnTo>
                    <a:pt x="46" y="37"/>
                  </a:lnTo>
                  <a:lnTo>
                    <a:pt x="49" y="50"/>
                  </a:lnTo>
                  <a:lnTo>
                    <a:pt x="55" y="70"/>
                  </a:lnTo>
                  <a:lnTo>
                    <a:pt x="62" y="93"/>
                  </a:lnTo>
                  <a:lnTo>
                    <a:pt x="69" y="120"/>
                  </a:lnTo>
                  <a:lnTo>
                    <a:pt x="77" y="148"/>
                  </a:lnTo>
                  <a:lnTo>
                    <a:pt x="87" y="174"/>
                  </a:lnTo>
                  <a:lnTo>
                    <a:pt x="95" y="198"/>
                  </a:lnTo>
                  <a:lnTo>
                    <a:pt x="91" y="193"/>
                  </a:lnTo>
                  <a:lnTo>
                    <a:pt x="81" y="182"/>
                  </a:lnTo>
                  <a:lnTo>
                    <a:pt x="67" y="162"/>
                  </a:lnTo>
                  <a:lnTo>
                    <a:pt x="51" y="138"/>
                  </a:lnTo>
                  <a:lnTo>
                    <a:pt x="33" y="107"/>
                  </a:lnTo>
                  <a:lnTo>
                    <a:pt x="17" y="75"/>
                  </a:lnTo>
                  <a:lnTo>
                    <a:pt x="6" y="37"/>
                  </a:lnTo>
                  <a:lnTo>
                    <a:pt x="0" y="0"/>
                  </a:lnTo>
                  <a:lnTo>
                    <a:pt x="45"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8"/>
            <p:cNvSpPr>
              <a:spLocks/>
            </p:cNvSpPr>
            <p:nvPr/>
          </p:nvSpPr>
          <p:spPr bwMode="auto">
            <a:xfrm>
              <a:off x="4791" y="1542"/>
              <a:ext cx="350" cy="238"/>
            </a:xfrm>
            <a:custGeom>
              <a:avLst/>
              <a:gdLst>
                <a:gd name="T0" fmla="*/ 2 w 699"/>
                <a:gd name="T1" fmla="*/ 294 h 478"/>
                <a:gd name="T2" fmla="*/ 14 w 699"/>
                <a:gd name="T3" fmla="*/ 224 h 478"/>
                <a:gd name="T4" fmla="*/ 31 w 699"/>
                <a:gd name="T5" fmla="*/ 169 h 478"/>
                <a:gd name="T6" fmla="*/ 62 w 699"/>
                <a:gd name="T7" fmla="*/ 122 h 478"/>
                <a:gd name="T8" fmla="*/ 107 w 699"/>
                <a:gd name="T9" fmla="*/ 75 h 478"/>
                <a:gd name="T10" fmla="*/ 160 w 699"/>
                <a:gd name="T11" fmla="*/ 43 h 478"/>
                <a:gd name="T12" fmla="*/ 207 w 699"/>
                <a:gd name="T13" fmla="*/ 23 h 478"/>
                <a:gd name="T14" fmla="*/ 237 w 699"/>
                <a:gd name="T15" fmla="*/ 15 h 478"/>
                <a:gd name="T16" fmla="*/ 247 w 699"/>
                <a:gd name="T17" fmla="*/ 13 h 478"/>
                <a:gd name="T18" fmla="*/ 279 w 699"/>
                <a:gd name="T19" fmla="*/ 13 h 478"/>
                <a:gd name="T20" fmla="*/ 328 w 699"/>
                <a:gd name="T21" fmla="*/ 10 h 478"/>
                <a:gd name="T22" fmla="*/ 380 w 699"/>
                <a:gd name="T23" fmla="*/ 5 h 478"/>
                <a:gd name="T24" fmla="*/ 411 w 699"/>
                <a:gd name="T25" fmla="*/ 0 h 478"/>
                <a:gd name="T26" fmla="*/ 440 w 699"/>
                <a:gd name="T27" fmla="*/ 4 h 478"/>
                <a:gd name="T28" fmla="*/ 479 w 699"/>
                <a:gd name="T29" fmla="*/ 15 h 478"/>
                <a:gd name="T30" fmla="*/ 519 w 699"/>
                <a:gd name="T31" fmla="*/ 30 h 478"/>
                <a:gd name="T32" fmla="*/ 561 w 699"/>
                <a:gd name="T33" fmla="*/ 47 h 478"/>
                <a:gd name="T34" fmla="*/ 598 w 699"/>
                <a:gd name="T35" fmla="*/ 67 h 478"/>
                <a:gd name="T36" fmla="*/ 628 w 699"/>
                <a:gd name="T37" fmla="*/ 85 h 478"/>
                <a:gd name="T38" fmla="*/ 648 w 699"/>
                <a:gd name="T39" fmla="*/ 99 h 478"/>
                <a:gd name="T40" fmla="*/ 659 w 699"/>
                <a:gd name="T41" fmla="*/ 116 h 478"/>
                <a:gd name="T42" fmla="*/ 682 w 699"/>
                <a:gd name="T43" fmla="*/ 145 h 478"/>
                <a:gd name="T44" fmla="*/ 699 w 699"/>
                <a:gd name="T45" fmla="*/ 192 h 478"/>
                <a:gd name="T46" fmla="*/ 686 w 699"/>
                <a:gd name="T47" fmla="*/ 260 h 478"/>
                <a:gd name="T48" fmla="*/ 476 w 699"/>
                <a:gd name="T49" fmla="*/ 421 h 478"/>
                <a:gd name="T50" fmla="*/ 468 w 699"/>
                <a:gd name="T51" fmla="*/ 432 h 478"/>
                <a:gd name="T52" fmla="*/ 439 w 699"/>
                <a:gd name="T53" fmla="*/ 456 h 478"/>
                <a:gd name="T54" fmla="*/ 385 w 699"/>
                <a:gd name="T55" fmla="*/ 476 h 478"/>
                <a:gd name="T56" fmla="*/ 302 w 699"/>
                <a:gd name="T57" fmla="*/ 473 h 478"/>
                <a:gd name="T58" fmla="*/ 254 w 699"/>
                <a:gd name="T59" fmla="*/ 465 h 478"/>
                <a:gd name="T60" fmla="*/ 208 w 699"/>
                <a:gd name="T61" fmla="*/ 456 h 478"/>
                <a:gd name="T62" fmla="*/ 165 w 699"/>
                <a:gd name="T63" fmla="*/ 452 h 478"/>
                <a:gd name="T64" fmla="*/ 130 w 699"/>
                <a:gd name="T65" fmla="*/ 447 h 478"/>
                <a:gd name="T66" fmla="*/ 98 w 699"/>
                <a:gd name="T67" fmla="*/ 443 h 478"/>
                <a:gd name="T68" fmla="*/ 74 w 699"/>
                <a:gd name="T69" fmla="*/ 442 h 478"/>
                <a:gd name="T70" fmla="*/ 60 w 699"/>
                <a:gd name="T71" fmla="*/ 440 h 478"/>
                <a:gd name="T72" fmla="*/ 55 w 699"/>
                <a:gd name="T73" fmla="*/ 440 h 478"/>
                <a:gd name="T74" fmla="*/ 45 w 699"/>
                <a:gd name="T75" fmla="*/ 437 h 478"/>
                <a:gd name="T76" fmla="*/ 26 w 699"/>
                <a:gd name="T77" fmla="*/ 422 h 478"/>
                <a:gd name="T78" fmla="*/ 7 w 699"/>
                <a:gd name="T79" fmla="*/ 392 h 478"/>
                <a:gd name="T80" fmla="*/ 0 w 699"/>
                <a:gd name="T81" fmla="*/ 336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9" h="478">
                  <a:moveTo>
                    <a:pt x="0" y="336"/>
                  </a:moveTo>
                  <a:lnTo>
                    <a:pt x="2" y="294"/>
                  </a:lnTo>
                  <a:lnTo>
                    <a:pt x="8" y="257"/>
                  </a:lnTo>
                  <a:lnTo>
                    <a:pt x="14" y="224"/>
                  </a:lnTo>
                  <a:lnTo>
                    <a:pt x="22" y="195"/>
                  </a:lnTo>
                  <a:lnTo>
                    <a:pt x="31" y="169"/>
                  </a:lnTo>
                  <a:lnTo>
                    <a:pt x="45" y="145"/>
                  </a:lnTo>
                  <a:lnTo>
                    <a:pt x="62" y="122"/>
                  </a:lnTo>
                  <a:lnTo>
                    <a:pt x="83" y="98"/>
                  </a:lnTo>
                  <a:lnTo>
                    <a:pt x="107" y="75"/>
                  </a:lnTo>
                  <a:lnTo>
                    <a:pt x="134" y="57"/>
                  </a:lnTo>
                  <a:lnTo>
                    <a:pt x="160" y="43"/>
                  </a:lnTo>
                  <a:lnTo>
                    <a:pt x="185" y="31"/>
                  </a:lnTo>
                  <a:lnTo>
                    <a:pt x="207" y="23"/>
                  </a:lnTo>
                  <a:lnTo>
                    <a:pt x="225" y="17"/>
                  </a:lnTo>
                  <a:lnTo>
                    <a:pt x="237" y="15"/>
                  </a:lnTo>
                  <a:lnTo>
                    <a:pt x="241" y="13"/>
                  </a:lnTo>
                  <a:lnTo>
                    <a:pt x="247" y="13"/>
                  </a:lnTo>
                  <a:lnTo>
                    <a:pt x="259" y="13"/>
                  </a:lnTo>
                  <a:lnTo>
                    <a:pt x="279" y="13"/>
                  </a:lnTo>
                  <a:lnTo>
                    <a:pt x="302" y="12"/>
                  </a:lnTo>
                  <a:lnTo>
                    <a:pt x="328" y="10"/>
                  </a:lnTo>
                  <a:lnTo>
                    <a:pt x="355" y="8"/>
                  </a:lnTo>
                  <a:lnTo>
                    <a:pt x="380" y="5"/>
                  </a:lnTo>
                  <a:lnTo>
                    <a:pt x="400" y="2"/>
                  </a:lnTo>
                  <a:lnTo>
                    <a:pt x="411" y="0"/>
                  </a:lnTo>
                  <a:lnTo>
                    <a:pt x="425" y="2"/>
                  </a:lnTo>
                  <a:lnTo>
                    <a:pt x="440" y="4"/>
                  </a:lnTo>
                  <a:lnTo>
                    <a:pt x="460" y="8"/>
                  </a:lnTo>
                  <a:lnTo>
                    <a:pt x="479" y="15"/>
                  </a:lnTo>
                  <a:lnTo>
                    <a:pt x="498" y="21"/>
                  </a:lnTo>
                  <a:lnTo>
                    <a:pt x="519" y="30"/>
                  </a:lnTo>
                  <a:lnTo>
                    <a:pt x="541" y="38"/>
                  </a:lnTo>
                  <a:lnTo>
                    <a:pt x="561" y="47"/>
                  </a:lnTo>
                  <a:lnTo>
                    <a:pt x="580" y="57"/>
                  </a:lnTo>
                  <a:lnTo>
                    <a:pt x="598" y="67"/>
                  </a:lnTo>
                  <a:lnTo>
                    <a:pt x="614" y="75"/>
                  </a:lnTo>
                  <a:lnTo>
                    <a:pt x="628" y="85"/>
                  </a:lnTo>
                  <a:lnTo>
                    <a:pt x="639" y="91"/>
                  </a:lnTo>
                  <a:lnTo>
                    <a:pt x="648" y="99"/>
                  </a:lnTo>
                  <a:lnTo>
                    <a:pt x="652" y="104"/>
                  </a:lnTo>
                  <a:lnTo>
                    <a:pt x="659" y="116"/>
                  </a:lnTo>
                  <a:lnTo>
                    <a:pt x="670" y="129"/>
                  </a:lnTo>
                  <a:lnTo>
                    <a:pt x="682" y="145"/>
                  </a:lnTo>
                  <a:lnTo>
                    <a:pt x="693" y="166"/>
                  </a:lnTo>
                  <a:lnTo>
                    <a:pt x="699" y="192"/>
                  </a:lnTo>
                  <a:lnTo>
                    <a:pt x="697" y="223"/>
                  </a:lnTo>
                  <a:lnTo>
                    <a:pt x="686" y="260"/>
                  </a:lnTo>
                  <a:lnTo>
                    <a:pt x="663" y="304"/>
                  </a:lnTo>
                  <a:lnTo>
                    <a:pt x="476" y="421"/>
                  </a:lnTo>
                  <a:lnTo>
                    <a:pt x="474" y="424"/>
                  </a:lnTo>
                  <a:lnTo>
                    <a:pt x="468" y="432"/>
                  </a:lnTo>
                  <a:lnTo>
                    <a:pt x="456" y="443"/>
                  </a:lnTo>
                  <a:lnTo>
                    <a:pt x="439" y="456"/>
                  </a:lnTo>
                  <a:lnTo>
                    <a:pt x="416" y="468"/>
                  </a:lnTo>
                  <a:lnTo>
                    <a:pt x="385" y="476"/>
                  </a:lnTo>
                  <a:lnTo>
                    <a:pt x="348" y="478"/>
                  </a:lnTo>
                  <a:lnTo>
                    <a:pt x="302" y="473"/>
                  </a:lnTo>
                  <a:lnTo>
                    <a:pt x="277" y="468"/>
                  </a:lnTo>
                  <a:lnTo>
                    <a:pt x="254" y="465"/>
                  </a:lnTo>
                  <a:lnTo>
                    <a:pt x="230" y="460"/>
                  </a:lnTo>
                  <a:lnTo>
                    <a:pt x="208" y="456"/>
                  </a:lnTo>
                  <a:lnTo>
                    <a:pt x="186" y="453"/>
                  </a:lnTo>
                  <a:lnTo>
                    <a:pt x="165" y="452"/>
                  </a:lnTo>
                  <a:lnTo>
                    <a:pt x="146" y="448"/>
                  </a:lnTo>
                  <a:lnTo>
                    <a:pt x="130" y="447"/>
                  </a:lnTo>
                  <a:lnTo>
                    <a:pt x="113" y="445"/>
                  </a:lnTo>
                  <a:lnTo>
                    <a:pt x="98" y="443"/>
                  </a:lnTo>
                  <a:lnTo>
                    <a:pt x="85" y="442"/>
                  </a:lnTo>
                  <a:lnTo>
                    <a:pt x="74" y="442"/>
                  </a:lnTo>
                  <a:lnTo>
                    <a:pt x="66" y="440"/>
                  </a:lnTo>
                  <a:lnTo>
                    <a:pt x="60" y="440"/>
                  </a:lnTo>
                  <a:lnTo>
                    <a:pt x="56" y="440"/>
                  </a:lnTo>
                  <a:lnTo>
                    <a:pt x="55" y="440"/>
                  </a:lnTo>
                  <a:lnTo>
                    <a:pt x="52" y="440"/>
                  </a:lnTo>
                  <a:lnTo>
                    <a:pt x="45" y="437"/>
                  </a:lnTo>
                  <a:lnTo>
                    <a:pt x="36" y="432"/>
                  </a:lnTo>
                  <a:lnTo>
                    <a:pt x="26" y="422"/>
                  </a:lnTo>
                  <a:lnTo>
                    <a:pt x="15" y="409"/>
                  </a:lnTo>
                  <a:lnTo>
                    <a:pt x="7" y="392"/>
                  </a:lnTo>
                  <a:lnTo>
                    <a:pt x="1" y="367"/>
                  </a:lnTo>
                  <a:lnTo>
                    <a:pt x="0" y="3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9"/>
            <p:cNvSpPr>
              <a:spLocks/>
            </p:cNvSpPr>
            <p:nvPr/>
          </p:nvSpPr>
          <p:spPr bwMode="auto">
            <a:xfrm>
              <a:off x="4807" y="1561"/>
              <a:ext cx="313" cy="185"/>
            </a:xfrm>
            <a:custGeom>
              <a:avLst/>
              <a:gdLst>
                <a:gd name="T0" fmla="*/ 205 w 626"/>
                <a:gd name="T1" fmla="*/ 15 h 370"/>
                <a:gd name="T2" fmla="*/ 184 w 626"/>
                <a:gd name="T3" fmla="*/ 15 h 370"/>
                <a:gd name="T4" fmla="*/ 133 w 626"/>
                <a:gd name="T5" fmla="*/ 33 h 370"/>
                <a:gd name="T6" fmla="*/ 70 w 626"/>
                <a:gd name="T7" fmla="*/ 98 h 370"/>
                <a:gd name="T8" fmla="*/ 10 w 626"/>
                <a:gd name="T9" fmla="*/ 237 h 370"/>
                <a:gd name="T10" fmla="*/ 6 w 626"/>
                <a:gd name="T11" fmla="*/ 250 h 370"/>
                <a:gd name="T12" fmla="*/ 0 w 626"/>
                <a:gd name="T13" fmla="*/ 281 h 370"/>
                <a:gd name="T14" fmla="*/ 6 w 626"/>
                <a:gd name="T15" fmla="*/ 318 h 370"/>
                <a:gd name="T16" fmla="*/ 31 w 626"/>
                <a:gd name="T17" fmla="*/ 349 h 370"/>
                <a:gd name="T18" fmla="*/ 72 w 626"/>
                <a:gd name="T19" fmla="*/ 365 h 370"/>
                <a:gd name="T20" fmla="*/ 115 w 626"/>
                <a:gd name="T21" fmla="*/ 370 h 370"/>
                <a:gd name="T22" fmla="*/ 151 w 626"/>
                <a:gd name="T23" fmla="*/ 369 h 370"/>
                <a:gd name="T24" fmla="*/ 173 w 626"/>
                <a:gd name="T25" fmla="*/ 367 h 370"/>
                <a:gd name="T26" fmla="*/ 191 w 626"/>
                <a:gd name="T27" fmla="*/ 367 h 370"/>
                <a:gd name="T28" fmla="*/ 219 w 626"/>
                <a:gd name="T29" fmla="*/ 367 h 370"/>
                <a:gd name="T30" fmla="*/ 248 w 626"/>
                <a:gd name="T31" fmla="*/ 367 h 370"/>
                <a:gd name="T32" fmla="*/ 273 w 626"/>
                <a:gd name="T33" fmla="*/ 367 h 370"/>
                <a:gd name="T34" fmla="*/ 293 w 626"/>
                <a:gd name="T35" fmla="*/ 367 h 370"/>
                <a:gd name="T36" fmla="*/ 314 w 626"/>
                <a:gd name="T37" fmla="*/ 364 h 370"/>
                <a:gd name="T38" fmla="*/ 333 w 626"/>
                <a:gd name="T39" fmla="*/ 357 h 370"/>
                <a:gd name="T40" fmla="*/ 351 w 626"/>
                <a:gd name="T41" fmla="*/ 343 h 370"/>
                <a:gd name="T42" fmla="*/ 382 w 626"/>
                <a:gd name="T43" fmla="*/ 320 h 370"/>
                <a:gd name="T44" fmla="*/ 430 w 626"/>
                <a:gd name="T45" fmla="*/ 294 h 370"/>
                <a:gd name="T46" fmla="*/ 480 w 626"/>
                <a:gd name="T47" fmla="*/ 271 h 370"/>
                <a:gd name="T48" fmla="*/ 513 w 626"/>
                <a:gd name="T49" fmla="*/ 257 h 370"/>
                <a:gd name="T50" fmla="*/ 536 w 626"/>
                <a:gd name="T51" fmla="*/ 244 h 370"/>
                <a:gd name="T52" fmla="*/ 563 w 626"/>
                <a:gd name="T53" fmla="*/ 229 h 370"/>
                <a:gd name="T54" fmla="*/ 585 w 626"/>
                <a:gd name="T55" fmla="*/ 218 h 370"/>
                <a:gd name="T56" fmla="*/ 593 w 626"/>
                <a:gd name="T57" fmla="*/ 213 h 370"/>
                <a:gd name="T58" fmla="*/ 601 w 626"/>
                <a:gd name="T59" fmla="*/ 208 h 370"/>
                <a:gd name="T60" fmla="*/ 617 w 626"/>
                <a:gd name="T61" fmla="*/ 193 h 370"/>
                <a:gd name="T62" fmla="*/ 626 w 626"/>
                <a:gd name="T63" fmla="*/ 169 h 370"/>
                <a:gd name="T64" fmla="*/ 619 w 626"/>
                <a:gd name="T65" fmla="*/ 133 h 370"/>
                <a:gd name="T66" fmla="*/ 603 w 626"/>
                <a:gd name="T67" fmla="*/ 103 h 370"/>
                <a:gd name="T68" fmla="*/ 586 w 626"/>
                <a:gd name="T69" fmla="*/ 88 h 370"/>
                <a:gd name="T70" fmla="*/ 554 w 626"/>
                <a:gd name="T71" fmla="*/ 78 h 370"/>
                <a:gd name="T72" fmla="*/ 498 w 626"/>
                <a:gd name="T73" fmla="*/ 59 h 370"/>
                <a:gd name="T74" fmla="*/ 445 w 626"/>
                <a:gd name="T75" fmla="*/ 31 h 370"/>
                <a:gd name="T76" fmla="*/ 415 w 626"/>
                <a:gd name="T77" fmla="*/ 10 h 370"/>
                <a:gd name="T78" fmla="*/ 383 w 626"/>
                <a:gd name="T79" fmla="*/ 0 h 370"/>
                <a:gd name="T80" fmla="*/ 320 w 626"/>
                <a:gd name="T81" fmla="*/ 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6" h="370">
                  <a:moveTo>
                    <a:pt x="320" y="8"/>
                  </a:moveTo>
                  <a:lnTo>
                    <a:pt x="205" y="15"/>
                  </a:lnTo>
                  <a:lnTo>
                    <a:pt x="199" y="15"/>
                  </a:lnTo>
                  <a:lnTo>
                    <a:pt x="184" y="15"/>
                  </a:lnTo>
                  <a:lnTo>
                    <a:pt x="161" y="20"/>
                  </a:lnTo>
                  <a:lnTo>
                    <a:pt x="133" y="33"/>
                  </a:lnTo>
                  <a:lnTo>
                    <a:pt x="101" y="59"/>
                  </a:lnTo>
                  <a:lnTo>
                    <a:pt x="70" y="98"/>
                  </a:lnTo>
                  <a:lnTo>
                    <a:pt x="38" y="156"/>
                  </a:lnTo>
                  <a:lnTo>
                    <a:pt x="10" y="237"/>
                  </a:lnTo>
                  <a:lnTo>
                    <a:pt x="9" y="241"/>
                  </a:lnTo>
                  <a:lnTo>
                    <a:pt x="6" y="250"/>
                  </a:lnTo>
                  <a:lnTo>
                    <a:pt x="3" y="265"/>
                  </a:lnTo>
                  <a:lnTo>
                    <a:pt x="0" y="281"/>
                  </a:lnTo>
                  <a:lnTo>
                    <a:pt x="2" y="301"/>
                  </a:lnTo>
                  <a:lnTo>
                    <a:pt x="6" y="318"/>
                  </a:lnTo>
                  <a:lnTo>
                    <a:pt x="14" y="336"/>
                  </a:lnTo>
                  <a:lnTo>
                    <a:pt x="31" y="349"/>
                  </a:lnTo>
                  <a:lnTo>
                    <a:pt x="52" y="359"/>
                  </a:lnTo>
                  <a:lnTo>
                    <a:pt x="72" y="365"/>
                  </a:lnTo>
                  <a:lnTo>
                    <a:pt x="94" y="369"/>
                  </a:lnTo>
                  <a:lnTo>
                    <a:pt x="115" y="370"/>
                  </a:lnTo>
                  <a:lnTo>
                    <a:pt x="134" y="370"/>
                  </a:lnTo>
                  <a:lnTo>
                    <a:pt x="151" y="369"/>
                  </a:lnTo>
                  <a:lnTo>
                    <a:pt x="165" y="367"/>
                  </a:lnTo>
                  <a:lnTo>
                    <a:pt x="173" y="367"/>
                  </a:lnTo>
                  <a:lnTo>
                    <a:pt x="180" y="367"/>
                  </a:lnTo>
                  <a:lnTo>
                    <a:pt x="191" y="367"/>
                  </a:lnTo>
                  <a:lnTo>
                    <a:pt x="205" y="367"/>
                  </a:lnTo>
                  <a:lnTo>
                    <a:pt x="219" y="367"/>
                  </a:lnTo>
                  <a:lnTo>
                    <a:pt x="234" y="367"/>
                  </a:lnTo>
                  <a:lnTo>
                    <a:pt x="248" y="367"/>
                  </a:lnTo>
                  <a:lnTo>
                    <a:pt x="262" y="367"/>
                  </a:lnTo>
                  <a:lnTo>
                    <a:pt x="273" y="367"/>
                  </a:lnTo>
                  <a:lnTo>
                    <a:pt x="282" y="367"/>
                  </a:lnTo>
                  <a:lnTo>
                    <a:pt x="293" y="367"/>
                  </a:lnTo>
                  <a:lnTo>
                    <a:pt x="303" y="365"/>
                  </a:lnTo>
                  <a:lnTo>
                    <a:pt x="314" y="364"/>
                  </a:lnTo>
                  <a:lnTo>
                    <a:pt x="324" y="361"/>
                  </a:lnTo>
                  <a:lnTo>
                    <a:pt x="333" y="357"/>
                  </a:lnTo>
                  <a:lnTo>
                    <a:pt x="343" y="351"/>
                  </a:lnTo>
                  <a:lnTo>
                    <a:pt x="351" y="343"/>
                  </a:lnTo>
                  <a:lnTo>
                    <a:pt x="364" y="333"/>
                  </a:lnTo>
                  <a:lnTo>
                    <a:pt x="382" y="320"/>
                  </a:lnTo>
                  <a:lnTo>
                    <a:pt x="405" y="307"/>
                  </a:lnTo>
                  <a:lnTo>
                    <a:pt x="430" y="294"/>
                  </a:lnTo>
                  <a:lnTo>
                    <a:pt x="456" y="283"/>
                  </a:lnTo>
                  <a:lnTo>
                    <a:pt x="480" y="271"/>
                  </a:lnTo>
                  <a:lnTo>
                    <a:pt x="499" y="263"/>
                  </a:lnTo>
                  <a:lnTo>
                    <a:pt x="513" y="257"/>
                  </a:lnTo>
                  <a:lnTo>
                    <a:pt x="524" y="252"/>
                  </a:lnTo>
                  <a:lnTo>
                    <a:pt x="536" y="244"/>
                  </a:lnTo>
                  <a:lnTo>
                    <a:pt x="550" y="237"/>
                  </a:lnTo>
                  <a:lnTo>
                    <a:pt x="563" y="229"/>
                  </a:lnTo>
                  <a:lnTo>
                    <a:pt x="575" y="223"/>
                  </a:lnTo>
                  <a:lnTo>
                    <a:pt x="585" y="218"/>
                  </a:lnTo>
                  <a:lnTo>
                    <a:pt x="590" y="215"/>
                  </a:lnTo>
                  <a:lnTo>
                    <a:pt x="593" y="213"/>
                  </a:lnTo>
                  <a:lnTo>
                    <a:pt x="596" y="211"/>
                  </a:lnTo>
                  <a:lnTo>
                    <a:pt x="601" y="208"/>
                  </a:lnTo>
                  <a:lnTo>
                    <a:pt x="608" y="202"/>
                  </a:lnTo>
                  <a:lnTo>
                    <a:pt x="617" y="193"/>
                  </a:lnTo>
                  <a:lnTo>
                    <a:pt x="622" y="182"/>
                  </a:lnTo>
                  <a:lnTo>
                    <a:pt x="626" y="169"/>
                  </a:lnTo>
                  <a:lnTo>
                    <a:pt x="626" y="153"/>
                  </a:lnTo>
                  <a:lnTo>
                    <a:pt x="619" y="133"/>
                  </a:lnTo>
                  <a:lnTo>
                    <a:pt x="611" y="116"/>
                  </a:lnTo>
                  <a:lnTo>
                    <a:pt x="603" y="103"/>
                  </a:lnTo>
                  <a:lnTo>
                    <a:pt x="596" y="94"/>
                  </a:lnTo>
                  <a:lnTo>
                    <a:pt x="586" y="88"/>
                  </a:lnTo>
                  <a:lnTo>
                    <a:pt x="572" y="83"/>
                  </a:lnTo>
                  <a:lnTo>
                    <a:pt x="554" y="78"/>
                  </a:lnTo>
                  <a:lnTo>
                    <a:pt x="531" y="70"/>
                  </a:lnTo>
                  <a:lnTo>
                    <a:pt x="498" y="59"/>
                  </a:lnTo>
                  <a:lnTo>
                    <a:pt x="467" y="44"/>
                  </a:lnTo>
                  <a:lnTo>
                    <a:pt x="445" y="31"/>
                  </a:lnTo>
                  <a:lnTo>
                    <a:pt x="429" y="20"/>
                  </a:lnTo>
                  <a:lnTo>
                    <a:pt x="415" y="10"/>
                  </a:lnTo>
                  <a:lnTo>
                    <a:pt x="401" y="4"/>
                  </a:lnTo>
                  <a:lnTo>
                    <a:pt x="383" y="0"/>
                  </a:lnTo>
                  <a:lnTo>
                    <a:pt x="357" y="2"/>
                  </a:lnTo>
                  <a:lnTo>
                    <a:pt x="320" y="8"/>
                  </a:lnTo>
                  <a:close/>
                </a:path>
              </a:pathLst>
            </a:custGeom>
            <a:solidFill>
              <a:srgbClr val="003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0"/>
            <p:cNvSpPr>
              <a:spLocks/>
            </p:cNvSpPr>
            <p:nvPr/>
          </p:nvSpPr>
          <p:spPr bwMode="auto">
            <a:xfrm>
              <a:off x="4975" y="1581"/>
              <a:ext cx="131" cy="52"/>
            </a:xfrm>
            <a:custGeom>
              <a:avLst/>
              <a:gdLst>
                <a:gd name="T0" fmla="*/ 261 w 261"/>
                <a:gd name="T1" fmla="*/ 42 h 104"/>
                <a:gd name="T2" fmla="*/ 256 w 261"/>
                <a:gd name="T3" fmla="*/ 42 h 104"/>
                <a:gd name="T4" fmla="*/ 243 w 261"/>
                <a:gd name="T5" fmla="*/ 40 h 104"/>
                <a:gd name="T6" fmla="*/ 223 w 261"/>
                <a:gd name="T7" fmla="*/ 39 h 104"/>
                <a:gd name="T8" fmla="*/ 199 w 261"/>
                <a:gd name="T9" fmla="*/ 37 h 104"/>
                <a:gd name="T10" fmla="*/ 173 w 261"/>
                <a:gd name="T11" fmla="*/ 37 h 104"/>
                <a:gd name="T12" fmla="*/ 147 w 261"/>
                <a:gd name="T13" fmla="*/ 40 h 104"/>
                <a:gd name="T14" fmla="*/ 123 w 261"/>
                <a:gd name="T15" fmla="*/ 45 h 104"/>
                <a:gd name="T16" fmla="*/ 105 w 261"/>
                <a:gd name="T17" fmla="*/ 55 h 104"/>
                <a:gd name="T18" fmla="*/ 89 w 261"/>
                <a:gd name="T19" fmla="*/ 66 h 104"/>
                <a:gd name="T20" fmla="*/ 71 w 261"/>
                <a:gd name="T21" fmla="*/ 76 h 104"/>
                <a:gd name="T22" fmla="*/ 54 w 261"/>
                <a:gd name="T23" fmla="*/ 84 h 104"/>
                <a:gd name="T24" fmla="*/ 37 w 261"/>
                <a:gd name="T25" fmla="*/ 91 h 104"/>
                <a:gd name="T26" fmla="*/ 22 w 261"/>
                <a:gd name="T27" fmla="*/ 97 h 104"/>
                <a:gd name="T28" fmla="*/ 11 w 261"/>
                <a:gd name="T29" fmla="*/ 101 h 104"/>
                <a:gd name="T30" fmla="*/ 3 w 261"/>
                <a:gd name="T31" fmla="*/ 102 h 104"/>
                <a:gd name="T32" fmla="*/ 0 w 261"/>
                <a:gd name="T33" fmla="*/ 104 h 104"/>
                <a:gd name="T34" fmla="*/ 105 w 261"/>
                <a:gd name="T35" fmla="*/ 18 h 104"/>
                <a:gd name="T36" fmla="*/ 108 w 261"/>
                <a:gd name="T37" fmla="*/ 16 h 104"/>
                <a:gd name="T38" fmla="*/ 113 w 261"/>
                <a:gd name="T39" fmla="*/ 13 h 104"/>
                <a:gd name="T40" fmla="*/ 123 w 261"/>
                <a:gd name="T41" fmla="*/ 10 h 104"/>
                <a:gd name="T42" fmla="*/ 138 w 261"/>
                <a:gd name="T43" fmla="*/ 5 h 104"/>
                <a:gd name="T44" fmla="*/ 155 w 261"/>
                <a:gd name="T45" fmla="*/ 2 h 104"/>
                <a:gd name="T46" fmla="*/ 177 w 261"/>
                <a:gd name="T47" fmla="*/ 0 h 104"/>
                <a:gd name="T48" fmla="*/ 202 w 261"/>
                <a:gd name="T49" fmla="*/ 0 h 104"/>
                <a:gd name="T50" fmla="*/ 230 w 261"/>
                <a:gd name="T51" fmla="*/ 5 h 104"/>
                <a:gd name="T52" fmla="*/ 261 w 261"/>
                <a:gd name="T53" fmla="*/ 4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1" h="104">
                  <a:moveTo>
                    <a:pt x="261" y="42"/>
                  </a:moveTo>
                  <a:lnTo>
                    <a:pt x="256" y="42"/>
                  </a:lnTo>
                  <a:lnTo>
                    <a:pt x="243" y="40"/>
                  </a:lnTo>
                  <a:lnTo>
                    <a:pt x="223" y="39"/>
                  </a:lnTo>
                  <a:lnTo>
                    <a:pt x="199" y="37"/>
                  </a:lnTo>
                  <a:lnTo>
                    <a:pt x="173" y="37"/>
                  </a:lnTo>
                  <a:lnTo>
                    <a:pt x="147" y="40"/>
                  </a:lnTo>
                  <a:lnTo>
                    <a:pt x="123" y="45"/>
                  </a:lnTo>
                  <a:lnTo>
                    <a:pt x="105" y="55"/>
                  </a:lnTo>
                  <a:lnTo>
                    <a:pt x="89" y="66"/>
                  </a:lnTo>
                  <a:lnTo>
                    <a:pt x="71" y="76"/>
                  </a:lnTo>
                  <a:lnTo>
                    <a:pt x="54" y="84"/>
                  </a:lnTo>
                  <a:lnTo>
                    <a:pt x="37" y="91"/>
                  </a:lnTo>
                  <a:lnTo>
                    <a:pt x="22" y="97"/>
                  </a:lnTo>
                  <a:lnTo>
                    <a:pt x="11" y="101"/>
                  </a:lnTo>
                  <a:lnTo>
                    <a:pt x="3" y="102"/>
                  </a:lnTo>
                  <a:lnTo>
                    <a:pt x="0" y="104"/>
                  </a:lnTo>
                  <a:lnTo>
                    <a:pt x="105" y="18"/>
                  </a:lnTo>
                  <a:lnTo>
                    <a:pt x="108" y="16"/>
                  </a:lnTo>
                  <a:lnTo>
                    <a:pt x="113" y="13"/>
                  </a:lnTo>
                  <a:lnTo>
                    <a:pt x="123" y="10"/>
                  </a:lnTo>
                  <a:lnTo>
                    <a:pt x="138" y="5"/>
                  </a:lnTo>
                  <a:lnTo>
                    <a:pt x="155" y="2"/>
                  </a:lnTo>
                  <a:lnTo>
                    <a:pt x="177" y="0"/>
                  </a:lnTo>
                  <a:lnTo>
                    <a:pt x="202" y="0"/>
                  </a:lnTo>
                  <a:lnTo>
                    <a:pt x="230" y="5"/>
                  </a:lnTo>
                  <a:lnTo>
                    <a:pt x="261"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1"/>
            <p:cNvSpPr>
              <a:spLocks/>
            </p:cNvSpPr>
            <p:nvPr/>
          </p:nvSpPr>
          <p:spPr bwMode="auto">
            <a:xfrm>
              <a:off x="4568" y="1982"/>
              <a:ext cx="160" cy="43"/>
            </a:xfrm>
            <a:custGeom>
              <a:avLst/>
              <a:gdLst>
                <a:gd name="T0" fmla="*/ 0 w 322"/>
                <a:gd name="T1" fmla="*/ 69 h 86"/>
                <a:gd name="T2" fmla="*/ 1 w 322"/>
                <a:gd name="T3" fmla="*/ 68 h 86"/>
                <a:gd name="T4" fmla="*/ 7 w 322"/>
                <a:gd name="T5" fmla="*/ 66 h 86"/>
                <a:gd name="T6" fmla="*/ 15 w 322"/>
                <a:gd name="T7" fmla="*/ 63 h 86"/>
                <a:gd name="T8" fmla="*/ 28 w 322"/>
                <a:gd name="T9" fmla="*/ 58 h 86"/>
                <a:gd name="T10" fmla="*/ 42 w 322"/>
                <a:gd name="T11" fmla="*/ 53 h 86"/>
                <a:gd name="T12" fmla="*/ 59 w 322"/>
                <a:gd name="T13" fmla="*/ 48 h 86"/>
                <a:gd name="T14" fmla="*/ 79 w 322"/>
                <a:gd name="T15" fmla="*/ 43 h 86"/>
                <a:gd name="T16" fmla="*/ 101 w 322"/>
                <a:gd name="T17" fmla="*/ 40 h 86"/>
                <a:gd name="T18" fmla="*/ 124 w 322"/>
                <a:gd name="T19" fmla="*/ 39 h 86"/>
                <a:gd name="T20" fmla="*/ 149 w 322"/>
                <a:gd name="T21" fmla="*/ 37 h 86"/>
                <a:gd name="T22" fmla="*/ 176 w 322"/>
                <a:gd name="T23" fmla="*/ 39 h 86"/>
                <a:gd name="T24" fmla="*/ 203 w 322"/>
                <a:gd name="T25" fmla="*/ 42 h 86"/>
                <a:gd name="T26" fmla="*/ 232 w 322"/>
                <a:gd name="T27" fmla="*/ 47 h 86"/>
                <a:gd name="T28" fmla="*/ 261 w 322"/>
                <a:gd name="T29" fmla="*/ 56 h 86"/>
                <a:gd name="T30" fmla="*/ 292 w 322"/>
                <a:gd name="T31" fmla="*/ 69 h 86"/>
                <a:gd name="T32" fmla="*/ 322 w 322"/>
                <a:gd name="T33" fmla="*/ 86 h 86"/>
                <a:gd name="T34" fmla="*/ 319 w 322"/>
                <a:gd name="T35" fmla="*/ 84 h 86"/>
                <a:gd name="T36" fmla="*/ 312 w 322"/>
                <a:gd name="T37" fmla="*/ 78 h 86"/>
                <a:gd name="T38" fmla="*/ 300 w 322"/>
                <a:gd name="T39" fmla="*/ 69 h 86"/>
                <a:gd name="T40" fmla="*/ 285 w 322"/>
                <a:gd name="T41" fmla="*/ 60 h 86"/>
                <a:gd name="T42" fmla="*/ 265 w 322"/>
                <a:gd name="T43" fmla="*/ 48 h 86"/>
                <a:gd name="T44" fmla="*/ 245 w 322"/>
                <a:gd name="T45" fmla="*/ 37 h 86"/>
                <a:gd name="T46" fmla="*/ 221 w 322"/>
                <a:gd name="T47" fmla="*/ 26 h 86"/>
                <a:gd name="T48" fmla="*/ 195 w 322"/>
                <a:gd name="T49" fmla="*/ 16 h 86"/>
                <a:gd name="T50" fmla="*/ 169 w 322"/>
                <a:gd name="T51" fmla="*/ 8 h 86"/>
                <a:gd name="T52" fmla="*/ 142 w 322"/>
                <a:gd name="T53" fmla="*/ 1 h 86"/>
                <a:gd name="T54" fmla="*/ 115 w 322"/>
                <a:gd name="T55" fmla="*/ 0 h 86"/>
                <a:gd name="T56" fmla="*/ 89 w 322"/>
                <a:gd name="T57" fmla="*/ 3 h 86"/>
                <a:gd name="T58" fmla="*/ 64 w 322"/>
                <a:gd name="T59" fmla="*/ 9 h 86"/>
                <a:gd name="T60" fmla="*/ 40 w 322"/>
                <a:gd name="T61" fmla="*/ 22 h 86"/>
                <a:gd name="T62" fmla="*/ 18 w 322"/>
                <a:gd name="T63" fmla="*/ 42 h 86"/>
                <a:gd name="T64" fmla="*/ 0 w 322"/>
                <a:gd name="T65" fmla="*/ 6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2" h="86">
                  <a:moveTo>
                    <a:pt x="0" y="69"/>
                  </a:moveTo>
                  <a:lnTo>
                    <a:pt x="1" y="68"/>
                  </a:lnTo>
                  <a:lnTo>
                    <a:pt x="7" y="66"/>
                  </a:lnTo>
                  <a:lnTo>
                    <a:pt x="15" y="63"/>
                  </a:lnTo>
                  <a:lnTo>
                    <a:pt x="28" y="58"/>
                  </a:lnTo>
                  <a:lnTo>
                    <a:pt x="42" y="53"/>
                  </a:lnTo>
                  <a:lnTo>
                    <a:pt x="59" y="48"/>
                  </a:lnTo>
                  <a:lnTo>
                    <a:pt x="79" y="43"/>
                  </a:lnTo>
                  <a:lnTo>
                    <a:pt x="101" y="40"/>
                  </a:lnTo>
                  <a:lnTo>
                    <a:pt x="124" y="39"/>
                  </a:lnTo>
                  <a:lnTo>
                    <a:pt x="149" y="37"/>
                  </a:lnTo>
                  <a:lnTo>
                    <a:pt x="176" y="39"/>
                  </a:lnTo>
                  <a:lnTo>
                    <a:pt x="203" y="42"/>
                  </a:lnTo>
                  <a:lnTo>
                    <a:pt x="232" y="47"/>
                  </a:lnTo>
                  <a:lnTo>
                    <a:pt x="261" y="56"/>
                  </a:lnTo>
                  <a:lnTo>
                    <a:pt x="292" y="69"/>
                  </a:lnTo>
                  <a:lnTo>
                    <a:pt x="322" y="86"/>
                  </a:lnTo>
                  <a:lnTo>
                    <a:pt x="319" y="84"/>
                  </a:lnTo>
                  <a:lnTo>
                    <a:pt x="312" y="78"/>
                  </a:lnTo>
                  <a:lnTo>
                    <a:pt x="300" y="69"/>
                  </a:lnTo>
                  <a:lnTo>
                    <a:pt x="285" y="60"/>
                  </a:lnTo>
                  <a:lnTo>
                    <a:pt x="265" y="48"/>
                  </a:lnTo>
                  <a:lnTo>
                    <a:pt x="245" y="37"/>
                  </a:lnTo>
                  <a:lnTo>
                    <a:pt x="221" y="26"/>
                  </a:lnTo>
                  <a:lnTo>
                    <a:pt x="195" y="16"/>
                  </a:lnTo>
                  <a:lnTo>
                    <a:pt x="169" y="8"/>
                  </a:lnTo>
                  <a:lnTo>
                    <a:pt x="142" y="1"/>
                  </a:lnTo>
                  <a:lnTo>
                    <a:pt x="115" y="0"/>
                  </a:lnTo>
                  <a:lnTo>
                    <a:pt x="89" y="3"/>
                  </a:lnTo>
                  <a:lnTo>
                    <a:pt x="64" y="9"/>
                  </a:lnTo>
                  <a:lnTo>
                    <a:pt x="40" y="22"/>
                  </a:lnTo>
                  <a:lnTo>
                    <a:pt x="18" y="42"/>
                  </a:lnTo>
                  <a:lnTo>
                    <a:pt x="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40420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lvl="1">
              <a:buNone/>
            </a:pPr>
            <a:r>
              <a:rPr lang="en-US" sz="2800" b="1" dirty="0"/>
              <a:t>Gun Barrel Markings</a:t>
            </a:r>
          </a:p>
          <a:p>
            <a:pPr lvl="2"/>
            <a:r>
              <a:rPr lang="en-US" sz="2400" b="1" dirty="0"/>
              <a:t>The </a:t>
            </a:r>
            <a:r>
              <a:rPr lang="en-US" sz="2400" b="1" dirty="0" smtClean="0"/>
              <a:t>barrel’s inner </a:t>
            </a:r>
            <a:r>
              <a:rPr lang="en-US" sz="2400" b="1" dirty="0"/>
              <a:t>surface </a:t>
            </a:r>
            <a:r>
              <a:rPr lang="en-US" sz="2400" b="1" dirty="0" smtClean="0"/>
              <a:t>leaves </a:t>
            </a:r>
            <a:r>
              <a:rPr lang="en-US" sz="2400" b="1" dirty="0"/>
              <a:t>its markings on </a:t>
            </a:r>
            <a:r>
              <a:rPr lang="en-US" sz="2400" b="1" dirty="0" smtClean="0"/>
              <a:t>any </a:t>
            </a:r>
            <a:r>
              <a:rPr lang="en-US" sz="2400" b="1" dirty="0"/>
              <a:t>bullet that passes through it (these markings are </a:t>
            </a:r>
            <a:r>
              <a:rPr lang="en-US" sz="2400" b="1" dirty="0" smtClean="0"/>
              <a:t>unique to </a:t>
            </a:r>
            <a:r>
              <a:rPr lang="en-US" sz="2400" b="1" dirty="0"/>
              <a:t>each gun)</a:t>
            </a:r>
          </a:p>
          <a:p>
            <a:pPr lvl="2"/>
            <a:r>
              <a:rPr lang="en-US" sz="2400" b="1" dirty="0"/>
              <a:t>The gun barrel is produced from a solid bar of steel that has been hollowed out by drilling</a:t>
            </a:r>
          </a:p>
          <a:p>
            <a:pPr lvl="2"/>
            <a:r>
              <a:rPr lang="en-US" sz="2400" b="1" dirty="0"/>
              <a:t>The microscopic drill marks left on the barrel’s inner surface are randomly irregular and </a:t>
            </a:r>
            <a:r>
              <a:rPr lang="en-US" sz="2400" b="1" dirty="0" smtClean="0"/>
              <a:t>make each barrel unique</a:t>
            </a:r>
            <a:endParaRPr lang="en-US" sz="2400" b="1" dirty="0"/>
          </a:p>
        </p:txBody>
      </p:sp>
      <p:sp>
        <p:nvSpPr>
          <p:cNvPr id="3" name="Title 2"/>
          <p:cNvSpPr>
            <a:spLocks noGrp="1"/>
          </p:cNvSpPr>
          <p:nvPr>
            <p:ph type="title"/>
          </p:nvPr>
        </p:nvSpPr>
        <p:spPr/>
        <p:txBody>
          <a:bodyPr/>
          <a:lstStyle/>
          <a:p>
            <a:r>
              <a:rPr lang="en-US" b="1" dirty="0">
                <a:solidFill>
                  <a:srgbClr val="FFC000"/>
                </a:solidFill>
              </a:rPr>
              <a:t>Firearm Analysis</a:t>
            </a: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7</a:t>
            </a:fld>
            <a:endParaRPr lang="en-US"/>
          </a:p>
        </p:txBody>
      </p:sp>
      <p:pic>
        <p:nvPicPr>
          <p:cNvPr id="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r="13242"/>
          <a:stretch>
            <a:fillRect/>
          </a:stretch>
        </p:blipFill>
        <p:spPr bwMode="auto">
          <a:xfrm>
            <a:off x="5486400" y="4838098"/>
            <a:ext cx="2508250" cy="156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348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6048374" cy="4724400"/>
          </a:xfrm>
        </p:spPr>
        <p:txBody>
          <a:bodyPr>
            <a:normAutofit/>
          </a:bodyPr>
          <a:lstStyle/>
          <a:p>
            <a:pPr lvl="1">
              <a:buNone/>
            </a:pPr>
            <a:r>
              <a:rPr lang="en-US" sz="2800" b="1" dirty="0"/>
              <a:t>Gun Barrel </a:t>
            </a:r>
            <a:r>
              <a:rPr lang="en-US" sz="2800" b="1" dirty="0" smtClean="0"/>
              <a:t>Markings (continued)</a:t>
            </a:r>
            <a:endParaRPr lang="en-US" sz="2800" b="1" dirty="0"/>
          </a:p>
          <a:p>
            <a:pPr lvl="2"/>
            <a:r>
              <a:rPr lang="en-US" sz="2400" b="1" dirty="0" smtClean="0"/>
              <a:t>Barrels are also manufactured with </a:t>
            </a:r>
            <a:r>
              <a:rPr lang="en-US" sz="2400" b="1" dirty="0"/>
              <a:t>spiral grooves, </a:t>
            </a:r>
            <a:r>
              <a:rPr lang="en-US" sz="2400" b="1" dirty="0" smtClean="0"/>
              <a:t>known </a:t>
            </a:r>
            <a:r>
              <a:rPr lang="en-US" sz="2400" b="1" dirty="0"/>
              <a:t>as rifling</a:t>
            </a:r>
          </a:p>
          <a:p>
            <a:pPr lvl="2"/>
            <a:r>
              <a:rPr lang="en-US" sz="2400" b="1" dirty="0"/>
              <a:t>The </a:t>
            </a:r>
            <a:r>
              <a:rPr lang="en-US" sz="2400" b="1" dirty="0" smtClean="0"/>
              <a:t>parts of </a:t>
            </a:r>
            <a:r>
              <a:rPr lang="en-US" sz="2400" b="1" dirty="0"/>
              <a:t>the original bore </a:t>
            </a:r>
            <a:r>
              <a:rPr lang="en-US" sz="2400" b="1" dirty="0" smtClean="0"/>
              <a:t>left between </a:t>
            </a:r>
            <a:r>
              <a:rPr lang="en-US" sz="2400" b="1" dirty="0"/>
              <a:t>the grooves are called lands</a:t>
            </a:r>
          </a:p>
          <a:p>
            <a:pPr lvl="2"/>
            <a:r>
              <a:rPr lang="en-US" sz="2400" b="1" dirty="0"/>
              <a:t>The grooves </a:t>
            </a:r>
            <a:r>
              <a:rPr lang="en-US" sz="2400" b="1" dirty="0" smtClean="0"/>
              <a:t>guide </a:t>
            </a:r>
            <a:r>
              <a:rPr lang="en-US" sz="2400" b="1" dirty="0"/>
              <a:t>a fired bullet through the barrel, </a:t>
            </a:r>
            <a:r>
              <a:rPr lang="en-US" sz="2400" b="1" dirty="0" smtClean="0"/>
              <a:t>giving it a </a:t>
            </a:r>
            <a:r>
              <a:rPr lang="en-US" sz="2400" b="1" dirty="0"/>
              <a:t>rapid spin to insure </a:t>
            </a:r>
            <a:r>
              <a:rPr lang="en-US" sz="2400" b="1" dirty="0" smtClean="0"/>
              <a:t>accuracy</a:t>
            </a:r>
          </a:p>
          <a:p>
            <a:pPr lvl="2"/>
            <a:r>
              <a:rPr lang="en-US" sz="2400" b="1" dirty="0"/>
              <a:t>The grooves guide the bullet through the barrel, giving it a rapid spin to ensure accuracy</a:t>
            </a:r>
          </a:p>
        </p:txBody>
      </p:sp>
      <p:sp>
        <p:nvSpPr>
          <p:cNvPr id="3" name="Title 2"/>
          <p:cNvSpPr>
            <a:spLocks noGrp="1"/>
          </p:cNvSpPr>
          <p:nvPr>
            <p:ph type="title"/>
          </p:nvPr>
        </p:nvSpPr>
        <p:spPr/>
        <p:txBody>
          <a:bodyPr/>
          <a:lstStyle/>
          <a:p>
            <a:r>
              <a:rPr lang="en-US" b="1" dirty="0">
                <a:solidFill>
                  <a:srgbClr val="FFC000"/>
                </a:solidFill>
              </a:rPr>
              <a:t>Firearm </a:t>
            </a:r>
            <a:r>
              <a:rPr lang="en-US" b="1" dirty="0" smtClean="0">
                <a:solidFill>
                  <a:srgbClr val="FFC000"/>
                </a:solidFill>
              </a:rPr>
              <a:t>Analysis </a:t>
            </a:r>
            <a:r>
              <a:rPr lang="en-US" sz="2400" b="1" dirty="0" smtClean="0">
                <a:solidFill>
                  <a:srgbClr val="FFC000"/>
                </a:solidFill>
              </a:rPr>
              <a:t>(continued)</a:t>
            </a:r>
            <a:endParaRPr lang="en-US" sz="2400" b="1" dirty="0">
              <a:solidFill>
                <a:srgbClr val="FFC000"/>
              </a:solidFill>
            </a:endParaRP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8</a:t>
            </a:fld>
            <a:endParaRPr lang="en-US"/>
          </a:p>
        </p:txBody>
      </p:sp>
      <p:pic>
        <p:nvPicPr>
          <p:cNvPr id="5" name="Picture 8" descr="C:\Users\java\Pictures\DSCF02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2667000"/>
            <a:ext cx="2362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836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lvl="1">
              <a:buNone/>
            </a:pPr>
            <a:r>
              <a:rPr lang="en-US" sz="2800" b="1" dirty="0"/>
              <a:t>Gun Barrel </a:t>
            </a:r>
            <a:r>
              <a:rPr lang="en-US" sz="2800" b="1" dirty="0" smtClean="0"/>
              <a:t>Markings (continued)</a:t>
            </a:r>
            <a:endParaRPr lang="en-US" sz="2800" b="1" dirty="0"/>
          </a:p>
          <a:p>
            <a:pPr lvl="2"/>
            <a:r>
              <a:rPr lang="en-US" sz="2400" b="1" dirty="0"/>
              <a:t>The diameter of the gun barrel, measured between opposite lands, is known </a:t>
            </a:r>
            <a:r>
              <a:rPr lang="en-US" sz="2400" b="1" dirty="0" smtClean="0"/>
              <a:t>as the </a:t>
            </a:r>
            <a:r>
              <a:rPr lang="en-US" sz="2400" b="1" dirty="0"/>
              <a:t>caliber </a:t>
            </a:r>
            <a:r>
              <a:rPr lang="en-US" sz="2400" b="1" dirty="0" smtClean="0"/>
              <a:t>(expressed </a:t>
            </a:r>
            <a:r>
              <a:rPr lang="en-US" sz="2400" b="1" dirty="0"/>
              <a:t>in hundredths of an inch or millimeters – for example, .22 caliber </a:t>
            </a:r>
            <a:r>
              <a:rPr lang="en-US" sz="2400" b="1" dirty="0" smtClean="0"/>
              <a:t>or 9 </a:t>
            </a:r>
            <a:r>
              <a:rPr lang="en-US" sz="2400" b="1" dirty="0"/>
              <a:t>millimeter)</a:t>
            </a:r>
          </a:p>
          <a:p>
            <a:pPr lvl="2"/>
            <a:r>
              <a:rPr lang="en-US" sz="2400" b="1" dirty="0"/>
              <a:t>Once a manufacturer chooses a rifling process, the class characteristics of the weapon’s barrel will remain consistent</a:t>
            </a:r>
          </a:p>
          <a:p>
            <a:pPr lvl="2"/>
            <a:r>
              <a:rPr lang="en-US" sz="2400" b="1" dirty="0"/>
              <a:t>Each will have the same number of lands and grooves, with the same approximate width and direction of </a:t>
            </a:r>
            <a:r>
              <a:rPr lang="en-US" sz="2400" b="1" dirty="0" smtClean="0"/>
              <a:t>twist</a:t>
            </a:r>
            <a:endParaRPr lang="en-US" sz="2400" b="1" dirty="0"/>
          </a:p>
        </p:txBody>
      </p:sp>
      <p:sp>
        <p:nvSpPr>
          <p:cNvPr id="3" name="Title 2"/>
          <p:cNvSpPr>
            <a:spLocks noGrp="1"/>
          </p:cNvSpPr>
          <p:nvPr>
            <p:ph type="title"/>
          </p:nvPr>
        </p:nvSpPr>
        <p:spPr/>
        <p:txBody>
          <a:bodyPr/>
          <a:lstStyle/>
          <a:p>
            <a:r>
              <a:rPr lang="en-US" b="1" dirty="0">
                <a:solidFill>
                  <a:srgbClr val="FFC000"/>
                </a:solidFill>
              </a:rPr>
              <a:t>Firearm </a:t>
            </a:r>
            <a:r>
              <a:rPr lang="en-US" b="1" dirty="0" smtClean="0">
                <a:solidFill>
                  <a:srgbClr val="FFC000"/>
                </a:solidFill>
              </a:rPr>
              <a:t>Analysis </a:t>
            </a:r>
            <a:r>
              <a:rPr lang="en-US" sz="2400" b="1" dirty="0" smtClean="0">
                <a:solidFill>
                  <a:srgbClr val="FFC000"/>
                </a:solidFill>
              </a:rPr>
              <a:t>(continued)</a:t>
            </a:r>
            <a:endParaRPr lang="en-US" sz="2400" b="1" dirty="0">
              <a:solidFill>
                <a:srgbClr val="FFC000"/>
              </a:solidFill>
            </a:endParaRPr>
          </a:p>
        </p:txBody>
      </p:sp>
      <p:sp>
        <p:nvSpPr>
          <p:cNvPr id="4" name="Slide Number Placeholder 3"/>
          <p:cNvSpPr>
            <a:spLocks noGrp="1"/>
          </p:cNvSpPr>
          <p:nvPr>
            <p:ph type="sldNum" sz="quarter" idx="15"/>
          </p:nvPr>
        </p:nvSpPr>
        <p:spPr/>
        <p:txBody>
          <a:bodyPr/>
          <a:lstStyle/>
          <a:p>
            <a:pPr>
              <a:defRPr/>
            </a:pPr>
            <a:fld id="{A71BBE13-A6D3-4AFD-A776-D61D6A1BA082}" type="slidenum">
              <a:rPr lang="en-US" smtClean="0"/>
              <a:pPr>
                <a:defRPr/>
              </a:pPr>
              <a:t>9</a:t>
            </a:fld>
            <a:endParaRPr lang="en-US"/>
          </a:p>
        </p:txBody>
      </p:sp>
    </p:spTree>
    <p:extLst>
      <p:ext uri="{BB962C8B-B14F-4D97-AF65-F5344CB8AC3E}">
        <p14:creationId xmlns:p14="http://schemas.microsoft.com/office/powerpoint/2010/main" val="11790378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1426</TotalTime>
  <Words>2924</Words>
  <Application>Microsoft Office PowerPoint</Application>
  <PresentationFormat>On-screen Show (4:3)</PresentationFormat>
  <Paragraphs>254</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Mylar</vt:lpstr>
      <vt:lpstr>Firearms &amp; Tool Marks</vt:lpstr>
      <vt:lpstr>PowerPoint Presentation</vt:lpstr>
      <vt:lpstr>Type of Firearms</vt:lpstr>
      <vt:lpstr>Type of Firearms (continued)</vt:lpstr>
      <vt:lpstr>Type of Firearms (continued)</vt:lpstr>
      <vt:lpstr>Discharging the Firearm</vt:lpstr>
      <vt:lpstr>Firearm Analysis</vt:lpstr>
      <vt:lpstr>Firearm Analysis (continued)</vt:lpstr>
      <vt:lpstr>Firearm Analysis (continued)</vt:lpstr>
      <vt:lpstr>Firearm Analysis (continued)</vt:lpstr>
      <vt:lpstr>Firearm Analysis (continued)</vt:lpstr>
      <vt:lpstr>Firearm Analysis (continued)</vt:lpstr>
      <vt:lpstr>Firearm Analysis (continued)</vt:lpstr>
      <vt:lpstr>Identification</vt:lpstr>
      <vt:lpstr>Identification (continued)</vt:lpstr>
      <vt:lpstr>Residue</vt:lpstr>
      <vt:lpstr>Residue (continued)</vt:lpstr>
      <vt:lpstr>Residue (continued)</vt:lpstr>
      <vt:lpstr>Residue (continued)</vt:lpstr>
      <vt:lpstr>Residue (continued)</vt:lpstr>
      <vt:lpstr>Residue (continued)</vt:lpstr>
      <vt:lpstr>Residue (continued)</vt:lpstr>
      <vt:lpstr>Trajectory</vt:lpstr>
      <vt:lpstr>Trajectory (continued)</vt:lpstr>
      <vt:lpstr>Trajectory (continued)</vt:lpstr>
      <vt:lpstr>Trajectory (continued)</vt:lpstr>
      <vt:lpstr>Trajectory (continued)</vt:lpstr>
      <vt:lpstr>Trajectory (continued)</vt:lpstr>
      <vt:lpstr>Trajectory (continued)</vt:lpstr>
      <vt:lpstr>Trajectory (continued)</vt:lpstr>
      <vt:lpstr>Firearm Evidence Collection</vt:lpstr>
      <vt:lpstr>Firearm Evidence Collection (continued)</vt:lpstr>
      <vt:lpstr>Tool Marks and Other Impressions</vt:lpstr>
      <vt:lpstr>Tool Marks and Other Impressions (continued)</vt:lpstr>
      <vt:lpstr>Tool Marks and Other Impressions (continued)</vt:lpstr>
      <vt:lpstr>Tool Marks and Other Impressions (continued)</vt:lpstr>
      <vt:lpstr>Tool Marks and Other Impressions (continued)</vt:lpstr>
      <vt:lpstr>Points of Comparison</vt:lpstr>
      <vt:lpstr>Resources</vt:lpstr>
    </vt:vector>
  </TitlesOfParts>
  <Company>Deftones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Amber O'Dell</dc:creator>
  <cp:lastModifiedBy>owner</cp:lastModifiedBy>
  <cp:revision>65</cp:revision>
  <dcterms:created xsi:type="dcterms:W3CDTF">2010-12-01T22:56:39Z</dcterms:created>
  <dcterms:modified xsi:type="dcterms:W3CDTF">2013-05-18T17:31:43Z</dcterms:modified>
</cp:coreProperties>
</file>