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Lst>
  <p:notesMasterIdLst>
    <p:notesMasterId r:id="rId34"/>
  </p:notesMasterIdLst>
  <p:sldIdLst>
    <p:sldId id="256" r:id="rId2"/>
    <p:sldId id="258" r:id="rId3"/>
    <p:sldId id="257" r:id="rId4"/>
    <p:sldId id="259" r:id="rId5"/>
    <p:sldId id="260" r:id="rId6"/>
    <p:sldId id="261" r:id="rId7"/>
    <p:sldId id="263" r:id="rId8"/>
    <p:sldId id="262" r:id="rId9"/>
    <p:sldId id="264" r:id="rId10"/>
    <p:sldId id="275" r:id="rId11"/>
    <p:sldId id="266" r:id="rId12"/>
    <p:sldId id="265" r:id="rId13"/>
    <p:sldId id="267" r:id="rId14"/>
    <p:sldId id="268" r:id="rId15"/>
    <p:sldId id="290" r:id="rId16"/>
    <p:sldId id="270" r:id="rId17"/>
    <p:sldId id="272" r:id="rId18"/>
    <p:sldId id="274"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28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Casey" initials="E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2" autoAdjust="0"/>
  </p:normalViewPr>
  <p:slideViewPr>
    <p:cSldViewPr snapToGrid="0">
      <p:cViewPr>
        <p:scale>
          <a:sx n="43" d="100"/>
          <a:sy n="43" d="100"/>
        </p:scale>
        <p:origin x="-2104" y="-8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E076C53-5EB4-4CFF-A631-D150584DD801}" type="datetimeFigureOut">
              <a:rPr lang="en-US"/>
              <a:pPr>
                <a:defRPr/>
              </a:pPr>
              <a:t>4/14/17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7C4274-2E57-4AF4-B642-3B838FE63440}" type="slidenum">
              <a:rPr lang="en-US"/>
              <a:pPr>
                <a:defRPr/>
              </a:pPr>
              <a:t>‹#›</a:t>
            </a:fld>
            <a:endParaRPr lang="en-US"/>
          </a:p>
        </p:txBody>
      </p:sp>
    </p:spTree>
    <p:extLst>
      <p:ext uri="{BB962C8B-B14F-4D97-AF65-F5344CB8AC3E}">
        <p14:creationId xmlns:p14="http://schemas.microsoft.com/office/powerpoint/2010/main" val="881210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44DB82E-1ABF-452F-A5A2-28F9605C0938}"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1080F20-209B-4D70-8629-647843C7F5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2B8746C-A434-442F-9F0E-AADED32EB0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3D3F936-977F-4C60-B9D7-2C84389B36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11"/>
          <p:cNvSpPr txBox="1">
            <a:spLocks/>
          </p:cNvSpPr>
          <p:nvPr userDrawn="1"/>
        </p:nvSpPr>
        <p:spPr bwMode="auto">
          <a:xfrm>
            <a:off x="2900363" y="6477000"/>
            <a:ext cx="4211637" cy="274638"/>
          </a:xfrm>
          <a:prstGeom prst="rect">
            <a:avLst/>
          </a:prstGeom>
          <a:noFill/>
          <a:extLst/>
        </p:spPr>
        <p:txBody>
          <a:bodyPr anchor="b"/>
          <a:lstStyle>
            <a:defPPr>
              <a:defRPr lang="en-US"/>
            </a:defPPr>
            <a:lvl1pPr algn="r" rtl="0" eaLnBrk="0" fontAlgn="base" latinLnBrk="0" hangingPunct="0">
              <a:spcBef>
                <a:spcPct val="0"/>
              </a:spcBef>
              <a:spcAft>
                <a:spcPct val="0"/>
              </a:spcAft>
              <a:defRPr kumimoji="0"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ctr" eaLnBrk="1" hangingPunct="1">
              <a:defRPr/>
            </a:pPr>
            <a:r>
              <a:rPr lang="en-US" dirty="0" smtClean="0">
                <a:latin typeface="Times New Roman" pitchFamily="18" charset="0"/>
              </a:rPr>
              <a:t>Copyright © Texas Education Agency 2011. All rights reserved.</a:t>
            </a:r>
          </a:p>
          <a:p>
            <a:pPr algn="ctr" eaLnBrk="1" hangingPunct="1">
              <a:defRPr/>
            </a:pPr>
            <a:r>
              <a:rPr lang="en-US" dirty="0" smtClean="0">
                <a:latin typeface="Times New Roman" pitchFamily="18" charset="0"/>
              </a:rPr>
              <a:t>Images and other multimedia content used with permission. </a:t>
            </a: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extLst/>
          </a:lstStyle>
          <a:p>
            <a:pPr>
              <a:defRPr/>
            </a:pPr>
            <a:fld id="{09A35DA1-4120-4806-BB63-3534A18133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F65D4C6-6119-4D61-B542-1F7F7336B1D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5" name="Footer Placeholder 11"/>
          <p:cNvSpPr txBox="1">
            <a:spLocks/>
          </p:cNvSpPr>
          <p:nvPr userDrawn="1"/>
        </p:nvSpPr>
        <p:spPr bwMode="auto">
          <a:xfrm>
            <a:off x="2900363" y="6477000"/>
            <a:ext cx="4211637" cy="274638"/>
          </a:xfrm>
          <a:prstGeom prst="rect">
            <a:avLst/>
          </a:prstGeom>
          <a:noFill/>
          <a:extLst/>
        </p:spPr>
        <p:txBody>
          <a:bodyPr anchor="b"/>
          <a:lstStyle>
            <a:defPPr>
              <a:defRPr lang="en-US"/>
            </a:defPPr>
            <a:lvl1pPr algn="r" rtl="0" eaLnBrk="0" fontAlgn="base" latinLnBrk="0" hangingPunct="0">
              <a:spcBef>
                <a:spcPct val="0"/>
              </a:spcBef>
              <a:spcAft>
                <a:spcPct val="0"/>
              </a:spcAft>
              <a:defRPr kumimoji="0"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ctr" eaLnBrk="1" hangingPunct="1">
              <a:defRPr/>
            </a:pPr>
            <a:r>
              <a:rPr lang="en-US" dirty="0" smtClean="0">
                <a:latin typeface="Times New Roman" pitchFamily="18" charset="0"/>
              </a:rPr>
              <a:t>Copyright © Texas Education Agency 2011. All rights reserved.</a:t>
            </a:r>
          </a:p>
          <a:p>
            <a:pPr algn="ctr" eaLnBrk="1" hangingPunct="1">
              <a:defRPr/>
            </a:pPr>
            <a:r>
              <a:rPr lang="en-US" dirty="0" smtClean="0">
                <a:latin typeface="Times New Roman" pitchFamily="18" charset="0"/>
              </a:rPr>
              <a:t>Images and other multimedia content used with permission. </a:t>
            </a:r>
          </a:p>
        </p:txBody>
      </p: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6" name="Slide Number Placeholder 6"/>
          <p:cNvSpPr>
            <a:spLocks noGrp="1"/>
          </p:cNvSpPr>
          <p:nvPr>
            <p:ph type="sldNum" sz="quarter" idx="10"/>
          </p:nvPr>
        </p:nvSpPr>
        <p:spPr/>
        <p:txBody>
          <a:bodyPr/>
          <a:lstStyle>
            <a:lvl1pPr>
              <a:defRPr/>
            </a:lvl1pPr>
            <a:extLst/>
          </a:lstStyle>
          <a:p>
            <a:pPr>
              <a:defRPr/>
            </a:pPr>
            <a:fld id="{E491973E-865D-4933-825F-2C5DA13EB6C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7" name="Footer Placeholder 11"/>
          <p:cNvSpPr txBox="1">
            <a:spLocks/>
          </p:cNvSpPr>
          <p:nvPr userDrawn="1"/>
        </p:nvSpPr>
        <p:spPr bwMode="auto">
          <a:xfrm>
            <a:off x="2900363" y="6477000"/>
            <a:ext cx="4211637" cy="274638"/>
          </a:xfrm>
          <a:prstGeom prst="rect">
            <a:avLst/>
          </a:prstGeom>
          <a:noFill/>
          <a:extLst/>
        </p:spPr>
        <p:txBody>
          <a:bodyPr anchor="b"/>
          <a:lstStyle>
            <a:defPPr>
              <a:defRPr lang="en-US"/>
            </a:defPPr>
            <a:lvl1pPr algn="r" rtl="0" eaLnBrk="0" fontAlgn="base" latinLnBrk="0" hangingPunct="0">
              <a:spcBef>
                <a:spcPct val="0"/>
              </a:spcBef>
              <a:spcAft>
                <a:spcPct val="0"/>
              </a:spcAft>
              <a:defRPr kumimoji="0"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ctr" eaLnBrk="1" hangingPunct="1">
              <a:defRPr/>
            </a:pPr>
            <a:r>
              <a:rPr lang="en-US" dirty="0" smtClean="0">
                <a:latin typeface="Times New Roman" pitchFamily="18" charset="0"/>
              </a:rPr>
              <a:t>Copyright © Texas Education Agency 2011. All rights reserved.</a:t>
            </a:r>
          </a:p>
          <a:p>
            <a:pPr algn="ctr" eaLnBrk="1" hangingPunct="1">
              <a:defRPr/>
            </a:pPr>
            <a:r>
              <a:rPr lang="en-US" dirty="0" smtClean="0">
                <a:latin typeface="Times New Roman" pitchFamily="18" charset="0"/>
              </a:rPr>
              <a:t>Images and other multimedia content used with permission. </a:t>
            </a:r>
          </a:p>
        </p:txBody>
      </p:sp>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extLst/>
          </a:lstStyle>
          <a:p>
            <a:pPr>
              <a:defRPr/>
            </a:pPr>
            <a:endParaRPr lang="en-US"/>
          </a:p>
        </p:txBody>
      </p:sp>
      <p:sp>
        <p:nvSpPr>
          <p:cNvPr id="9" name="Footer Placeholder 7"/>
          <p:cNvSpPr>
            <a:spLocks noGrp="1"/>
          </p:cNvSpPr>
          <p:nvPr>
            <p:ph type="ftr" sz="quarter" idx="11"/>
          </p:nvPr>
        </p:nvSpPr>
        <p:spPr/>
        <p:txBody>
          <a:bodyPr/>
          <a:lstStyle>
            <a:lvl1pPr>
              <a:defRPr/>
            </a:lvl1pPr>
            <a:extLst/>
          </a:lstStyle>
          <a:p>
            <a:pPr>
              <a:defRPr/>
            </a:pPr>
            <a:endParaRPr lang="en-US"/>
          </a:p>
        </p:txBody>
      </p:sp>
      <p:sp>
        <p:nvSpPr>
          <p:cNvPr id="10" name="Slide Number Placeholder 8"/>
          <p:cNvSpPr>
            <a:spLocks noGrp="1"/>
          </p:cNvSpPr>
          <p:nvPr>
            <p:ph type="sldNum" sz="quarter" idx="12"/>
          </p:nvPr>
        </p:nvSpPr>
        <p:spPr/>
        <p:txBody>
          <a:bodyPr/>
          <a:lstStyle>
            <a:lvl1pPr>
              <a:defRPr/>
            </a:lvl1pPr>
            <a:extLst/>
          </a:lstStyle>
          <a:p>
            <a:pPr>
              <a:defRPr/>
            </a:pPr>
            <a:fld id="{0F5A7E15-787D-461F-AB51-651225588FB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99E252D-B592-407C-8A93-7EEFDBC12F6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12E43C6-D7AD-4E40-B02B-AEAE7F5483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915ADEF-CD19-460D-954A-BFF85383FDF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5F16C8B-8A18-4228-9144-76B542836C0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01BD550-0702-479F-8D31-F8FFED7F6D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84" r:id="rId7"/>
    <p:sldLayoutId id="2147483993" r:id="rId8"/>
    <p:sldLayoutId id="2147483994" r:id="rId9"/>
    <p:sldLayoutId id="2147483985" r:id="rId10"/>
    <p:sldLayoutId id="2147483986"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opyrights@tea.state.tx.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fontAlgn="auto" hangingPunct="1">
              <a:spcAft>
                <a:spcPts val="0"/>
              </a:spcAft>
              <a:defRPr/>
            </a:pPr>
            <a:r>
              <a:rPr lang="en-US" dirty="0" smtClean="0">
                <a:latin typeface="Arial" pitchFamily="34" charset="0"/>
                <a:cs typeface="Arial" pitchFamily="34" charset="0"/>
              </a:rPr>
              <a:t>Forensic Anthropology</a:t>
            </a:r>
          </a:p>
        </p:txBody>
      </p:sp>
      <p:sp>
        <p:nvSpPr>
          <p:cNvPr id="10243" name="Subtitle 2"/>
          <p:cNvSpPr>
            <a:spLocks noGrp="1"/>
          </p:cNvSpPr>
          <p:nvPr>
            <p:ph type="subTitle" idx="1"/>
          </p:nvPr>
        </p:nvSpPr>
        <p:spPr>
          <a:xfrm>
            <a:off x="574290" y="3611563"/>
            <a:ext cx="7772400" cy="1200150"/>
          </a:xfrm>
        </p:spPr>
        <p:txBody>
          <a:bodyPr/>
          <a:lstStyle/>
          <a:p>
            <a:pPr marR="0" eaLnBrk="1" hangingPunct="1">
              <a:buFont typeface="Arial" charset="0"/>
              <a:buNone/>
            </a:pPr>
            <a:r>
              <a:rPr lang="en-US" i="1" dirty="0" smtClean="0"/>
              <a:t>Forensic Science</a:t>
            </a:r>
          </a:p>
        </p:txBody>
      </p:sp>
      <p:pic>
        <p:nvPicPr>
          <p:cNvPr id="10244" name="Picture 5" descr="LAW_SMcopy"/>
          <p:cNvPicPr>
            <a:picLocks noChangeAspect="1" noChangeArrowheads="1"/>
          </p:cNvPicPr>
          <p:nvPr/>
        </p:nvPicPr>
        <p:blipFill>
          <a:blip r:embed="rId2" cstate="print"/>
          <a:srcRect/>
          <a:stretch>
            <a:fillRect/>
          </a:stretch>
        </p:blipFill>
        <p:spPr bwMode="auto">
          <a:xfrm>
            <a:off x="0" y="0"/>
            <a:ext cx="1828800" cy="8001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9"/>
          <p:cNvSpPr>
            <a:spLocks noGrp="1"/>
          </p:cNvSpPr>
          <p:nvPr>
            <p:ph sz="half" idx="1"/>
          </p:nvPr>
        </p:nvSpPr>
        <p:spPr>
          <a:xfrm>
            <a:off x="457200" y="1481138"/>
            <a:ext cx="4038600" cy="4525962"/>
          </a:xfrm>
        </p:spPr>
        <p:txBody>
          <a:bodyPr/>
          <a:lstStyle/>
          <a:p>
            <a:pPr marL="107950" indent="0" eaLnBrk="1" hangingPunct="1">
              <a:buFont typeface="Wingdings 3" pitchFamily="18" charset="2"/>
              <a:buNone/>
            </a:pPr>
            <a:endParaRPr lang="en-US" sz="4000" smtClean="0"/>
          </a:p>
          <a:p>
            <a:pPr marL="107950" indent="0" algn="ctr" eaLnBrk="1" hangingPunct="1">
              <a:buFont typeface="Wingdings 3" pitchFamily="18" charset="2"/>
              <a:buNone/>
            </a:pPr>
            <a:r>
              <a:rPr lang="en-US" sz="4000" smtClean="0"/>
              <a:t>Male</a:t>
            </a:r>
          </a:p>
          <a:p>
            <a:pPr marL="107950" indent="0" algn="ctr" eaLnBrk="1" hangingPunct="1">
              <a:buFont typeface="Wingdings 3" pitchFamily="18" charset="2"/>
              <a:buNone/>
            </a:pPr>
            <a:r>
              <a:rPr lang="en-US" sz="4000" smtClean="0"/>
              <a:t>or</a:t>
            </a:r>
          </a:p>
          <a:p>
            <a:pPr marL="107950" indent="0" algn="ctr" eaLnBrk="1" hangingPunct="1">
              <a:buFont typeface="Wingdings 3" pitchFamily="18" charset="2"/>
              <a:buNone/>
            </a:pPr>
            <a:r>
              <a:rPr lang="en-US" sz="4000" smtClean="0"/>
              <a:t>Female?</a:t>
            </a:r>
          </a:p>
          <a:p>
            <a:pPr marL="107950" indent="0" eaLnBrk="1" hangingPunct="1">
              <a:buFont typeface="Wingdings 3" pitchFamily="18" charset="2"/>
              <a:buNone/>
            </a:pPr>
            <a:endParaRPr lang="en-US" sz="4000" smtClean="0"/>
          </a:p>
          <a:p>
            <a:pPr marL="107950" indent="0" algn="ctr" eaLnBrk="1" hangingPunct="1">
              <a:buFont typeface="Wingdings 3" pitchFamily="18" charset="2"/>
              <a:buNone/>
            </a:pPr>
            <a:r>
              <a:rPr lang="en-US" sz="4000" smtClean="0"/>
              <a:t>Why?</a:t>
            </a:r>
          </a:p>
        </p:txBody>
      </p:sp>
      <p:pic>
        <p:nvPicPr>
          <p:cNvPr id="19459" name="Content Placeholder 11"/>
          <p:cNvPicPr>
            <a:picLocks noGrp="1" noChangeAspect="1"/>
          </p:cNvPicPr>
          <p:nvPr>
            <p:ph sz="half" idx="2"/>
          </p:nvPr>
        </p:nvPicPr>
        <p:blipFill>
          <a:blip r:embed="rId2" cstate="print"/>
          <a:srcRect/>
          <a:stretch>
            <a:fillRect/>
          </a:stretch>
        </p:blipFill>
        <p:spPr>
          <a:xfrm>
            <a:off x="4648200" y="2230438"/>
            <a:ext cx="4038600" cy="3028950"/>
          </a:xfrm>
        </p:spPr>
      </p:pic>
      <p:sp>
        <p:nvSpPr>
          <p:cNvPr id="9" name="Title 8"/>
          <p:cNvSpPr>
            <a:spLocks noGrp="1"/>
          </p:cNvSpPr>
          <p:nvPr>
            <p:ph type="title"/>
          </p:nvPr>
        </p:nvSpPr>
        <p:spPr/>
        <p:txBody>
          <a:bodyPr>
            <a:normAutofit fontScale="90000"/>
          </a:bodyPr>
          <a:lstStyle/>
          <a:p>
            <a:pPr eaLnBrk="1" hangingPunct="1">
              <a:defRPr/>
            </a:pPr>
            <a:r>
              <a:rPr lang="en-US" dirty="0">
                <a:latin typeface="Arial" pitchFamily="34" charset="0"/>
                <a:cs typeface="Arial" pitchFamily="34" charset="0"/>
              </a:rPr>
              <a:t>Forensic Anthropology:</a:t>
            </a:r>
            <a:br>
              <a:rPr lang="en-US" dirty="0">
                <a:latin typeface="Arial" pitchFamily="34" charset="0"/>
                <a:cs typeface="Arial" pitchFamily="34" charset="0"/>
              </a:rPr>
            </a:br>
            <a:r>
              <a:rPr lang="en-US" dirty="0">
                <a:latin typeface="Arial" pitchFamily="34" charset="0"/>
                <a:cs typeface="Arial" pitchFamily="34" charset="0"/>
              </a:rPr>
              <a:t>Gender Determination </a:t>
            </a:r>
            <a:r>
              <a:rPr lang="en-US" sz="2700" dirty="0">
                <a:latin typeface="Arial" pitchFamily="34" charset="0"/>
                <a:cs typeface="Arial" pitchFamily="34" charset="0"/>
              </a:rPr>
              <a:t>(continued)</a:t>
            </a:r>
            <a:endParaRPr lang="en-US" dirty="0">
              <a:latin typeface="Arial" pitchFamily="34" charset="0"/>
              <a:cs typeface="Arial" pitchFamily="34" charset="0"/>
            </a:endParaRPr>
          </a:p>
        </p:txBody>
      </p:sp>
      <p:sp>
        <p:nvSpPr>
          <p:cNvPr id="19461" name="Slide Number Placeholder 7"/>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CC40279-060D-4A2F-AE60-C02DFDE15603}"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latin typeface="Arial" pitchFamily="34" charset="0"/>
                <a:cs typeface="Arial" pitchFamily="34" charset="0"/>
              </a:rPr>
              <a:t>Forensic Anthropology:</a:t>
            </a:r>
            <a:br>
              <a:rPr lang="en-US" dirty="0">
                <a:latin typeface="Arial" pitchFamily="34" charset="0"/>
                <a:cs typeface="Arial" pitchFamily="34" charset="0"/>
              </a:rPr>
            </a:br>
            <a:r>
              <a:rPr lang="en-US" dirty="0">
                <a:latin typeface="Arial" pitchFamily="34" charset="0"/>
                <a:cs typeface="Arial" pitchFamily="34" charset="0"/>
              </a:rPr>
              <a:t>Gender Determination </a:t>
            </a:r>
            <a:r>
              <a:rPr lang="en-US" sz="2700" dirty="0">
                <a:latin typeface="Arial" pitchFamily="34" charset="0"/>
                <a:cs typeface="Arial" pitchFamily="34" charset="0"/>
              </a:rPr>
              <a:t>(continued)</a:t>
            </a:r>
            <a:endParaRPr lang="en-US" dirty="0">
              <a:latin typeface="Arial" pitchFamily="34" charset="0"/>
              <a:cs typeface="Arial" pitchFamily="34" charset="0"/>
            </a:endParaRPr>
          </a:p>
        </p:txBody>
      </p:sp>
      <p:sp>
        <p:nvSpPr>
          <p:cNvPr id="20483" name="Text Placeholder 2"/>
          <p:cNvSpPr>
            <a:spLocks noGrp="1"/>
          </p:cNvSpPr>
          <p:nvPr>
            <p:ph type="body" idx="1"/>
          </p:nvPr>
        </p:nvSpPr>
        <p:spPr/>
        <p:txBody>
          <a:bodyPr/>
          <a:lstStyle/>
          <a:p>
            <a:pPr eaLnBrk="1" hangingPunct="1"/>
            <a:r>
              <a:rPr lang="en-US" smtClean="0"/>
              <a:t>FEMALE PELVIC OPENING	</a:t>
            </a:r>
          </a:p>
        </p:txBody>
      </p:sp>
      <p:sp>
        <p:nvSpPr>
          <p:cNvPr id="20484" name="Text Placeholder 3"/>
          <p:cNvSpPr>
            <a:spLocks noGrp="1"/>
          </p:cNvSpPr>
          <p:nvPr>
            <p:ph type="body" sz="half" idx="3"/>
          </p:nvPr>
        </p:nvSpPr>
        <p:spPr>
          <a:xfrm>
            <a:off x="4645025" y="5410200"/>
            <a:ext cx="4041775" cy="762000"/>
          </a:xfrm>
        </p:spPr>
        <p:txBody>
          <a:bodyPr/>
          <a:lstStyle/>
          <a:p>
            <a:pPr eaLnBrk="1" hangingPunct="1"/>
            <a:r>
              <a:rPr lang="en-US" smtClean="0"/>
              <a:t>MALE PELVIC OPENING</a:t>
            </a:r>
          </a:p>
        </p:txBody>
      </p:sp>
      <p:pic>
        <p:nvPicPr>
          <p:cNvPr id="20485" name="Content Placeholder 8"/>
          <p:cNvPicPr>
            <a:picLocks noGrp="1" noChangeAspect="1"/>
          </p:cNvPicPr>
          <p:nvPr>
            <p:ph sz="quarter" idx="2"/>
          </p:nvPr>
        </p:nvPicPr>
        <p:blipFill>
          <a:blip r:embed="rId2" cstate="print"/>
          <a:srcRect/>
          <a:stretch>
            <a:fillRect/>
          </a:stretch>
        </p:blipFill>
        <p:spPr>
          <a:xfrm>
            <a:off x="465138" y="1997075"/>
            <a:ext cx="4024312" cy="2836863"/>
          </a:xfrm>
          <a:ln>
            <a:prstDash val="solid"/>
          </a:ln>
        </p:spPr>
      </p:pic>
      <p:pic>
        <p:nvPicPr>
          <p:cNvPr id="20486" name="Content Placeholder 9"/>
          <p:cNvPicPr>
            <a:picLocks noGrp="1" noChangeAspect="1"/>
          </p:cNvPicPr>
          <p:nvPr>
            <p:ph sz="quarter" idx="4"/>
          </p:nvPr>
        </p:nvPicPr>
        <p:blipFill>
          <a:blip r:embed="rId3" cstate="print"/>
          <a:srcRect/>
          <a:stretch>
            <a:fillRect/>
          </a:stretch>
        </p:blipFill>
        <p:spPr>
          <a:xfrm>
            <a:off x="4649788" y="2036763"/>
            <a:ext cx="4032250" cy="2757487"/>
          </a:xfrm>
          <a:ln>
            <a:prstDash val="solid"/>
          </a:ln>
        </p:spPr>
      </p:pic>
      <p:sp>
        <p:nvSpPr>
          <p:cNvPr id="20487"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FB5BE5-12E4-432C-B707-DFACC6975ED9}"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latin typeface="Arial" pitchFamily="34" charset="0"/>
                <a:cs typeface="Arial" pitchFamily="34" charset="0"/>
              </a:rPr>
              <a:t>Forensic Anthropology:</a:t>
            </a:r>
            <a:br>
              <a:rPr lang="en-US" dirty="0">
                <a:latin typeface="Arial" pitchFamily="34" charset="0"/>
                <a:cs typeface="Arial" pitchFamily="34" charset="0"/>
              </a:rPr>
            </a:br>
            <a:r>
              <a:rPr lang="en-US" dirty="0">
                <a:latin typeface="Arial" pitchFamily="34" charset="0"/>
                <a:cs typeface="Arial" pitchFamily="34" charset="0"/>
              </a:rPr>
              <a:t>Gender Determination </a:t>
            </a:r>
            <a:r>
              <a:rPr lang="en-US" sz="2700" dirty="0">
                <a:latin typeface="Arial" pitchFamily="34" charset="0"/>
                <a:cs typeface="Arial" pitchFamily="34" charset="0"/>
              </a:rPr>
              <a:t>(continued)</a:t>
            </a:r>
            <a:endParaRPr lang="en-US" dirty="0">
              <a:latin typeface="Arial" pitchFamily="34" charset="0"/>
              <a:cs typeface="Arial" pitchFamily="34" charset="0"/>
            </a:endParaRPr>
          </a:p>
        </p:txBody>
      </p:sp>
      <p:sp>
        <p:nvSpPr>
          <p:cNvPr id="21507" name="Text Placeholder 2"/>
          <p:cNvSpPr>
            <a:spLocks noGrp="1"/>
          </p:cNvSpPr>
          <p:nvPr>
            <p:ph type="body" idx="1"/>
          </p:nvPr>
        </p:nvSpPr>
        <p:spPr>
          <a:xfrm>
            <a:off x="941388" y="5400675"/>
            <a:ext cx="3076575" cy="762000"/>
          </a:xfrm>
        </p:spPr>
        <p:txBody>
          <a:bodyPr/>
          <a:lstStyle/>
          <a:p>
            <a:pPr eaLnBrk="1" hangingPunct="1"/>
            <a:r>
              <a:rPr lang="en-US" smtClean="0"/>
              <a:t>FEMALE SKULL</a:t>
            </a:r>
          </a:p>
        </p:txBody>
      </p:sp>
      <p:sp>
        <p:nvSpPr>
          <p:cNvPr id="21508" name="Text Placeholder 3"/>
          <p:cNvSpPr>
            <a:spLocks noGrp="1"/>
          </p:cNvSpPr>
          <p:nvPr>
            <p:ph type="body" sz="half" idx="3"/>
          </p:nvPr>
        </p:nvSpPr>
        <p:spPr>
          <a:xfrm>
            <a:off x="5162550" y="5410200"/>
            <a:ext cx="3048000" cy="762000"/>
          </a:xfrm>
        </p:spPr>
        <p:txBody>
          <a:bodyPr/>
          <a:lstStyle/>
          <a:p>
            <a:pPr eaLnBrk="1" hangingPunct="1"/>
            <a:r>
              <a:rPr lang="en-US" smtClean="0"/>
              <a:t>MALE SKULL</a:t>
            </a:r>
          </a:p>
        </p:txBody>
      </p:sp>
      <p:pic>
        <p:nvPicPr>
          <p:cNvPr id="21509" name="Content Placeholder 8"/>
          <p:cNvPicPr>
            <a:picLocks noGrp="1" noChangeAspect="1"/>
          </p:cNvPicPr>
          <p:nvPr>
            <p:ph sz="quarter" idx="2"/>
          </p:nvPr>
        </p:nvPicPr>
        <p:blipFill>
          <a:blip r:embed="rId2" cstate="print"/>
          <a:srcRect/>
          <a:stretch>
            <a:fillRect/>
          </a:stretch>
        </p:blipFill>
        <p:spPr>
          <a:xfrm>
            <a:off x="944563" y="1444625"/>
            <a:ext cx="3065462" cy="3941763"/>
          </a:xfrm>
          <a:ln>
            <a:prstDash val="solid"/>
          </a:ln>
        </p:spPr>
      </p:pic>
      <p:pic>
        <p:nvPicPr>
          <p:cNvPr id="21510" name="Content Placeholder 9"/>
          <p:cNvPicPr>
            <a:picLocks noGrp="1" noChangeAspect="1"/>
          </p:cNvPicPr>
          <p:nvPr>
            <p:ph sz="quarter" idx="4"/>
          </p:nvPr>
        </p:nvPicPr>
        <p:blipFill>
          <a:blip r:embed="rId3" cstate="print"/>
          <a:srcRect/>
          <a:stretch>
            <a:fillRect/>
          </a:stretch>
        </p:blipFill>
        <p:spPr>
          <a:xfrm>
            <a:off x="5132388" y="1444625"/>
            <a:ext cx="3067050" cy="3941763"/>
          </a:xfrm>
          <a:ln>
            <a:prstDash val="solid"/>
          </a:ln>
        </p:spPr>
      </p:pic>
      <p:sp>
        <p:nvSpPr>
          <p:cNvPr id="21511"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BF43FE5-B46B-4C93-A6ED-8BB696E12DB1}" type="slidenum">
              <a:rPr lang="en-US" smtClean="0"/>
              <a:pPr/>
              <a:t>12</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latin typeface="Arial" pitchFamily="34" charset="0"/>
                <a:cs typeface="Arial" pitchFamily="34" charset="0"/>
              </a:rPr>
              <a:t>Forensic Anthropology:</a:t>
            </a:r>
            <a:br>
              <a:rPr lang="en-US" dirty="0">
                <a:latin typeface="Arial" pitchFamily="34" charset="0"/>
                <a:cs typeface="Arial" pitchFamily="34" charset="0"/>
              </a:rPr>
            </a:br>
            <a:r>
              <a:rPr lang="en-US" dirty="0">
                <a:latin typeface="Arial" pitchFamily="34" charset="0"/>
                <a:cs typeface="Arial" pitchFamily="34" charset="0"/>
              </a:rPr>
              <a:t>Gender Determination </a:t>
            </a:r>
            <a:r>
              <a:rPr lang="en-US" sz="2700" dirty="0">
                <a:latin typeface="Arial" pitchFamily="34" charset="0"/>
                <a:cs typeface="Arial" pitchFamily="34" charset="0"/>
              </a:rPr>
              <a:t>(continued)</a:t>
            </a:r>
            <a:endParaRPr lang="en-US" dirty="0">
              <a:latin typeface="Arial" pitchFamily="34" charset="0"/>
              <a:cs typeface="Arial" pitchFamily="34" charset="0"/>
            </a:endParaRPr>
          </a:p>
        </p:txBody>
      </p:sp>
      <p:sp>
        <p:nvSpPr>
          <p:cNvPr id="22531" name="Text Placeholder 2"/>
          <p:cNvSpPr>
            <a:spLocks noGrp="1"/>
          </p:cNvSpPr>
          <p:nvPr>
            <p:ph type="body" idx="1"/>
          </p:nvPr>
        </p:nvSpPr>
        <p:spPr>
          <a:xfrm>
            <a:off x="590550" y="5410200"/>
            <a:ext cx="3768725" cy="762000"/>
          </a:xfrm>
        </p:spPr>
        <p:txBody>
          <a:bodyPr/>
          <a:lstStyle/>
          <a:p>
            <a:pPr eaLnBrk="1" hangingPunct="1"/>
            <a:r>
              <a:rPr lang="en-US" smtClean="0"/>
              <a:t>FEMALE SKULL	</a:t>
            </a:r>
          </a:p>
        </p:txBody>
      </p:sp>
      <p:sp>
        <p:nvSpPr>
          <p:cNvPr id="22532" name="Text Placeholder 3"/>
          <p:cNvSpPr>
            <a:spLocks noGrp="1"/>
          </p:cNvSpPr>
          <p:nvPr>
            <p:ph type="body" sz="half" idx="3"/>
          </p:nvPr>
        </p:nvSpPr>
        <p:spPr>
          <a:xfrm>
            <a:off x="4645025" y="5410200"/>
            <a:ext cx="4041775" cy="762000"/>
          </a:xfrm>
        </p:spPr>
        <p:txBody>
          <a:bodyPr/>
          <a:lstStyle/>
          <a:p>
            <a:pPr eaLnBrk="1" hangingPunct="1"/>
            <a:r>
              <a:rPr lang="en-US" smtClean="0"/>
              <a:t>MALE SKULL</a:t>
            </a:r>
          </a:p>
        </p:txBody>
      </p:sp>
      <p:pic>
        <p:nvPicPr>
          <p:cNvPr id="22533" name="Content Placeholder 8"/>
          <p:cNvPicPr>
            <a:picLocks noGrp="1" noChangeAspect="1"/>
          </p:cNvPicPr>
          <p:nvPr>
            <p:ph sz="quarter" idx="2"/>
          </p:nvPr>
        </p:nvPicPr>
        <p:blipFill>
          <a:blip r:embed="rId2" cstate="print"/>
          <a:srcRect/>
          <a:stretch>
            <a:fillRect/>
          </a:stretch>
        </p:blipFill>
        <p:spPr>
          <a:xfrm>
            <a:off x="588963" y="1444625"/>
            <a:ext cx="3776662" cy="3941763"/>
          </a:xfrm>
          <a:ln>
            <a:prstDash val="solid"/>
          </a:ln>
        </p:spPr>
      </p:pic>
      <p:pic>
        <p:nvPicPr>
          <p:cNvPr id="22534" name="Content Placeholder 9"/>
          <p:cNvPicPr>
            <a:picLocks noGrp="1" noChangeAspect="1"/>
          </p:cNvPicPr>
          <p:nvPr>
            <p:ph sz="quarter" idx="4"/>
          </p:nvPr>
        </p:nvPicPr>
        <p:blipFill>
          <a:blip r:embed="rId3" cstate="print"/>
          <a:srcRect/>
          <a:stretch>
            <a:fillRect/>
          </a:stretch>
        </p:blipFill>
        <p:spPr>
          <a:xfrm>
            <a:off x="4646613" y="1458913"/>
            <a:ext cx="4038600" cy="3913187"/>
          </a:xfrm>
          <a:ln>
            <a:prstDash val="solid"/>
          </a:ln>
        </p:spPr>
      </p:pic>
      <p:sp>
        <p:nvSpPr>
          <p:cNvPr id="22535"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90A0019-5582-4D49-B6FE-5B90E86685EF}" type="slidenum">
              <a:rPr lang="en-US" smtClean="0"/>
              <a:pPr/>
              <a:t>13</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9"/>
          <p:cNvSpPr>
            <a:spLocks noGrp="1"/>
          </p:cNvSpPr>
          <p:nvPr>
            <p:ph idx="1"/>
          </p:nvPr>
        </p:nvSpPr>
        <p:spPr/>
        <p:txBody>
          <a:bodyPr/>
          <a:lstStyle/>
          <a:p>
            <a:pPr marL="566737" lvl="2" indent="-457200" eaLnBrk="1" hangingPunct="1">
              <a:spcBef>
                <a:spcPts val="400"/>
              </a:spcBef>
              <a:buClr>
                <a:schemeClr val="accent1"/>
              </a:buClr>
              <a:buSzPct val="68000"/>
              <a:buFont typeface="Wingdings" pitchFamily="2" charset="2"/>
              <a:buChar char="Ø"/>
            </a:pPr>
            <a:r>
              <a:rPr lang="en-US" sz="3200" dirty="0" smtClean="0"/>
              <a:t>Most commonly divided into 3 categories</a:t>
            </a:r>
          </a:p>
          <a:p>
            <a:pPr marL="647700" lvl="3" indent="-255588" eaLnBrk="1" hangingPunct="1">
              <a:spcBef>
                <a:spcPts val="400"/>
              </a:spcBef>
              <a:buClr>
                <a:schemeClr val="accent1"/>
              </a:buClr>
              <a:buSzPct val="68000"/>
              <a:buFont typeface="Wingdings 3" pitchFamily="18" charset="2"/>
              <a:buChar char=""/>
            </a:pPr>
            <a:r>
              <a:rPr lang="en-US" sz="3200" dirty="0" smtClean="0"/>
              <a:t>Mongoloid (Asian or Native descent)</a:t>
            </a:r>
          </a:p>
          <a:p>
            <a:pPr marL="647700" lvl="3" indent="-255588" eaLnBrk="1" hangingPunct="1">
              <a:spcBef>
                <a:spcPts val="400"/>
              </a:spcBef>
              <a:buClr>
                <a:schemeClr val="accent1"/>
              </a:buClr>
              <a:buSzPct val="68000"/>
              <a:buFont typeface="Wingdings 3" pitchFamily="18" charset="2"/>
              <a:buChar char=""/>
            </a:pPr>
            <a:r>
              <a:rPr lang="en-US" sz="3200" dirty="0" smtClean="0"/>
              <a:t>Caucasoid (European)</a:t>
            </a:r>
          </a:p>
          <a:p>
            <a:pPr marL="647700" lvl="3" indent="-255588" eaLnBrk="1" hangingPunct="1">
              <a:spcBef>
                <a:spcPts val="400"/>
              </a:spcBef>
              <a:buClr>
                <a:schemeClr val="accent1"/>
              </a:buClr>
              <a:buSzPct val="68000"/>
              <a:buFont typeface="Wingdings 3" pitchFamily="18" charset="2"/>
              <a:buChar char=""/>
            </a:pPr>
            <a:r>
              <a:rPr lang="en-US" sz="3200" dirty="0" smtClean="0"/>
              <a:t>Negroid (African)</a:t>
            </a:r>
          </a:p>
        </p:txBody>
      </p:sp>
      <p:sp>
        <p:nvSpPr>
          <p:cNvPr id="9" name="Title 8"/>
          <p:cNvSpPr>
            <a:spLocks noGrp="1"/>
          </p:cNvSpPr>
          <p:nvPr>
            <p:ph type="title"/>
          </p:nvPr>
        </p:nvSpPr>
        <p:spPr/>
        <p:txBody>
          <a:bodyPr>
            <a:normAutofit fontScale="90000"/>
          </a:bodyPr>
          <a:lstStyle/>
          <a:p>
            <a:pPr eaLnBrk="1" hangingPunct="1">
              <a:defRPr/>
            </a:pPr>
            <a:r>
              <a:rPr lang="en-US" dirty="0" smtClean="0">
                <a:latin typeface="Arial" pitchFamily="34" charset="0"/>
                <a:cs typeface="Arial" pitchFamily="34" charset="0"/>
              </a:rPr>
              <a:t>Forensic Anthropology:</a:t>
            </a:r>
            <a:br>
              <a:rPr lang="en-US" dirty="0" smtClean="0">
                <a:latin typeface="Arial" pitchFamily="34" charset="0"/>
                <a:cs typeface="Arial" pitchFamily="34" charset="0"/>
              </a:rPr>
            </a:br>
            <a:r>
              <a:rPr lang="en-US" dirty="0" smtClean="0">
                <a:latin typeface="Arial" pitchFamily="34" charset="0"/>
                <a:cs typeface="Arial" pitchFamily="34" charset="0"/>
              </a:rPr>
              <a:t>Race Determination</a:t>
            </a:r>
            <a:endParaRPr lang="en-US" dirty="0">
              <a:latin typeface="Arial" pitchFamily="34" charset="0"/>
              <a:cs typeface="Arial" pitchFamily="34" charset="0"/>
            </a:endParaRPr>
          </a:p>
        </p:txBody>
      </p:sp>
      <p:sp>
        <p:nvSpPr>
          <p:cNvPr id="23556" name="Slide Number Placeholder 7"/>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6AFCE11-04C3-4FF9-BAED-F5A32EDFA300}" type="slidenum">
              <a:rPr lang="en-US" smtClean="0"/>
              <a:pPr/>
              <a:t>14</a:t>
            </a:fld>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9"/>
          <p:cNvSpPr>
            <a:spLocks noGrp="1"/>
          </p:cNvSpPr>
          <p:nvPr>
            <p:ph idx="1"/>
          </p:nvPr>
        </p:nvSpPr>
        <p:spPr/>
        <p:txBody>
          <a:bodyPr/>
          <a:lstStyle/>
          <a:p>
            <a:pPr eaLnBrk="1" hangingPunct="1"/>
            <a:r>
              <a:rPr lang="en-US" sz="3200" dirty="0" smtClean="0"/>
              <a:t>Mongoloid  (Asian or Native descent)</a:t>
            </a:r>
          </a:p>
          <a:p>
            <a:pPr lvl="1" eaLnBrk="1" hangingPunct="1"/>
            <a:r>
              <a:rPr lang="en-US" sz="2800" dirty="0" smtClean="0"/>
              <a:t>Flat or projected outward frontal plane</a:t>
            </a:r>
          </a:p>
          <a:p>
            <a:pPr lvl="1" eaLnBrk="1" hangingPunct="1"/>
            <a:r>
              <a:rPr lang="en-US" sz="2800" dirty="0" smtClean="0"/>
              <a:t>Small, rounded nasal cavities</a:t>
            </a:r>
          </a:p>
          <a:p>
            <a:pPr lvl="1" eaLnBrk="1" hangingPunct="1"/>
            <a:r>
              <a:rPr lang="en-US" sz="2800" dirty="0" smtClean="0"/>
              <a:t>Circular eye orbits</a:t>
            </a:r>
          </a:p>
        </p:txBody>
      </p:sp>
      <p:sp>
        <p:nvSpPr>
          <p:cNvPr id="9" name="Title 8"/>
          <p:cNvSpPr>
            <a:spLocks noGrp="1"/>
          </p:cNvSpPr>
          <p:nvPr>
            <p:ph type="title"/>
          </p:nvPr>
        </p:nvSpPr>
        <p:spPr/>
        <p:txBody>
          <a:bodyPr>
            <a:normAutofit fontScale="90000"/>
          </a:bodyPr>
          <a:lstStyle/>
          <a:p>
            <a:pPr eaLnBrk="1" hangingPunct="1">
              <a:defRPr/>
            </a:pPr>
            <a:r>
              <a:rPr lang="en-US" dirty="0" smtClean="0">
                <a:latin typeface="Arial" pitchFamily="34" charset="0"/>
                <a:cs typeface="Arial" pitchFamily="34" charset="0"/>
              </a:rPr>
              <a:t>Forensic Anthropology:</a:t>
            </a:r>
            <a:br>
              <a:rPr lang="en-US" dirty="0" smtClean="0">
                <a:latin typeface="Arial" pitchFamily="34" charset="0"/>
                <a:cs typeface="Arial" pitchFamily="34" charset="0"/>
              </a:rPr>
            </a:br>
            <a:r>
              <a:rPr lang="en-US" dirty="0" smtClean="0">
                <a:latin typeface="Arial" pitchFamily="34" charset="0"/>
                <a:cs typeface="Arial" pitchFamily="34" charset="0"/>
              </a:rPr>
              <a:t>Race Determination </a:t>
            </a:r>
            <a:r>
              <a:rPr lang="en-US" sz="2700" dirty="0" smtClean="0">
                <a:latin typeface="Arial" pitchFamily="34" charset="0"/>
                <a:cs typeface="Arial" pitchFamily="34" charset="0"/>
              </a:rPr>
              <a:t>(continued)</a:t>
            </a:r>
            <a:endParaRPr lang="en-US" sz="2700" dirty="0">
              <a:latin typeface="Arial" pitchFamily="34" charset="0"/>
              <a:cs typeface="Arial" pitchFamily="34" charset="0"/>
            </a:endParaRPr>
          </a:p>
        </p:txBody>
      </p:sp>
      <p:sp>
        <p:nvSpPr>
          <p:cNvPr id="24580" name="Slide Number Placeholder 7"/>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30539CC-F7D7-4FAA-A6D6-191EECB27A6A}" type="slidenum">
              <a:rPr lang="en-US" smtClean="0"/>
              <a:pPr/>
              <a:t>15</a:t>
            </a:fld>
            <a:endParaRPr lang="en-US" smtClean="0"/>
          </a:p>
        </p:txBody>
      </p:sp>
      <p:pic>
        <p:nvPicPr>
          <p:cNvPr id="24581" name="Content Placeholder 9"/>
          <p:cNvPicPr>
            <a:picLocks noChangeAspect="1"/>
          </p:cNvPicPr>
          <p:nvPr/>
        </p:nvPicPr>
        <p:blipFill>
          <a:blip r:embed="rId2" cstate="print"/>
          <a:srcRect/>
          <a:stretch>
            <a:fillRect/>
          </a:stretch>
        </p:blipFill>
        <p:spPr bwMode="auto">
          <a:xfrm>
            <a:off x="4900613" y="3062288"/>
            <a:ext cx="2281237" cy="3114675"/>
          </a:xfrm>
          <a:prstGeom prst="rect">
            <a:avLst/>
          </a:prstGeom>
          <a:noFill/>
          <a:ln w="9525">
            <a:noFill/>
            <a:miter lim="800000"/>
            <a:headEnd/>
            <a:tailEnd/>
          </a:ln>
        </p:spPr>
      </p:pic>
      <p:pic>
        <p:nvPicPr>
          <p:cNvPr id="24582" name="Content Placeholder 8"/>
          <p:cNvPicPr>
            <a:picLocks noChangeAspect="1"/>
          </p:cNvPicPr>
          <p:nvPr/>
        </p:nvPicPr>
        <p:blipFill>
          <a:blip r:embed="rId3" cstate="print"/>
          <a:srcRect/>
          <a:stretch>
            <a:fillRect/>
          </a:stretch>
        </p:blipFill>
        <p:spPr bwMode="auto">
          <a:xfrm>
            <a:off x="1795463" y="3421063"/>
            <a:ext cx="2906712" cy="27543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p:txBody>
          <a:bodyPr/>
          <a:lstStyle/>
          <a:p>
            <a:pPr eaLnBrk="1" hangingPunct="1"/>
            <a:r>
              <a:rPr lang="en-US" sz="3200" dirty="0" smtClean="0"/>
              <a:t>Caucasoid (European)</a:t>
            </a:r>
          </a:p>
          <a:p>
            <a:pPr lvl="1" eaLnBrk="1" hangingPunct="1"/>
            <a:r>
              <a:rPr lang="en-US" sz="2800" dirty="0" smtClean="0"/>
              <a:t>Flat cranium</a:t>
            </a:r>
          </a:p>
          <a:p>
            <a:pPr lvl="1" eaLnBrk="1" hangingPunct="1"/>
            <a:r>
              <a:rPr lang="en-US" sz="2800" dirty="0" smtClean="0"/>
              <a:t>Long, narrow nasal cavities</a:t>
            </a:r>
          </a:p>
          <a:p>
            <a:pPr lvl="1" eaLnBrk="1" hangingPunct="1"/>
            <a:r>
              <a:rPr lang="en-US" sz="2800" dirty="0" smtClean="0"/>
              <a:t>Oval eye orbits</a:t>
            </a:r>
          </a:p>
        </p:txBody>
      </p:sp>
      <p:sp>
        <p:nvSpPr>
          <p:cNvPr id="7" name="Title 6"/>
          <p:cNvSpPr>
            <a:spLocks noGrp="1"/>
          </p:cNvSpPr>
          <p:nvPr>
            <p:ph type="title"/>
          </p:nvPr>
        </p:nvSpPr>
        <p:spPr/>
        <p:txBody>
          <a:bodyPr>
            <a:normAutofit fontScale="90000"/>
          </a:bodyPr>
          <a:lstStyle/>
          <a:p>
            <a:pPr eaLnBrk="1" hangingPunct="1">
              <a:defRPr/>
            </a:pPr>
            <a:r>
              <a:rPr lang="en-US" dirty="0">
                <a:latin typeface="Arial" pitchFamily="34" charset="0"/>
                <a:cs typeface="Arial" pitchFamily="34" charset="0"/>
              </a:rPr>
              <a:t>Forensic Anthropology:</a:t>
            </a:r>
            <a:br>
              <a:rPr lang="en-US" dirty="0">
                <a:latin typeface="Arial" pitchFamily="34" charset="0"/>
                <a:cs typeface="Arial" pitchFamily="34" charset="0"/>
              </a:rPr>
            </a:br>
            <a:r>
              <a:rPr lang="en-US" dirty="0">
                <a:latin typeface="Arial" pitchFamily="34" charset="0"/>
                <a:cs typeface="Arial" pitchFamily="34" charset="0"/>
              </a:rPr>
              <a:t>Race Determination </a:t>
            </a:r>
            <a:r>
              <a:rPr lang="en-US" sz="2700" dirty="0">
                <a:latin typeface="Arial" pitchFamily="34" charset="0"/>
                <a:cs typeface="Arial" pitchFamily="34" charset="0"/>
              </a:rPr>
              <a:t>(continued)</a:t>
            </a:r>
            <a:endParaRPr lang="en-US" dirty="0">
              <a:latin typeface="Arial" pitchFamily="34" charset="0"/>
              <a:cs typeface="Arial" pitchFamily="34" charset="0"/>
            </a:endParaRPr>
          </a:p>
        </p:txBody>
      </p:sp>
      <p:sp>
        <p:nvSpPr>
          <p:cNvPr id="25604"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2ADEE125-F714-4ADA-9871-B671E5BB79BF}" type="slidenum">
              <a:rPr lang="en-US" smtClean="0"/>
              <a:pPr/>
              <a:t>16</a:t>
            </a:fld>
            <a:endParaRPr lang="en-US" smtClean="0"/>
          </a:p>
        </p:txBody>
      </p:sp>
      <p:pic>
        <p:nvPicPr>
          <p:cNvPr id="25605" name="Content Placeholder 8"/>
          <p:cNvPicPr>
            <a:picLocks noChangeAspect="1"/>
          </p:cNvPicPr>
          <p:nvPr/>
        </p:nvPicPr>
        <p:blipFill>
          <a:blip r:embed="rId2" cstate="print"/>
          <a:srcRect/>
          <a:stretch>
            <a:fillRect/>
          </a:stretch>
        </p:blipFill>
        <p:spPr bwMode="auto">
          <a:xfrm>
            <a:off x="5283200" y="3667125"/>
            <a:ext cx="2127250" cy="2630488"/>
          </a:xfrm>
          <a:prstGeom prst="rect">
            <a:avLst/>
          </a:prstGeom>
          <a:noFill/>
          <a:ln w="9525">
            <a:noFill/>
            <a:miter lim="800000"/>
            <a:headEnd/>
            <a:tailEnd/>
          </a:ln>
        </p:spPr>
      </p:pic>
      <p:pic>
        <p:nvPicPr>
          <p:cNvPr id="25606" name="Content Placeholder 9"/>
          <p:cNvPicPr>
            <a:picLocks noChangeAspect="1"/>
          </p:cNvPicPr>
          <p:nvPr/>
        </p:nvPicPr>
        <p:blipFill>
          <a:blip r:embed="rId3" cstate="print"/>
          <a:srcRect l="8051" t="4938" r="6830" b="10712"/>
          <a:stretch>
            <a:fillRect/>
          </a:stretch>
        </p:blipFill>
        <p:spPr bwMode="auto">
          <a:xfrm>
            <a:off x="1943100" y="4137025"/>
            <a:ext cx="2895600" cy="2092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7"/>
          <p:cNvSpPr>
            <a:spLocks noGrp="1"/>
          </p:cNvSpPr>
          <p:nvPr>
            <p:ph idx="1"/>
          </p:nvPr>
        </p:nvSpPr>
        <p:spPr/>
        <p:txBody>
          <a:bodyPr/>
          <a:lstStyle/>
          <a:p>
            <a:pPr eaLnBrk="1" hangingPunct="1"/>
            <a:r>
              <a:rPr lang="en-US" sz="3200" dirty="0" smtClean="0"/>
              <a:t>Negroid (African)</a:t>
            </a:r>
          </a:p>
          <a:p>
            <a:pPr lvl="1" eaLnBrk="1" hangingPunct="1"/>
            <a:r>
              <a:rPr lang="en-US" sz="2800" dirty="0" smtClean="0"/>
              <a:t>Cranium projected outward</a:t>
            </a:r>
          </a:p>
          <a:p>
            <a:pPr lvl="1" eaLnBrk="1" hangingPunct="1"/>
            <a:r>
              <a:rPr lang="en-US" sz="2800" dirty="0" smtClean="0"/>
              <a:t>Wide nasal cavity</a:t>
            </a:r>
          </a:p>
          <a:p>
            <a:pPr lvl="1" eaLnBrk="1" hangingPunct="1"/>
            <a:r>
              <a:rPr lang="en-US" sz="2800" dirty="0" smtClean="0"/>
              <a:t>Square eye orbits</a:t>
            </a:r>
          </a:p>
        </p:txBody>
      </p:sp>
      <p:sp>
        <p:nvSpPr>
          <p:cNvPr id="7" name="Title 6"/>
          <p:cNvSpPr>
            <a:spLocks noGrp="1"/>
          </p:cNvSpPr>
          <p:nvPr>
            <p:ph type="title"/>
          </p:nvPr>
        </p:nvSpPr>
        <p:spPr/>
        <p:txBody>
          <a:bodyPr>
            <a:normAutofit fontScale="90000"/>
          </a:bodyPr>
          <a:lstStyle/>
          <a:p>
            <a:pPr eaLnBrk="1" hangingPunct="1">
              <a:defRPr/>
            </a:pPr>
            <a:r>
              <a:rPr lang="en-US" dirty="0">
                <a:latin typeface="Arial" pitchFamily="34" charset="0"/>
                <a:cs typeface="Arial" pitchFamily="34" charset="0"/>
              </a:rPr>
              <a:t>Forensic Anthropology:</a:t>
            </a:r>
            <a:br>
              <a:rPr lang="en-US" dirty="0">
                <a:latin typeface="Arial" pitchFamily="34" charset="0"/>
                <a:cs typeface="Arial" pitchFamily="34" charset="0"/>
              </a:rPr>
            </a:br>
            <a:r>
              <a:rPr lang="en-US" dirty="0">
                <a:latin typeface="Arial" pitchFamily="34" charset="0"/>
                <a:cs typeface="Arial" pitchFamily="34" charset="0"/>
              </a:rPr>
              <a:t>Race Determination </a:t>
            </a:r>
            <a:r>
              <a:rPr lang="en-US" sz="2700" dirty="0">
                <a:latin typeface="Arial" pitchFamily="34" charset="0"/>
                <a:cs typeface="Arial" pitchFamily="34" charset="0"/>
              </a:rPr>
              <a:t>(continued)</a:t>
            </a:r>
            <a:endParaRPr lang="en-US" dirty="0">
              <a:latin typeface="Arial" pitchFamily="34" charset="0"/>
              <a:cs typeface="Arial" pitchFamily="34" charset="0"/>
            </a:endParaRPr>
          </a:p>
        </p:txBody>
      </p:sp>
      <p:sp>
        <p:nvSpPr>
          <p:cNvPr id="26628"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65EABC8-2481-48AE-A00A-EE0A9C131312}" type="slidenum">
              <a:rPr lang="en-US" smtClean="0"/>
              <a:pPr/>
              <a:t>17</a:t>
            </a:fld>
            <a:endParaRPr lang="en-US" smtClean="0"/>
          </a:p>
        </p:txBody>
      </p:sp>
      <p:pic>
        <p:nvPicPr>
          <p:cNvPr id="26629" name="Content Placeholder 8"/>
          <p:cNvPicPr>
            <a:picLocks noChangeAspect="1"/>
          </p:cNvPicPr>
          <p:nvPr/>
        </p:nvPicPr>
        <p:blipFill>
          <a:blip r:embed="rId2" cstate="print"/>
          <a:srcRect/>
          <a:stretch>
            <a:fillRect/>
          </a:stretch>
        </p:blipFill>
        <p:spPr bwMode="auto">
          <a:xfrm>
            <a:off x="5232400" y="3316288"/>
            <a:ext cx="2097088" cy="2917825"/>
          </a:xfrm>
          <a:prstGeom prst="rect">
            <a:avLst/>
          </a:prstGeom>
          <a:noFill/>
          <a:ln w="9525">
            <a:noFill/>
            <a:miter lim="800000"/>
            <a:headEnd/>
            <a:tailEnd/>
          </a:ln>
        </p:spPr>
      </p:pic>
      <p:pic>
        <p:nvPicPr>
          <p:cNvPr id="26630" name="Content Placeholder 9"/>
          <p:cNvPicPr>
            <a:picLocks noChangeAspect="1"/>
          </p:cNvPicPr>
          <p:nvPr/>
        </p:nvPicPr>
        <p:blipFill>
          <a:blip r:embed="rId3" cstate="print"/>
          <a:srcRect/>
          <a:stretch>
            <a:fillRect/>
          </a:stretch>
        </p:blipFill>
        <p:spPr bwMode="auto">
          <a:xfrm>
            <a:off x="2354263" y="3989388"/>
            <a:ext cx="2286000" cy="22447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p:txBody>
          <a:bodyPr/>
          <a:lstStyle/>
          <a:p>
            <a:pPr eaLnBrk="1" hangingPunct="1"/>
            <a:r>
              <a:rPr lang="en-US" sz="2400" smtClean="0"/>
              <a:t>Determined by measuring the long bones and calculating from known equations</a:t>
            </a:r>
          </a:p>
          <a:p>
            <a:pPr eaLnBrk="1" hangingPunct="1"/>
            <a:r>
              <a:rPr lang="en-US" sz="2400" smtClean="0"/>
              <a:t>The equations are different based on the bone, the race of the individual, and the gender</a:t>
            </a:r>
          </a:p>
          <a:p>
            <a:pPr eaLnBrk="1" hangingPunct="1"/>
            <a:r>
              <a:rPr lang="en-US" sz="2400" smtClean="0"/>
              <a:t>The long bones used are the femur, radius, tibia, and humerus</a:t>
            </a:r>
          </a:p>
          <a:p>
            <a:pPr eaLnBrk="1" hangingPunct="1"/>
            <a:endParaRPr lang="en-US" smtClean="0"/>
          </a:p>
        </p:txBody>
      </p:sp>
      <p:sp>
        <p:nvSpPr>
          <p:cNvPr id="7" name="Title 6"/>
          <p:cNvSpPr>
            <a:spLocks noGrp="1"/>
          </p:cNvSpPr>
          <p:nvPr>
            <p:ph type="title"/>
          </p:nvPr>
        </p:nvSpPr>
        <p:spPr/>
        <p:txBody>
          <a:bodyPr>
            <a:normAutofit fontScale="90000"/>
          </a:bodyPr>
          <a:lstStyle/>
          <a:p>
            <a:pPr eaLnBrk="1" hangingPunct="1">
              <a:defRPr/>
            </a:pPr>
            <a:r>
              <a:rPr lang="en-US" dirty="0" smtClean="0">
                <a:latin typeface="Arial" pitchFamily="34" charset="0"/>
                <a:cs typeface="Arial" pitchFamily="34" charset="0"/>
              </a:rPr>
              <a:t>Forensic Anthropology:</a:t>
            </a:r>
            <a:br>
              <a:rPr lang="en-US" dirty="0" smtClean="0">
                <a:latin typeface="Arial" pitchFamily="34" charset="0"/>
                <a:cs typeface="Arial" pitchFamily="34" charset="0"/>
              </a:rPr>
            </a:br>
            <a:r>
              <a:rPr lang="en-US" dirty="0" smtClean="0">
                <a:latin typeface="Arial" pitchFamily="34" charset="0"/>
                <a:cs typeface="Arial" pitchFamily="34" charset="0"/>
              </a:rPr>
              <a:t>Height Determination</a:t>
            </a:r>
            <a:endParaRPr lang="en-US" dirty="0">
              <a:latin typeface="Arial" pitchFamily="34" charset="0"/>
              <a:cs typeface="Arial" pitchFamily="34" charset="0"/>
            </a:endParaRPr>
          </a:p>
        </p:txBody>
      </p:sp>
      <p:sp>
        <p:nvSpPr>
          <p:cNvPr id="27652"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952828B-ED9B-4598-AF85-F45E774A326F}" type="slidenum">
              <a:rPr lang="en-US" smtClean="0"/>
              <a:pPr/>
              <a:t>18</a:t>
            </a:fld>
            <a:endParaRPr lang="en-US" smtClean="0"/>
          </a:p>
        </p:txBody>
      </p:sp>
      <p:pic>
        <p:nvPicPr>
          <p:cNvPr id="27653" name="Picture 2" descr="D:\Forensic Clip Art JPGs\Bones\General Bones\Osteometric Board.jpg"/>
          <p:cNvPicPr>
            <a:picLocks noChangeAspect="1" noChangeArrowheads="1"/>
          </p:cNvPicPr>
          <p:nvPr/>
        </p:nvPicPr>
        <p:blipFill>
          <a:blip r:embed="rId2" cstate="print"/>
          <a:srcRect/>
          <a:stretch>
            <a:fillRect/>
          </a:stretch>
        </p:blipFill>
        <p:spPr bwMode="auto">
          <a:xfrm>
            <a:off x="2986088" y="3902075"/>
            <a:ext cx="5018087" cy="2003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r>
              <a:rPr lang="en-US" sz="2400" smtClean="0"/>
              <a:t>A forensic anthropologist or sculptor may create facial reconstructions from skulls to help identify skeletal remains</a:t>
            </a:r>
          </a:p>
          <a:p>
            <a:r>
              <a:rPr lang="en-US" sz="2400" smtClean="0"/>
              <a:t>Pathological identities such as past surgeries, and broken bones that show healing and/or scarring</a:t>
            </a:r>
          </a:p>
          <a:p>
            <a:r>
              <a:rPr lang="en-US" sz="2400" smtClean="0"/>
              <a:t>Trauma may be studied by observing cracks, holes, or toolmarks present on bones</a:t>
            </a:r>
          </a:p>
        </p:txBody>
      </p:sp>
      <p:sp>
        <p:nvSpPr>
          <p:cNvPr id="3" name="Title 2"/>
          <p:cNvSpPr>
            <a:spLocks noGrp="1"/>
          </p:cNvSpPr>
          <p:nvPr>
            <p:ph type="title"/>
          </p:nvPr>
        </p:nvSpPr>
        <p:spPr/>
        <p:txBody>
          <a:bodyPr>
            <a:normAutofit fontScale="90000"/>
          </a:bodyPr>
          <a:lstStyle/>
          <a:p>
            <a:pPr>
              <a:defRPr/>
            </a:pPr>
            <a:r>
              <a:rPr lang="en-US" dirty="0" smtClean="0">
                <a:latin typeface="Arial" pitchFamily="34" charset="0"/>
                <a:cs typeface="Arial" pitchFamily="34" charset="0"/>
              </a:rPr>
              <a:t>Forensic Anthropology:</a:t>
            </a:r>
            <a:br>
              <a:rPr lang="en-US" dirty="0" smtClean="0">
                <a:latin typeface="Arial" pitchFamily="34" charset="0"/>
                <a:cs typeface="Arial" pitchFamily="34" charset="0"/>
              </a:rPr>
            </a:br>
            <a:r>
              <a:rPr lang="en-US" dirty="0" smtClean="0">
                <a:latin typeface="Arial" pitchFamily="34" charset="0"/>
                <a:cs typeface="Arial" pitchFamily="34" charset="0"/>
              </a:rPr>
              <a:t>Other Determining Factors	</a:t>
            </a:r>
            <a:endParaRPr lang="en-US" dirty="0">
              <a:latin typeface="Arial" pitchFamily="34" charset="0"/>
              <a:cs typeface="Arial" pitchFamily="34" charset="0"/>
            </a:endParaRPr>
          </a:p>
        </p:txBody>
      </p:sp>
      <p:sp>
        <p:nvSpPr>
          <p:cNvPr id="28676"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C08F162-3101-4C83-8F43-B071B4134A17}" type="slidenum">
              <a:rPr lang="en-US" smtClean="0"/>
              <a:pPr/>
              <a:t>19</a:t>
            </a:fld>
            <a:endParaRPr lang="en-US" smtClean="0"/>
          </a:p>
        </p:txBody>
      </p:sp>
      <p:pic>
        <p:nvPicPr>
          <p:cNvPr id="28677" name="Picture 2" descr="E:\Forensic Anthropology\pics for powerpoint\Healed Rib with Bullet.jpg"/>
          <p:cNvPicPr>
            <a:picLocks noChangeAspect="1" noChangeArrowheads="1"/>
          </p:cNvPicPr>
          <p:nvPr/>
        </p:nvPicPr>
        <p:blipFill>
          <a:blip r:embed="rId2" cstate="print"/>
          <a:srcRect/>
          <a:stretch>
            <a:fillRect/>
          </a:stretch>
        </p:blipFill>
        <p:spPr bwMode="auto">
          <a:xfrm>
            <a:off x="1063625" y="4603750"/>
            <a:ext cx="4456113" cy="1284288"/>
          </a:xfrm>
          <a:prstGeom prst="rect">
            <a:avLst/>
          </a:prstGeom>
          <a:noFill/>
          <a:ln w="9525">
            <a:noFill/>
            <a:miter lim="800000"/>
            <a:headEnd/>
            <a:tailEnd/>
          </a:ln>
        </p:spPr>
      </p:pic>
      <p:pic>
        <p:nvPicPr>
          <p:cNvPr id="28678" name="Picture 3" descr="E:\Forensic Anthropology\pics for powerpoint\Bullet Exit Wound in Skull.jpg"/>
          <p:cNvPicPr>
            <a:picLocks noChangeAspect="1" noChangeArrowheads="1"/>
          </p:cNvPicPr>
          <p:nvPr/>
        </p:nvPicPr>
        <p:blipFill>
          <a:blip r:embed="rId3" cstate="print"/>
          <a:srcRect/>
          <a:stretch>
            <a:fillRect/>
          </a:stretch>
        </p:blipFill>
        <p:spPr bwMode="auto">
          <a:xfrm>
            <a:off x="6007100" y="4281488"/>
            <a:ext cx="1658938" cy="1606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914400"/>
            <a:ext cx="8229600" cy="5410200"/>
          </a:xfrm>
        </p:spPr>
        <p:txBody>
          <a:bodyPr>
            <a:normAutofit lnSpcReduction="10000"/>
          </a:bodyPr>
          <a:lstStyle/>
          <a:p>
            <a:pPr marL="0" indent="0" eaLnBrk="1" fontAlgn="auto" hangingPunct="1">
              <a:lnSpc>
                <a:spcPct val="80000"/>
              </a:lnSpc>
              <a:spcAft>
                <a:spcPts val="0"/>
              </a:spcAft>
              <a:buSzPct val="85000"/>
              <a:buFont typeface="Wingdings 2" pitchFamily="18" charset="2"/>
              <a:buNone/>
              <a:defRPr/>
            </a:pPr>
            <a:r>
              <a:rPr lang="en-US" sz="1500" b="1" dirty="0" smtClean="0"/>
              <a:t>Copyright and Terms of Service</a:t>
            </a:r>
          </a:p>
          <a:p>
            <a:pPr marL="274320" indent="-274320" eaLnBrk="1" fontAlgn="auto" hangingPunct="1">
              <a:lnSpc>
                <a:spcPct val="80000"/>
              </a:lnSpc>
              <a:spcAft>
                <a:spcPts val="0"/>
              </a:spcAft>
              <a:buSzPct val="85000"/>
              <a:buFont typeface="Wingdings 3"/>
              <a:buChar char=""/>
              <a:defRPr/>
            </a:pPr>
            <a:endParaRPr lang="en-US" sz="1500" dirty="0" smtClean="0"/>
          </a:p>
          <a:p>
            <a:pPr marL="0" indent="0" eaLnBrk="1" fontAlgn="auto" hangingPunct="1">
              <a:lnSpc>
                <a:spcPct val="80000"/>
              </a:lnSpc>
              <a:spcAft>
                <a:spcPts val="0"/>
              </a:spcAft>
              <a:buSzPct val="85000"/>
              <a:buFont typeface="Wingdings 2" pitchFamily="18" charset="2"/>
              <a:buNone/>
              <a:defRPr/>
            </a:pPr>
            <a:r>
              <a:rPr lang="en-US" sz="1500" dirty="0" smtClean="0"/>
              <a:t>Copyright © Texas Education Agency, 2011. </a:t>
            </a:r>
            <a:r>
              <a:rPr lang="en-US" sz="1500" dirty="0"/>
              <a:t>These </a:t>
            </a:r>
            <a:r>
              <a:rPr lang="en-US" sz="1500" dirty="0" smtClean="0"/>
              <a:t>m</a:t>
            </a:r>
            <a:r>
              <a:rPr lang="en-US" sz="1500" dirty="0"/>
              <a:t>aterials are copyrighted © and trademarked ™ as the property of the Texas Education Agency (TEA) and may not be reproduced without the express written permission of TEA, except under the following conditions:</a:t>
            </a:r>
          </a:p>
          <a:p>
            <a:pPr marL="365760" indent="-256032" eaLnBrk="1" fontAlgn="auto" hangingPunct="1">
              <a:lnSpc>
                <a:spcPct val="80000"/>
              </a:lnSpc>
              <a:spcAft>
                <a:spcPts val="0"/>
              </a:spcAft>
              <a:buSzPct val="85000"/>
              <a:buFont typeface="Wingdings 2" pitchFamily="18" charset="2"/>
              <a:buNone/>
              <a:defRPr/>
            </a:pPr>
            <a:endParaRPr lang="en-US" sz="1500" dirty="0"/>
          </a:p>
          <a:p>
            <a:pPr marL="274320" indent="-274320" eaLnBrk="1" fontAlgn="auto" hangingPunct="1">
              <a:lnSpc>
                <a:spcPct val="80000"/>
              </a:lnSpc>
              <a:spcAft>
                <a:spcPts val="600"/>
              </a:spcAft>
              <a:buSzPct val="85000"/>
              <a:buFont typeface="Wingdings 2" pitchFamily="18" charset="2"/>
              <a:buNone/>
              <a:defRPr/>
            </a:pPr>
            <a:r>
              <a:rPr lang="en-US" sz="1500" dirty="0"/>
              <a:t>1)  Texas public school districts, charter schools, and Education Service Centers may reproduce and use copies of the Materials and Related Materials for the districts’ and schools’ educational use without obtaining permission from TEA.</a:t>
            </a:r>
          </a:p>
          <a:p>
            <a:pPr marL="274320" indent="-274320" eaLnBrk="1" fontAlgn="auto" hangingPunct="1">
              <a:lnSpc>
                <a:spcPct val="80000"/>
              </a:lnSpc>
              <a:spcAft>
                <a:spcPts val="600"/>
              </a:spcAft>
              <a:buSzPct val="85000"/>
              <a:buFont typeface="Wingdings 2" pitchFamily="18" charset="2"/>
              <a:buNone/>
              <a:defRPr/>
            </a:pPr>
            <a:r>
              <a:rPr lang="en-US" sz="1500" dirty="0"/>
              <a:t>2)  Residents of the state of Texas may reproduce and use copies of the Materials and Related Materials for individual personal use only, without obtaining written permission of TEA.</a:t>
            </a:r>
          </a:p>
          <a:p>
            <a:pPr marL="274320" indent="-274320" eaLnBrk="1" fontAlgn="auto" hangingPunct="1">
              <a:lnSpc>
                <a:spcPct val="80000"/>
              </a:lnSpc>
              <a:spcAft>
                <a:spcPts val="600"/>
              </a:spcAft>
              <a:buSzPct val="85000"/>
              <a:buFont typeface="Wingdings 2" pitchFamily="18" charset="2"/>
              <a:buNone/>
              <a:defRPr/>
            </a:pPr>
            <a:r>
              <a:rPr lang="en-US" sz="1500" dirty="0"/>
              <a:t>3)  Any portion reproduced must be reproduced in its entirety and remain unedited, unaltered and unchanged in any way.</a:t>
            </a:r>
          </a:p>
          <a:p>
            <a:pPr marL="274320" indent="-274320" eaLnBrk="1" fontAlgn="auto" hangingPunct="1">
              <a:lnSpc>
                <a:spcPct val="80000"/>
              </a:lnSpc>
              <a:spcAft>
                <a:spcPts val="0"/>
              </a:spcAft>
              <a:buSzPct val="85000"/>
              <a:buFont typeface="Wingdings 2" pitchFamily="18" charset="2"/>
              <a:buNone/>
              <a:defRPr/>
            </a:pPr>
            <a:r>
              <a:rPr lang="en-US" sz="1500" dirty="0"/>
              <a:t>4)  No monetary charge can be made for the reproduced materials or any document containing them; however, a reasonable charge to cover only the cost of reproduction and distribution may be charged.</a:t>
            </a:r>
          </a:p>
          <a:p>
            <a:pPr marL="274320" indent="-274320" eaLnBrk="1" fontAlgn="auto" hangingPunct="1">
              <a:lnSpc>
                <a:spcPct val="80000"/>
              </a:lnSpc>
              <a:spcAft>
                <a:spcPts val="0"/>
              </a:spcAft>
              <a:buSzPct val="85000"/>
              <a:buFont typeface="Wingdings 2" pitchFamily="18" charset="2"/>
              <a:buNone/>
              <a:defRPr/>
            </a:pPr>
            <a:endParaRPr lang="en-US" sz="1500" dirty="0"/>
          </a:p>
          <a:p>
            <a:pPr marL="0" indent="0" eaLnBrk="1" fontAlgn="auto" hangingPunct="1">
              <a:lnSpc>
                <a:spcPct val="80000"/>
              </a:lnSpc>
              <a:spcAft>
                <a:spcPts val="0"/>
              </a:spcAft>
              <a:buSzPct val="85000"/>
              <a:buFont typeface="Wingdings 2" pitchFamily="18" charset="2"/>
              <a:buNone/>
              <a:defRPr/>
            </a:pPr>
            <a:r>
              <a:rPr lang="en-US" sz="1500" dirty="0"/>
              <a:t>Private entities or persons located in Texas that are </a:t>
            </a:r>
            <a:r>
              <a:rPr lang="en-US" sz="1500" b="1" dirty="0"/>
              <a:t>not</a:t>
            </a:r>
            <a:r>
              <a:rPr lang="en-US" sz="1500" dirty="0"/>
              <a:t> Texas public school districts, Texas Education Service Centers, or Texas charter schools or any entity, whether public or private, educational or non-educational, located </a:t>
            </a:r>
            <a:r>
              <a:rPr lang="en-US" sz="1500" b="1" dirty="0"/>
              <a:t>outside the state of Texas</a:t>
            </a:r>
            <a:r>
              <a:rPr lang="en-US" sz="1500" dirty="0"/>
              <a:t> </a:t>
            </a:r>
            <a:r>
              <a:rPr lang="en-US" sz="1500" i="1" dirty="0"/>
              <a:t>MUST</a:t>
            </a:r>
            <a:r>
              <a:rPr lang="en-US" sz="1500" dirty="0"/>
              <a:t> obtain written approval from TEA and will be required to enter into a license agreement that may involve the payment of a licensing fee or a royalty.</a:t>
            </a:r>
          </a:p>
          <a:p>
            <a:pPr marL="274320" indent="-274320" eaLnBrk="1" fontAlgn="auto" hangingPunct="1">
              <a:lnSpc>
                <a:spcPct val="80000"/>
              </a:lnSpc>
              <a:spcAft>
                <a:spcPts val="0"/>
              </a:spcAft>
              <a:buSzPct val="85000"/>
              <a:buFont typeface="Wingdings 2" pitchFamily="18" charset="2"/>
              <a:buNone/>
              <a:defRPr/>
            </a:pPr>
            <a:endParaRPr lang="en-US" sz="1500" dirty="0"/>
          </a:p>
          <a:p>
            <a:pPr marL="0" indent="0" eaLnBrk="1" fontAlgn="auto" hangingPunct="1">
              <a:spcAft>
                <a:spcPts val="0"/>
              </a:spcAft>
              <a:buFont typeface="Wingdings 2" pitchFamily="18" charset="2"/>
              <a:buNone/>
              <a:defRPr/>
            </a:pPr>
            <a:r>
              <a:rPr lang="en-US" sz="1500" dirty="0" smtClean="0"/>
              <a:t>Contact </a:t>
            </a:r>
            <a:r>
              <a:rPr lang="en-US" sz="1500" b="1" dirty="0" smtClean="0">
                <a:hlinkClick r:id="rId2" tooltip="copyrights@tea.state.tx.us"/>
              </a:rPr>
              <a:t>TEA Copyrights</a:t>
            </a:r>
            <a:r>
              <a:rPr lang="en-US" sz="1500" dirty="0" smtClean="0"/>
              <a:t> with any questions you may have.</a:t>
            </a:r>
          </a:p>
          <a:p>
            <a:pPr marL="365760" indent="-256032" eaLnBrk="1" fontAlgn="auto" hangingPunct="1">
              <a:spcAft>
                <a:spcPts val="0"/>
              </a:spcAft>
              <a:buFont typeface="Wingdings 3"/>
              <a:buChar char=""/>
              <a:defRPr/>
            </a:pPr>
            <a:endParaRPr lang="en-US" sz="1500" dirty="0"/>
          </a:p>
        </p:txBody>
      </p:sp>
      <p:sp>
        <p:nvSpPr>
          <p:cNvPr id="11267"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9BE3903-C3B3-4BA1-BA36-85D182122538}" type="slidenum">
              <a:rPr lang="en-US" sz="1400" smtClean="0">
                <a:latin typeface="Times New Roman" pitchFamily="18" charset="0"/>
              </a:rPr>
              <a:pPr/>
              <a:t>2</a:t>
            </a:fld>
            <a:endParaRPr lang="en-US" sz="1400" smtClean="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6"/>
          <p:cNvSpPr>
            <a:spLocks noGrp="1"/>
          </p:cNvSpPr>
          <p:nvPr>
            <p:ph sz="half" idx="1"/>
          </p:nvPr>
        </p:nvSpPr>
        <p:spPr>
          <a:xfrm>
            <a:off x="457200" y="1481138"/>
            <a:ext cx="4038600" cy="4525962"/>
          </a:xfrm>
        </p:spPr>
        <p:txBody>
          <a:bodyPr/>
          <a:lstStyle/>
          <a:p>
            <a:r>
              <a:rPr lang="en-US" smtClean="0"/>
              <a:t>These are the guidelines provided to expose and recover remains in order to minimize damage</a:t>
            </a:r>
          </a:p>
          <a:p>
            <a:r>
              <a:rPr lang="en-US" smtClean="0"/>
              <a:t>Guidelines will differ based on scene conditions</a:t>
            </a:r>
          </a:p>
          <a:p>
            <a:endParaRPr lang="en-US" smtClean="0"/>
          </a:p>
        </p:txBody>
      </p:sp>
      <p:sp>
        <p:nvSpPr>
          <p:cNvPr id="6" name="Title 5"/>
          <p:cNvSpPr>
            <a:spLocks noGrp="1"/>
          </p:cNvSpPr>
          <p:nvPr>
            <p:ph type="title"/>
          </p:nvPr>
        </p:nvSpPr>
        <p:spPr>
          <a:xfrm>
            <a:off x="466436" y="274638"/>
            <a:ext cx="8229600" cy="1143000"/>
          </a:xfrm>
        </p:spPr>
        <p:txBody>
          <a:bodyPr>
            <a:noAutofit/>
          </a:bodyPr>
          <a:lstStyle/>
          <a:p>
            <a:pPr>
              <a:defRPr/>
            </a:pPr>
            <a:r>
              <a:rPr lang="en-US" sz="3600" dirty="0" smtClean="0">
                <a:latin typeface="Arial" pitchFamily="34" charset="0"/>
                <a:cs typeface="Arial" pitchFamily="34" charset="0"/>
              </a:rPr>
              <a:t>Excavation of Skeletal Remains</a:t>
            </a:r>
            <a:endParaRPr lang="en-US" sz="3600" dirty="0">
              <a:latin typeface="Arial" pitchFamily="34" charset="0"/>
              <a:cs typeface="Arial" pitchFamily="34" charset="0"/>
            </a:endParaRPr>
          </a:p>
        </p:txBody>
      </p:sp>
      <p:sp>
        <p:nvSpPr>
          <p:cNvPr id="29700"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63117B8-3A0C-42AA-B498-C30F409AF682}" type="slidenum">
              <a:rPr lang="en-US" smtClean="0"/>
              <a:pPr/>
              <a:t>20</a:t>
            </a:fld>
            <a:endParaRPr lang="en-US" smtClean="0"/>
          </a:p>
        </p:txBody>
      </p:sp>
      <p:pic>
        <p:nvPicPr>
          <p:cNvPr id="29701" name="Picture 2" descr="D:\Forensic Clip Art JPGs\Bones\General Bones\Buried Skeleton.jpg"/>
          <p:cNvPicPr>
            <a:picLocks noGrp="1" noChangeAspect="1" noChangeArrowheads="1"/>
          </p:cNvPicPr>
          <p:nvPr>
            <p:ph sz="half" idx="2"/>
          </p:nvPr>
        </p:nvPicPr>
        <p:blipFill>
          <a:blip r:embed="rId3" cstate="print"/>
          <a:srcRect/>
          <a:stretch>
            <a:fillRect/>
          </a:stretch>
        </p:blipFill>
        <p:spPr>
          <a:xfrm>
            <a:off x="4513263" y="2235200"/>
            <a:ext cx="4032250" cy="2982913"/>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7"/>
          <p:cNvSpPr>
            <a:spLocks noGrp="1"/>
          </p:cNvSpPr>
          <p:nvPr>
            <p:ph idx="1"/>
          </p:nvPr>
        </p:nvSpPr>
        <p:spPr>
          <a:xfrm>
            <a:off x="371475" y="1366838"/>
            <a:ext cx="8401050" cy="4525962"/>
          </a:xfrm>
        </p:spPr>
        <p:txBody>
          <a:bodyPr/>
          <a:lstStyle/>
          <a:p>
            <a:pPr marL="457200" indent="-457200">
              <a:defRPr/>
            </a:pPr>
            <a:r>
              <a:rPr lang="en-US" dirty="0" smtClean="0"/>
              <a:t>Steps to excavation</a:t>
            </a:r>
          </a:p>
          <a:p>
            <a:pPr marL="400050" lvl="1" indent="-179388">
              <a:defRPr/>
            </a:pPr>
            <a:r>
              <a:rPr lang="en-US" sz="2400" dirty="0" smtClean="0"/>
              <a:t>Remove litter and vegetation if present</a:t>
            </a:r>
          </a:p>
          <a:p>
            <a:pPr marL="400050" lvl="1" indent="-179388">
              <a:defRPr/>
            </a:pPr>
            <a:r>
              <a:rPr lang="en-US" sz="2400" dirty="0" smtClean="0"/>
              <a:t>Stake out and map the exact excavation area </a:t>
            </a:r>
          </a:p>
          <a:p>
            <a:pPr marL="400050" lvl="1" indent="-179388">
              <a:defRPr/>
            </a:pPr>
            <a:r>
              <a:rPr lang="en-US" sz="2400" dirty="0" smtClean="0"/>
              <a:t>Determine the grave outline and remove the soil covering; sift each layer to check for evidence or small bones</a:t>
            </a:r>
          </a:p>
          <a:p>
            <a:pPr marL="400050" lvl="1" indent="-179388">
              <a:defRPr/>
            </a:pPr>
            <a:r>
              <a:rPr lang="en-US" sz="2400" dirty="0" smtClean="0"/>
              <a:t>Work in horizontal layers</a:t>
            </a:r>
          </a:p>
          <a:p>
            <a:pPr marL="400050" lvl="1" indent="-179388">
              <a:defRPr/>
            </a:pPr>
            <a:r>
              <a:rPr lang="en-US" sz="2400" dirty="0" smtClean="0"/>
              <a:t>Document as work continues with photography, maps, inventory, and measurements</a:t>
            </a:r>
          </a:p>
          <a:p>
            <a:pPr marL="400050" lvl="1" indent="-179388">
              <a:defRPr/>
            </a:pPr>
            <a:r>
              <a:rPr lang="en-US" sz="2400" dirty="0" smtClean="0"/>
              <a:t>Once all bones have been exposed, document them again</a:t>
            </a:r>
          </a:p>
          <a:p>
            <a:pPr marL="400050" lvl="1" indent="-179388">
              <a:defRPr/>
            </a:pPr>
            <a:r>
              <a:rPr lang="en-US" sz="2400" dirty="0" smtClean="0"/>
              <a:t>Remove each bone separately and bag it individually</a:t>
            </a:r>
          </a:p>
          <a:p>
            <a:pPr lvl="1">
              <a:defRPr/>
            </a:pPr>
            <a:endParaRPr lang="en-US" dirty="0" smtClean="0"/>
          </a:p>
        </p:txBody>
      </p:sp>
      <p:sp>
        <p:nvSpPr>
          <p:cNvPr id="7" name="Title 6"/>
          <p:cNvSpPr>
            <a:spLocks noGrp="1"/>
          </p:cNvSpPr>
          <p:nvPr>
            <p:ph type="title"/>
          </p:nvPr>
        </p:nvSpPr>
        <p:spPr/>
        <p:txBody>
          <a:bodyPr>
            <a:noAutofit/>
          </a:bodyPr>
          <a:lstStyle/>
          <a:p>
            <a:pPr>
              <a:defRPr/>
            </a:pPr>
            <a:r>
              <a:rPr lang="en-US" sz="3600" dirty="0">
                <a:latin typeface="Arial" pitchFamily="34" charset="0"/>
                <a:cs typeface="Arial" pitchFamily="34" charset="0"/>
              </a:rPr>
              <a:t>Excavation of Skeletal </a:t>
            </a:r>
            <a:r>
              <a:rPr lang="en-US" sz="3600" dirty="0" smtClean="0">
                <a:latin typeface="Arial" pitchFamily="34" charset="0"/>
                <a:cs typeface="Arial" pitchFamily="34" charset="0"/>
              </a:rPr>
              <a:t>Remains </a:t>
            </a:r>
            <a:r>
              <a:rPr lang="en-US" sz="2400" dirty="0" smtClean="0">
                <a:latin typeface="Arial" pitchFamily="34" charset="0"/>
                <a:cs typeface="Arial" pitchFamily="34" charset="0"/>
              </a:rPr>
              <a:t>(continued)</a:t>
            </a:r>
            <a:endParaRPr lang="en-US" sz="2400" dirty="0">
              <a:latin typeface="Arial" pitchFamily="34" charset="0"/>
              <a:cs typeface="Arial" pitchFamily="34" charset="0"/>
            </a:endParaRPr>
          </a:p>
        </p:txBody>
      </p:sp>
      <p:sp>
        <p:nvSpPr>
          <p:cNvPr id="30724"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197BE03-8492-4263-9A2F-DC8B801AB11D}" type="slidenum">
              <a:rPr lang="en-US" smtClean="0"/>
              <a:pPr/>
              <a:t>21</a:t>
            </a:fld>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r>
              <a:rPr lang="en-US" sz="2400" u="sng" dirty="0" smtClean="0"/>
              <a:t>Odontology</a:t>
            </a:r>
            <a:r>
              <a:rPr lang="en-US" sz="2400" dirty="0" smtClean="0"/>
              <a:t> is the study of teeth and bite marks for individual identification</a:t>
            </a:r>
          </a:p>
          <a:p>
            <a:pPr lvl="1"/>
            <a:r>
              <a:rPr lang="en-US" sz="2400" dirty="0" smtClean="0"/>
              <a:t>Can estimate age by observing deciduous teeth in children and wear patterns in older adults</a:t>
            </a:r>
          </a:p>
          <a:p>
            <a:pPr lvl="1"/>
            <a:r>
              <a:rPr lang="en-US" sz="2400" dirty="0" smtClean="0"/>
              <a:t>Can be compared to dental records</a:t>
            </a:r>
          </a:p>
          <a:p>
            <a:pPr lvl="1"/>
            <a:r>
              <a:rPr lang="en-US" sz="2400" dirty="0" smtClean="0"/>
              <a:t>May contain DNA</a:t>
            </a:r>
          </a:p>
          <a:p>
            <a:pPr lvl="1"/>
            <a:r>
              <a:rPr lang="en-US" sz="2400" dirty="0" smtClean="0"/>
              <a:t>Teeth are harder to destroy in fire than bone</a:t>
            </a:r>
          </a:p>
          <a:p>
            <a:pPr lvl="1"/>
            <a:r>
              <a:rPr lang="en-US" sz="2400" dirty="0" smtClean="0"/>
              <a:t>Can be used with bite mark identification</a:t>
            </a:r>
          </a:p>
        </p:txBody>
      </p:sp>
      <p:sp>
        <p:nvSpPr>
          <p:cNvPr id="3" name="Title 2"/>
          <p:cNvSpPr>
            <a:spLocks noGrp="1"/>
          </p:cNvSpPr>
          <p:nvPr>
            <p:ph type="title"/>
          </p:nvPr>
        </p:nvSpPr>
        <p:spPr/>
        <p:txBody>
          <a:bodyPr/>
          <a:lstStyle/>
          <a:p>
            <a:pPr>
              <a:defRPr/>
            </a:pPr>
            <a:r>
              <a:rPr lang="en-US" dirty="0" smtClean="0">
                <a:latin typeface="Arial" pitchFamily="34" charset="0"/>
                <a:cs typeface="Arial" pitchFamily="34" charset="0"/>
              </a:rPr>
              <a:t>Forensic Odontology	</a:t>
            </a:r>
            <a:endParaRPr lang="en-US" dirty="0">
              <a:latin typeface="Arial" pitchFamily="34" charset="0"/>
              <a:cs typeface="Arial" pitchFamily="34" charset="0"/>
            </a:endParaRPr>
          </a:p>
        </p:txBody>
      </p:sp>
      <p:sp>
        <p:nvSpPr>
          <p:cNvPr id="31748"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E30EB20-D239-4881-BB8A-E230727FFEF2}" type="slidenum">
              <a:rPr lang="en-US" smtClean="0"/>
              <a:pPr/>
              <a:t>22</a:t>
            </a:fld>
            <a:endParaRPr lang="en-US" smtClean="0"/>
          </a:p>
        </p:txBody>
      </p:sp>
      <p:pic>
        <p:nvPicPr>
          <p:cNvPr id="31749" name="Picture 2" descr="E:\Forensic Anthropology\pics for powerpoint\Comparative Maxillae.jpg"/>
          <p:cNvPicPr>
            <a:picLocks noChangeAspect="1" noChangeArrowheads="1"/>
          </p:cNvPicPr>
          <p:nvPr/>
        </p:nvPicPr>
        <p:blipFill>
          <a:blip r:embed="rId2" cstate="print"/>
          <a:srcRect/>
          <a:stretch>
            <a:fillRect/>
          </a:stretch>
        </p:blipFill>
        <p:spPr bwMode="auto">
          <a:xfrm>
            <a:off x="2371725" y="4737100"/>
            <a:ext cx="5480050" cy="15986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pPr marL="457200" indent="-457200">
              <a:defRPr/>
            </a:pPr>
            <a:r>
              <a:rPr lang="en-US" dirty="0" smtClean="0"/>
              <a:t>If death has occurred, the following must be determined:</a:t>
            </a:r>
          </a:p>
          <a:p>
            <a:pPr lvl="1">
              <a:defRPr/>
            </a:pPr>
            <a:r>
              <a:rPr lang="en-US" u="sng" dirty="0" smtClean="0"/>
              <a:t>Cause</a:t>
            </a:r>
            <a:endParaRPr lang="en-US" dirty="0" smtClean="0"/>
          </a:p>
          <a:p>
            <a:pPr lvl="2">
              <a:defRPr/>
            </a:pPr>
            <a:r>
              <a:rPr lang="en-US" dirty="0" smtClean="0"/>
              <a:t>The disease or injury responsible for initiating the sequence of events that resulted in death</a:t>
            </a:r>
          </a:p>
          <a:p>
            <a:pPr lvl="2">
              <a:defRPr/>
            </a:pPr>
            <a:r>
              <a:rPr lang="en-US" dirty="0" smtClean="0"/>
              <a:t>Examples</a:t>
            </a:r>
          </a:p>
          <a:p>
            <a:pPr lvl="3">
              <a:defRPr/>
            </a:pPr>
            <a:r>
              <a:rPr lang="en-US" dirty="0" smtClean="0"/>
              <a:t>Gunshot wound</a:t>
            </a:r>
          </a:p>
          <a:p>
            <a:pPr lvl="3">
              <a:defRPr/>
            </a:pPr>
            <a:r>
              <a:rPr lang="en-US" dirty="0" smtClean="0"/>
              <a:t>Drug overdose</a:t>
            </a:r>
          </a:p>
          <a:p>
            <a:pPr lvl="3">
              <a:defRPr/>
            </a:pPr>
            <a:r>
              <a:rPr lang="en-US" dirty="0" smtClean="0"/>
              <a:t>Cardiovascular disease</a:t>
            </a:r>
          </a:p>
        </p:txBody>
      </p:sp>
      <p:sp>
        <p:nvSpPr>
          <p:cNvPr id="3" name="Title 2"/>
          <p:cNvSpPr>
            <a:spLocks noGrp="1"/>
          </p:cNvSpPr>
          <p:nvPr>
            <p:ph type="title"/>
          </p:nvPr>
        </p:nvSpPr>
        <p:spPr/>
        <p:txBody>
          <a:bodyPr/>
          <a:lstStyle/>
          <a:p>
            <a:pPr>
              <a:defRPr/>
            </a:pPr>
            <a:r>
              <a:rPr lang="en-US" dirty="0" smtClean="0">
                <a:latin typeface="Arial" pitchFamily="34" charset="0"/>
                <a:cs typeface="Arial" pitchFamily="34" charset="0"/>
              </a:rPr>
              <a:t>Human Death</a:t>
            </a:r>
            <a:endParaRPr lang="en-US" dirty="0">
              <a:latin typeface="Arial" pitchFamily="34" charset="0"/>
              <a:cs typeface="Arial" pitchFamily="34" charset="0"/>
            </a:endParaRPr>
          </a:p>
        </p:txBody>
      </p:sp>
      <p:sp>
        <p:nvSpPr>
          <p:cNvPr id="32772"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FACF57B-920C-4C7A-A418-F612BAD8A004}" type="slidenum">
              <a:rPr lang="en-US" smtClean="0"/>
              <a:pPr/>
              <a:t>23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u="sng" dirty="0" smtClean="0"/>
              <a:t>Manner</a:t>
            </a:r>
            <a:endParaRPr lang="en-US" sz="2800" dirty="0" smtClean="0"/>
          </a:p>
          <a:p>
            <a:pPr lvl="1">
              <a:defRPr/>
            </a:pPr>
            <a:r>
              <a:rPr lang="en-US" sz="2800" dirty="0" smtClean="0"/>
              <a:t>The “reason” the cause of death occurred</a:t>
            </a:r>
          </a:p>
          <a:p>
            <a:pPr lvl="1">
              <a:defRPr/>
            </a:pPr>
            <a:r>
              <a:rPr lang="en-US" sz="2800" dirty="0" smtClean="0"/>
              <a:t>Categories</a:t>
            </a:r>
          </a:p>
          <a:p>
            <a:pPr lvl="2">
              <a:defRPr/>
            </a:pPr>
            <a:r>
              <a:rPr lang="en-US" sz="2800" dirty="0" smtClean="0"/>
              <a:t>Accidental</a:t>
            </a:r>
          </a:p>
          <a:p>
            <a:pPr lvl="2">
              <a:defRPr/>
            </a:pPr>
            <a:r>
              <a:rPr lang="en-US" sz="2800" dirty="0" smtClean="0"/>
              <a:t>Homicidal</a:t>
            </a:r>
          </a:p>
          <a:p>
            <a:pPr lvl="2">
              <a:defRPr/>
            </a:pPr>
            <a:r>
              <a:rPr lang="en-US" sz="2800" dirty="0" smtClean="0"/>
              <a:t>Natural</a:t>
            </a:r>
          </a:p>
          <a:p>
            <a:pPr lvl="2">
              <a:defRPr/>
            </a:pPr>
            <a:r>
              <a:rPr lang="en-US" sz="2800" dirty="0" smtClean="0"/>
              <a:t>Suicidal</a:t>
            </a:r>
          </a:p>
          <a:p>
            <a:pPr lvl="2">
              <a:defRPr/>
            </a:pPr>
            <a:r>
              <a:rPr lang="en-US" sz="2800" dirty="0" smtClean="0"/>
              <a:t>Undetermined</a:t>
            </a:r>
          </a:p>
          <a:p>
            <a:pPr marL="630238" lvl="2" indent="0">
              <a:buFont typeface="Wingdings 2" pitchFamily="18" charset="2"/>
              <a:buNone/>
              <a:defRPr/>
            </a:pPr>
            <a:endParaRPr lang="en-US" dirty="0" smtClean="0"/>
          </a:p>
        </p:txBody>
      </p:sp>
      <p:sp>
        <p:nvSpPr>
          <p:cNvPr id="3" name="Title 2"/>
          <p:cNvSpPr>
            <a:spLocks noGrp="1"/>
          </p:cNvSpPr>
          <p:nvPr>
            <p:ph type="title"/>
          </p:nvPr>
        </p:nvSpPr>
        <p:spPr/>
        <p:txBody>
          <a:bodyPr/>
          <a:lstStyle/>
          <a:p>
            <a:pPr>
              <a:defRPr/>
            </a:pPr>
            <a:r>
              <a:rPr lang="en-US" dirty="0">
                <a:latin typeface="Arial" pitchFamily="34" charset="0"/>
                <a:cs typeface="Arial" pitchFamily="34" charset="0"/>
              </a:rPr>
              <a:t>Human </a:t>
            </a:r>
            <a:r>
              <a:rPr lang="en-US" dirty="0" smtClean="0">
                <a:latin typeface="Arial" pitchFamily="34" charset="0"/>
                <a:cs typeface="Arial" pitchFamily="34" charset="0"/>
              </a:rPr>
              <a:t>Death </a:t>
            </a:r>
            <a:r>
              <a:rPr lang="en-US" sz="2400" dirty="0" smtClean="0">
                <a:latin typeface="Arial" pitchFamily="34" charset="0"/>
                <a:cs typeface="Arial" pitchFamily="34" charset="0"/>
              </a:rPr>
              <a:t>(continued)</a:t>
            </a:r>
            <a:endParaRPr lang="en-US" sz="2400" dirty="0">
              <a:latin typeface="Arial" pitchFamily="34" charset="0"/>
              <a:cs typeface="Arial" pitchFamily="34" charset="0"/>
            </a:endParaRPr>
          </a:p>
        </p:txBody>
      </p:sp>
      <p:sp>
        <p:nvSpPr>
          <p:cNvPr id="33796"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8E9394F-97BC-4BB7-8E0F-A49F55DB8171}" type="slidenum">
              <a:rPr lang="en-US" smtClean="0"/>
              <a:pPr/>
              <a:t>24</a:t>
            </a:fld>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endParaRPr lang="en-US" sz="2800" u="sng" smtClean="0"/>
          </a:p>
          <a:p>
            <a:r>
              <a:rPr lang="en-US" sz="2800" u="sng" smtClean="0"/>
              <a:t>Mechanism</a:t>
            </a:r>
            <a:endParaRPr lang="en-US" sz="2800" smtClean="0"/>
          </a:p>
          <a:p>
            <a:pPr marL="742950" lvl="1" indent="-350838"/>
            <a:r>
              <a:rPr lang="en-US" sz="2800" smtClean="0"/>
              <a:t>The immediate physiological derangement resulting in death</a:t>
            </a:r>
          </a:p>
          <a:p>
            <a:pPr marL="742950" lvl="1" indent="-350838"/>
            <a:r>
              <a:rPr lang="en-US" sz="2800" smtClean="0"/>
              <a:t>Examples</a:t>
            </a:r>
          </a:p>
          <a:p>
            <a:pPr marL="971550" lvl="2" indent="-341313"/>
            <a:r>
              <a:rPr lang="en-US" sz="2800" smtClean="0"/>
              <a:t>Hemorrhage</a:t>
            </a:r>
          </a:p>
          <a:p>
            <a:pPr marL="971550" lvl="2" indent="-341313"/>
            <a:r>
              <a:rPr lang="en-US" sz="2800" smtClean="0"/>
              <a:t>Cardiac arrhythmia</a:t>
            </a:r>
          </a:p>
        </p:txBody>
      </p:sp>
      <p:sp>
        <p:nvSpPr>
          <p:cNvPr id="3" name="Title 2"/>
          <p:cNvSpPr>
            <a:spLocks noGrp="1"/>
          </p:cNvSpPr>
          <p:nvPr>
            <p:ph type="title"/>
          </p:nvPr>
        </p:nvSpPr>
        <p:spPr/>
        <p:txBody>
          <a:bodyPr/>
          <a:lstStyle/>
          <a:p>
            <a:pPr>
              <a:defRPr/>
            </a:pPr>
            <a:r>
              <a:rPr lang="en-US" dirty="0">
                <a:latin typeface="Arial" pitchFamily="34" charset="0"/>
                <a:cs typeface="Arial" pitchFamily="34" charset="0"/>
              </a:rPr>
              <a:t>Human Death </a:t>
            </a:r>
            <a:r>
              <a:rPr lang="en-US" sz="2400" dirty="0">
                <a:latin typeface="Arial" pitchFamily="34" charset="0"/>
                <a:cs typeface="Arial" pitchFamily="34" charset="0"/>
              </a:rPr>
              <a:t>(continued)</a:t>
            </a:r>
            <a:endParaRPr lang="en-US" dirty="0">
              <a:latin typeface="Arial" pitchFamily="34" charset="0"/>
              <a:cs typeface="Arial" pitchFamily="34" charset="0"/>
            </a:endParaRPr>
          </a:p>
        </p:txBody>
      </p:sp>
      <p:sp>
        <p:nvSpPr>
          <p:cNvPr id="34820"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BD657B7-8599-4B70-9DD1-4F5FD85DC56A}" type="slidenum">
              <a:rPr lang="en-US" smtClean="0"/>
              <a:pPr/>
              <a:t>25</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23988"/>
          <a:ext cx="8229600" cy="4454868"/>
        </p:xfrm>
        <a:graphic>
          <a:graphicData uri="http://schemas.openxmlformats.org/drawingml/2006/table">
            <a:tbl>
              <a:tblPr firstRow="1" bandRow="1">
                <a:tableStyleId>{5C22544A-7EE6-4342-B048-85BDC9FD1C3A}</a:tableStyleId>
              </a:tblPr>
              <a:tblGrid>
                <a:gridCol w="4114800"/>
                <a:gridCol w="4114800"/>
              </a:tblGrid>
              <a:tr h="370709">
                <a:tc>
                  <a:txBody>
                    <a:bodyPr/>
                    <a:lstStyle/>
                    <a:p>
                      <a:r>
                        <a:rPr lang="en-US" sz="1800" dirty="0" smtClean="0"/>
                        <a:t>STAGE</a:t>
                      </a:r>
                      <a:endParaRPr lang="en-US" sz="1800" dirty="0"/>
                    </a:p>
                  </a:txBody>
                  <a:tcPr marT="45704" marB="45704"/>
                </a:tc>
                <a:tc>
                  <a:txBody>
                    <a:bodyPr/>
                    <a:lstStyle/>
                    <a:p>
                      <a:r>
                        <a:rPr lang="en-US" sz="1800" dirty="0" smtClean="0"/>
                        <a:t>CHARACTERISTICS</a:t>
                      </a:r>
                      <a:endParaRPr lang="en-US" sz="1800" dirty="0"/>
                    </a:p>
                  </a:txBody>
                  <a:tcPr marT="45704" marB="45704"/>
                </a:tc>
              </a:tr>
              <a:tr h="1158107">
                <a:tc>
                  <a:txBody>
                    <a:bodyPr/>
                    <a:lstStyle/>
                    <a:p>
                      <a:r>
                        <a:rPr lang="en-US" sz="1400" dirty="0" smtClean="0"/>
                        <a:t>Fresh</a:t>
                      </a:r>
                      <a:endParaRPr lang="en-US" sz="1400" dirty="0"/>
                    </a:p>
                  </a:txBody>
                  <a:tcPr marT="45704" marB="45704"/>
                </a:tc>
                <a:tc>
                  <a:txBody>
                    <a:bodyPr/>
                    <a:lstStyle/>
                    <a:p>
                      <a:r>
                        <a:rPr lang="en-US" sz="1400" dirty="0" smtClean="0"/>
                        <a:t>Immediately</a:t>
                      </a:r>
                      <a:r>
                        <a:rPr lang="en-US" sz="1400" baseline="0" dirty="0" smtClean="0"/>
                        <a:t> after death</a:t>
                      </a:r>
                    </a:p>
                    <a:p>
                      <a:r>
                        <a:rPr lang="en-US" sz="1400" baseline="0" dirty="0" smtClean="0"/>
                        <a:t>Blood is not pumping, so it drains and pools to lower parts creating </a:t>
                      </a:r>
                      <a:r>
                        <a:rPr lang="en-US" sz="1400" baseline="0" dirty="0" err="1" smtClean="0"/>
                        <a:t>livor</a:t>
                      </a:r>
                      <a:r>
                        <a:rPr lang="en-US" sz="1400" baseline="0" dirty="0" smtClean="0"/>
                        <a:t> mortis, or </a:t>
                      </a:r>
                      <a:r>
                        <a:rPr lang="en-US" sz="1400" baseline="0" dirty="0" err="1" smtClean="0"/>
                        <a:t>lividity</a:t>
                      </a:r>
                      <a:endParaRPr lang="en-US" sz="1400" baseline="0" dirty="0" smtClean="0"/>
                    </a:p>
                    <a:p>
                      <a:r>
                        <a:rPr lang="en-US" sz="1400" baseline="0" dirty="0" smtClean="0"/>
                        <a:t>Rigor mortis, the stiffening of the muscles, can also be seen</a:t>
                      </a:r>
                      <a:endParaRPr lang="en-US" sz="1400" dirty="0"/>
                    </a:p>
                  </a:txBody>
                  <a:tcPr marT="45704" marB="45704"/>
                </a:tc>
              </a:tr>
              <a:tr h="944767">
                <a:tc>
                  <a:txBody>
                    <a:bodyPr/>
                    <a:lstStyle/>
                    <a:p>
                      <a:r>
                        <a:rPr lang="en-US" sz="1400" dirty="0" smtClean="0"/>
                        <a:t>Bloat</a:t>
                      </a:r>
                      <a:endParaRPr lang="en-US" sz="1400" dirty="0"/>
                    </a:p>
                  </a:txBody>
                  <a:tcPr marT="45704" marB="45704"/>
                </a:tc>
                <a:tc>
                  <a:txBody>
                    <a:bodyPr/>
                    <a:lstStyle/>
                    <a:p>
                      <a:r>
                        <a:rPr lang="en-US" sz="1400" dirty="0" smtClean="0"/>
                        <a:t>When anaerobic metabolism causes gases to build up, making</a:t>
                      </a:r>
                      <a:r>
                        <a:rPr lang="en-US" sz="1400" baseline="0" dirty="0" smtClean="0"/>
                        <a:t> a body swell or bloat</a:t>
                      </a:r>
                    </a:p>
                    <a:p>
                      <a:r>
                        <a:rPr lang="en-US" sz="1400" baseline="0" dirty="0" smtClean="0"/>
                        <a:t>Can cause fluids to leak or “purge” from orifices</a:t>
                      </a:r>
                    </a:p>
                  </a:txBody>
                  <a:tcPr marT="45704" marB="45704"/>
                </a:tc>
              </a:tr>
              <a:tr h="944767">
                <a:tc>
                  <a:txBody>
                    <a:bodyPr/>
                    <a:lstStyle/>
                    <a:p>
                      <a:r>
                        <a:rPr lang="en-US" sz="1400" dirty="0" smtClean="0"/>
                        <a:t>Active</a:t>
                      </a:r>
                      <a:r>
                        <a:rPr lang="en-US" sz="1400" baseline="0" dirty="0" smtClean="0"/>
                        <a:t> Decay</a:t>
                      </a:r>
                      <a:endParaRPr lang="en-US" sz="1400" dirty="0"/>
                    </a:p>
                  </a:txBody>
                  <a:tcPr marT="45704" marB="45704"/>
                </a:tc>
                <a:tc>
                  <a:txBody>
                    <a:bodyPr/>
                    <a:lstStyle/>
                    <a:p>
                      <a:r>
                        <a:rPr lang="en-US" sz="1400" dirty="0" smtClean="0"/>
                        <a:t>Greatest body mass loss</a:t>
                      </a:r>
                    </a:p>
                    <a:p>
                      <a:r>
                        <a:rPr lang="en-US" sz="1400" dirty="0" smtClean="0"/>
                        <a:t>Most of the tissue is liquefied</a:t>
                      </a:r>
                    </a:p>
                    <a:p>
                      <a:r>
                        <a:rPr lang="en-US" sz="1400" dirty="0" smtClean="0"/>
                        <a:t>Strong odors persist</a:t>
                      </a:r>
                    </a:p>
                    <a:p>
                      <a:r>
                        <a:rPr lang="en-US" sz="1400" dirty="0" smtClean="0"/>
                        <a:t>Much of the maggot mass pupates</a:t>
                      </a:r>
                      <a:endParaRPr lang="en-US" sz="1400" dirty="0"/>
                    </a:p>
                  </a:txBody>
                  <a:tcPr marT="45704" marB="45704"/>
                </a:tc>
              </a:tr>
              <a:tr h="518087">
                <a:tc>
                  <a:txBody>
                    <a:bodyPr/>
                    <a:lstStyle/>
                    <a:p>
                      <a:r>
                        <a:rPr lang="en-US" sz="1400" dirty="0" smtClean="0"/>
                        <a:t>Advanced</a:t>
                      </a:r>
                      <a:r>
                        <a:rPr lang="en-US" sz="1400" baseline="0" dirty="0" smtClean="0"/>
                        <a:t> Decay</a:t>
                      </a:r>
                      <a:endParaRPr lang="en-US" sz="1400" dirty="0"/>
                    </a:p>
                  </a:txBody>
                  <a:tcPr marT="45704" marB="45704"/>
                </a:tc>
                <a:tc>
                  <a:txBody>
                    <a:bodyPr/>
                    <a:lstStyle/>
                    <a:p>
                      <a:r>
                        <a:rPr lang="en-US" sz="1400" dirty="0" smtClean="0"/>
                        <a:t>Little insect activity</a:t>
                      </a:r>
                    </a:p>
                    <a:p>
                      <a:r>
                        <a:rPr lang="en-US" sz="1400" dirty="0" smtClean="0"/>
                        <a:t>Bones are</a:t>
                      </a:r>
                      <a:r>
                        <a:rPr lang="en-US" sz="1400" baseline="0" dirty="0" smtClean="0"/>
                        <a:t> revealed</a:t>
                      </a:r>
                      <a:endParaRPr lang="en-US" sz="1400" dirty="0"/>
                    </a:p>
                  </a:txBody>
                  <a:tcPr marT="45704" marB="45704"/>
                </a:tc>
              </a:tr>
              <a:tr h="518087">
                <a:tc>
                  <a:txBody>
                    <a:bodyPr/>
                    <a:lstStyle/>
                    <a:p>
                      <a:r>
                        <a:rPr lang="en-US" sz="1400" dirty="0" smtClean="0"/>
                        <a:t>Dry Remains</a:t>
                      </a:r>
                      <a:endParaRPr lang="en-US" sz="1400" dirty="0"/>
                    </a:p>
                  </a:txBody>
                  <a:tcPr marT="45704" marB="45704"/>
                </a:tc>
                <a:tc>
                  <a:txBody>
                    <a:bodyPr/>
                    <a:lstStyle/>
                    <a:p>
                      <a:r>
                        <a:rPr lang="en-US" sz="1400" dirty="0" smtClean="0"/>
                        <a:t>All that remains is dry skin, cartilage,</a:t>
                      </a:r>
                      <a:r>
                        <a:rPr lang="en-US" sz="1400" baseline="0" dirty="0" smtClean="0"/>
                        <a:t> and bones either partially or fully skeletonized</a:t>
                      </a:r>
                      <a:endParaRPr lang="en-US" sz="1400" dirty="0"/>
                    </a:p>
                  </a:txBody>
                  <a:tcPr marT="45704" marB="45704"/>
                </a:tc>
              </a:tr>
            </a:tbl>
          </a:graphicData>
        </a:graphic>
      </p:graphicFrame>
      <p:sp>
        <p:nvSpPr>
          <p:cNvPr id="3" name="Title 2"/>
          <p:cNvSpPr>
            <a:spLocks noGrp="1"/>
          </p:cNvSpPr>
          <p:nvPr>
            <p:ph type="title"/>
          </p:nvPr>
        </p:nvSpPr>
        <p:spPr/>
        <p:txBody>
          <a:bodyPr>
            <a:normAutofit fontScale="90000"/>
          </a:bodyPr>
          <a:lstStyle/>
          <a:p>
            <a:pPr>
              <a:defRPr/>
            </a:pPr>
            <a:r>
              <a:rPr lang="en-US" dirty="0" smtClean="0">
                <a:latin typeface="Arial" pitchFamily="34" charset="0"/>
                <a:cs typeface="Arial" pitchFamily="34" charset="0"/>
              </a:rPr>
              <a:t>Forensic Anthropology:</a:t>
            </a:r>
            <a:br>
              <a:rPr lang="en-US" dirty="0" smtClean="0">
                <a:latin typeface="Arial" pitchFamily="34" charset="0"/>
                <a:cs typeface="Arial" pitchFamily="34" charset="0"/>
              </a:rPr>
            </a:br>
            <a:r>
              <a:rPr lang="en-US" dirty="0" smtClean="0">
                <a:latin typeface="Arial" pitchFamily="34" charset="0"/>
                <a:cs typeface="Arial" pitchFamily="34" charset="0"/>
              </a:rPr>
              <a:t>Stages of Decomposition</a:t>
            </a:r>
            <a:endParaRPr lang="en-US" dirty="0">
              <a:latin typeface="Arial" pitchFamily="34" charset="0"/>
              <a:cs typeface="Arial" pitchFamily="34" charset="0"/>
            </a:endParaRPr>
          </a:p>
        </p:txBody>
      </p:sp>
      <p:sp>
        <p:nvSpPr>
          <p:cNvPr id="35866"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7E7CF20-E872-4036-86F5-12EDCB7DFD58}" type="slidenum">
              <a:rPr lang="en-US" smtClean="0"/>
              <a:pPr/>
              <a:t>26</a:t>
            </a:fld>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457200" y="1481138"/>
            <a:ext cx="4876800" cy="4525962"/>
          </a:xfrm>
        </p:spPr>
        <p:txBody>
          <a:bodyPr/>
          <a:lstStyle/>
          <a:p>
            <a:r>
              <a:rPr lang="en-US" u="sng" smtClean="0"/>
              <a:t>Forensic entomology</a:t>
            </a:r>
            <a:r>
              <a:rPr lang="en-US" smtClean="0"/>
              <a:t> is t</a:t>
            </a:r>
            <a:r>
              <a:rPr lang="en-US" sz="2400" smtClean="0"/>
              <a:t>he study of insects and their life cycles to determine how long a body has been deceased</a:t>
            </a:r>
          </a:p>
          <a:p>
            <a:r>
              <a:rPr lang="en-US" sz="2400" smtClean="0"/>
              <a:t>When a dead body is present, necrophilious insects, or insects that feed on dead tissue, will usually infest it within 24 hours</a:t>
            </a:r>
          </a:p>
          <a:p>
            <a:endParaRPr lang="en-US" smtClean="0"/>
          </a:p>
        </p:txBody>
      </p:sp>
      <p:sp>
        <p:nvSpPr>
          <p:cNvPr id="3" name="Title 2"/>
          <p:cNvSpPr>
            <a:spLocks noGrp="1"/>
          </p:cNvSpPr>
          <p:nvPr>
            <p:ph type="title"/>
          </p:nvPr>
        </p:nvSpPr>
        <p:spPr/>
        <p:txBody>
          <a:bodyPr/>
          <a:lstStyle/>
          <a:p>
            <a:pPr>
              <a:defRPr/>
            </a:pPr>
            <a:r>
              <a:rPr lang="en-US" dirty="0" smtClean="0">
                <a:latin typeface="Arial" pitchFamily="34" charset="0"/>
                <a:cs typeface="Arial" pitchFamily="34" charset="0"/>
              </a:rPr>
              <a:t>Forensic Entomology</a:t>
            </a:r>
            <a:endParaRPr lang="en-US" dirty="0">
              <a:latin typeface="Arial" pitchFamily="34" charset="0"/>
              <a:cs typeface="Arial" pitchFamily="34" charset="0"/>
            </a:endParaRPr>
          </a:p>
        </p:txBody>
      </p:sp>
      <p:sp>
        <p:nvSpPr>
          <p:cNvPr id="36868"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E3172A1-1EFB-4890-A626-CA517E9D680C}" type="slidenum">
              <a:rPr lang="en-US" smtClean="0"/>
              <a:pPr/>
              <a:t>27</a:t>
            </a:fld>
            <a:endParaRPr lang="en-US" smtClean="0"/>
          </a:p>
        </p:txBody>
      </p:sp>
      <p:pic>
        <p:nvPicPr>
          <p:cNvPr id="36869" name="Picture 3" descr="E:\Forensic Anthropology\pics for powerpoint\Larvae Collection.jpg"/>
          <p:cNvPicPr>
            <a:picLocks noChangeAspect="1" noChangeArrowheads="1"/>
          </p:cNvPicPr>
          <p:nvPr/>
        </p:nvPicPr>
        <p:blipFill>
          <a:blip r:embed="rId2" cstate="print"/>
          <a:srcRect/>
          <a:stretch>
            <a:fillRect/>
          </a:stretch>
        </p:blipFill>
        <p:spPr bwMode="auto">
          <a:xfrm>
            <a:off x="5591175" y="1962150"/>
            <a:ext cx="3124200" cy="28971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481138"/>
            <a:ext cx="4038600" cy="4525962"/>
          </a:xfrm>
        </p:spPr>
        <p:txBody>
          <a:bodyPr/>
          <a:lstStyle/>
          <a:p>
            <a:pPr marL="457200" indent="-457200">
              <a:defRPr/>
            </a:pPr>
            <a:r>
              <a:rPr lang="en-US" dirty="0"/>
              <a:t>The first and most commonly found </a:t>
            </a:r>
            <a:r>
              <a:rPr lang="en-US" dirty="0" smtClean="0"/>
              <a:t>insect </a:t>
            </a:r>
            <a:r>
              <a:rPr lang="en-US" dirty="0"/>
              <a:t>is the adult blow </a:t>
            </a:r>
            <a:r>
              <a:rPr lang="en-US" dirty="0" smtClean="0"/>
              <a:t>fly, along </a:t>
            </a:r>
            <a:r>
              <a:rPr lang="en-US" dirty="0"/>
              <a:t>with eggs, </a:t>
            </a:r>
            <a:r>
              <a:rPr lang="en-US" dirty="0" smtClean="0"/>
              <a:t>larvae, and </a:t>
            </a:r>
            <a:r>
              <a:rPr lang="en-US" dirty="0"/>
              <a:t>pupae</a:t>
            </a:r>
          </a:p>
          <a:p>
            <a:pPr>
              <a:defRPr/>
            </a:pPr>
            <a:endParaRPr lang="en-US" dirty="0"/>
          </a:p>
        </p:txBody>
      </p:sp>
      <p:sp>
        <p:nvSpPr>
          <p:cNvPr id="3" name="Title 2"/>
          <p:cNvSpPr>
            <a:spLocks noGrp="1"/>
          </p:cNvSpPr>
          <p:nvPr>
            <p:ph type="title"/>
          </p:nvPr>
        </p:nvSpPr>
        <p:spPr/>
        <p:txBody>
          <a:bodyPr/>
          <a:lstStyle/>
          <a:p>
            <a:pPr>
              <a:defRPr/>
            </a:pPr>
            <a:r>
              <a:rPr lang="en-US" dirty="0">
                <a:latin typeface="Arial" pitchFamily="34" charset="0"/>
                <a:cs typeface="Arial" pitchFamily="34" charset="0"/>
              </a:rPr>
              <a:t>Forensic </a:t>
            </a:r>
            <a:r>
              <a:rPr lang="en-US" dirty="0" smtClean="0">
                <a:latin typeface="Arial" pitchFamily="34" charset="0"/>
                <a:cs typeface="Arial" pitchFamily="34" charset="0"/>
              </a:rPr>
              <a:t>Entomology </a:t>
            </a:r>
            <a:r>
              <a:rPr lang="en-US" sz="2700" dirty="0" smtClean="0">
                <a:latin typeface="Arial" pitchFamily="34" charset="0"/>
                <a:cs typeface="Arial" pitchFamily="34" charset="0"/>
              </a:rPr>
              <a:t>(continued)</a:t>
            </a:r>
            <a:endParaRPr lang="en-US" sz="2700" dirty="0">
              <a:latin typeface="Arial" pitchFamily="34" charset="0"/>
              <a:cs typeface="Arial" pitchFamily="34" charset="0"/>
            </a:endParaRPr>
          </a:p>
        </p:txBody>
      </p:sp>
      <p:sp>
        <p:nvSpPr>
          <p:cNvPr id="37892"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0D96811-2E28-4F8A-97E7-7A80DFDE7361}" type="slidenum">
              <a:rPr lang="en-US" smtClean="0"/>
              <a:pPr/>
              <a:t>28</a:t>
            </a:fld>
            <a:endParaRPr lang="en-US" smtClean="0"/>
          </a:p>
        </p:txBody>
      </p:sp>
      <p:pic>
        <p:nvPicPr>
          <p:cNvPr id="37893" name="Picture 2" descr="E:\Forensic Anthropology\pics for powerpoint\Insect Identification Cards.jpg"/>
          <p:cNvPicPr>
            <a:picLocks noGrp="1" noChangeAspect="1" noChangeArrowheads="1"/>
          </p:cNvPicPr>
          <p:nvPr>
            <p:ph sz="half" idx="2"/>
          </p:nvPr>
        </p:nvPicPr>
        <p:blipFill>
          <a:blip r:embed="rId2" cstate="print"/>
          <a:srcRect/>
          <a:stretch>
            <a:fillRect/>
          </a:stretch>
        </p:blipFill>
        <p:spPr>
          <a:xfrm>
            <a:off x="4683125" y="1604963"/>
            <a:ext cx="3968750" cy="2687637"/>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6"/>
          <p:cNvSpPr>
            <a:spLocks noGrp="1"/>
          </p:cNvSpPr>
          <p:nvPr>
            <p:ph sz="half" idx="1"/>
          </p:nvPr>
        </p:nvSpPr>
        <p:spPr>
          <a:xfrm>
            <a:off x="484188" y="1471613"/>
            <a:ext cx="4730750" cy="4525962"/>
          </a:xfrm>
        </p:spPr>
        <p:txBody>
          <a:bodyPr/>
          <a:lstStyle/>
          <a:p>
            <a:r>
              <a:rPr lang="en-US" dirty="0" smtClean="0"/>
              <a:t>Other insects include</a:t>
            </a:r>
          </a:p>
          <a:p>
            <a:pPr lvl="1"/>
            <a:r>
              <a:rPr lang="en-US" dirty="0" smtClean="0"/>
              <a:t>Several types of beetles that can either be </a:t>
            </a:r>
            <a:r>
              <a:rPr lang="en-US" dirty="0" err="1" smtClean="0"/>
              <a:t>necrophilious</a:t>
            </a:r>
            <a:r>
              <a:rPr lang="en-US" dirty="0" smtClean="0"/>
              <a:t> or predatory on other insects</a:t>
            </a:r>
          </a:p>
          <a:p>
            <a:pPr lvl="1"/>
            <a:r>
              <a:rPr lang="en-US" dirty="0" smtClean="0"/>
              <a:t>Predator insects that prey on </a:t>
            </a:r>
            <a:r>
              <a:rPr lang="en-US" dirty="0" err="1" smtClean="0"/>
              <a:t>necrophilious</a:t>
            </a:r>
            <a:r>
              <a:rPr lang="en-US" dirty="0" smtClean="0"/>
              <a:t> insects</a:t>
            </a:r>
          </a:p>
          <a:p>
            <a:endParaRPr lang="en-US" sz="2500" dirty="0" smtClean="0"/>
          </a:p>
        </p:txBody>
      </p:sp>
      <p:sp>
        <p:nvSpPr>
          <p:cNvPr id="6" name="Title 5"/>
          <p:cNvSpPr>
            <a:spLocks noGrp="1"/>
          </p:cNvSpPr>
          <p:nvPr>
            <p:ph type="title"/>
          </p:nvPr>
        </p:nvSpPr>
        <p:spPr/>
        <p:txBody>
          <a:bodyPr/>
          <a:lstStyle/>
          <a:p>
            <a:pPr>
              <a:defRPr/>
            </a:pPr>
            <a:r>
              <a:rPr lang="en-US" dirty="0">
                <a:latin typeface="Arial" pitchFamily="34" charset="0"/>
                <a:cs typeface="Arial" pitchFamily="34" charset="0"/>
              </a:rPr>
              <a:t>Forensic Entomology </a:t>
            </a:r>
            <a:r>
              <a:rPr lang="en-US" sz="2700" dirty="0">
                <a:latin typeface="Arial" pitchFamily="34" charset="0"/>
                <a:cs typeface="Arial" pitchFamily="34" charset="0"/>
              </a:rPr>
              <a:t>(continued)</a:t>
            </a:r>
            <a:endParaRPr lang="en-US" dirty="0">
              <a:latin typeface="Arial" pitchFamily="34" charset="0"/>
              <a:cs typeface="Arial" pitchFamily="34" charset="0"/>
            </a:endParaRPr>
          </a:p>
        </p:txBody>
      </p:sp>
      <p:sp>
        <p:nvSpPr>
          <p:cNvPr id="38916"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CDB0852-52FB-436F-9950-1E94173C9B03}" type="slidenum">
              <a:rPr lang="en-US" smtClean="0"/>
              <a:pPr/>
              <a:t>29</a:t>
            </a:fld>
            <a:endParaRPr lang="en-US" smtClean="0"/>
          </a:p>
        </p:txBody>
      </p:sp>
      <p:pic>
        <p:nvPicPr>
          <p:cNvPr id="38917" name="Picture 2" descr="c:\winnt\profiles\vis_024\Local Settings\Temporary Internet Files\Content.IE5\D6VT4N1R\MC900346895[1].wmf"/>
          <p:cNvPicPr>
            <a:picLocks noGrp="1" noChangeAspect="1" noChangeArrowheads="1"/>
          </p:cNvPicPr>
          <p:nvPr>
            <p:ph sz="half" idx="2"/>
          </p:nvPr>
        </p:nvPicPr>
        <p:blipFill>
          <a:blip r:embed="rId2" cstate="print"/>
          <a:srcRect/>
          <a:stretch>
            <a:fillRect/>
          </a:stretch>
        </p:blipFill>
        <p:spPr>
          <a:xfrm>
            <a:off x="5287963" y="2817813"/>
            <a:ext cx="3657600" cy="3398837"/>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half" idx="1"/>
          </p:nvPr>
        </p:nvSpPr>
        <p:spPr>
          <a:xfrm>
            <a:off x="642938" y="1481138"/>
            <a:ext cx="3852862" cy="4525962"/>
          </a:xfrm>
        </p:spPr>
        <p:txBody>
          <a:bodyPr/>
          <a:lstStyle/>
          <a:p>
            <a:pPr marL="342900" lvl="1" indent="-342900" eaLnBrk="1" hangingPunct="1">
              <a:spcBef>
                <a:spcPts val="400"/>
              </a:spcBef>
              <a:buSzPct val="68000"/>
              <a:buFont typeface="Wingdings" pitchFamily="2" charset="2"/>
              <a:buChar char="Ø"/>
            </a:pPr>
            <a:r>
              <a:rPr lang="en-US" b="1" dirty="0" smtClean="0"/>
              <a:t>The study of skeletonized human remains and the time of death to try to establish the identity and cause of death of an individual</a:t>
            </a:r>
          </a:p>
          <a:p>
            <a:pPr eaLnBrk="1" hangingPunct="1"/>
            <a:endParaRPr lang="en-US" dirty="0" smtClean="0"/>
          </a:p>
        </p:txBody>
      </p:sp>
      <p:sp>
        <p:nvSpPr>
          <p:cNvPr id="12291"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613E8314-B058-420A-9981-DCABA1778126}" type="slidenum">
              <a:rPr lang="en-US" smtClean="0"/>
              <a:pPr/>
              <a:t>3</a:t>
            </a:fld>
            <a:endParaRPr lang="en-US" smtClean="0"/>
          </a:p>
        </p:txBody>
      </p:sp>
      <p:sp>
        <p:nvSpPr>
          <p:cNvPr id="13314" name="Title 1"/>
          <p:cNvSpPr>
            <a:spLocks noGrp="1"/>
          </p:cNvSpPr>
          <p:nvPr>
            <p:ph type="title"/>
          </p:nvPr>
        </p:nvSpPr>
        <p:spPr/>
        <p:txBody>
          <a:bodyPr/>
          <a:lstStyle/>
          <a:p>
            <a:pPr eaLnBrk="1" fontAlgn="auto" hangingPunct="1">
              <a:spcAft>
                <a:spcPts val="0"/>
              </a:spcAft>
              <a:defRPr/>
            </a:pPr>
            <a:r>
              <a:rPr lang="en-US" dirty="0" smtClean="0">
                <a:latin typeface="Arial" pitchFamily="34" charset="0"/>
                <a:cs typeface="Arial" pitchFamily="34" charset="0"/>
              </a:rPr>
              <a:t>Forensic Anthropology	</a:t>
            </a:r>
          </a:p>
        </p:txBody>
      </p:sp>
      <p:pic>
        <p:nvPicPr>
          <p:cNvPr id="12293" name="Picture 6" descr="c:\winnt\profiles\vis_024.SHSU.002\Local Settings\Temporary Internet Files\Content.IE5\3RN86NSS\MP910218701[1].jpg"/>
          <p:cNvPicPr>
            <a:picLocks noChangeAspect="1" noChangeArrowheads="1"/>
          </p:cNvPicPr>
          <p:nvPr/>
        </p:nvPicPr>
        <p:blipFill>
          <a:blip r:embed="rId2" cstate="print"/>
          <a:srcRect/>
          <a:stretch>
            <a:fillRect/>
          </a:stretch>
        </p:blipFill>
        <p:spPr bwMode="auto">
          <a:xfrm>
            <a:off x="4619625" y="1357313"/>
            <a:ext cx="4086225" cy="45799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sz="half" idx="1"/>
          </p:nvPr>
        </p:nvSpPr>
        <p:spPr>
          <a:xfrm>
            <a:off x="457200" y="1481138"/>
            <a:ext cx="4038600" cy="4525962"/>
          </a:xfrm>
        </p:spPr>
        <p:txBody>
          <a:bodyPr/>
          <a:lstStyle/>
          <a:p>
            <a:r>
              <a:rPr lang="en-US" u="sng" smtClean="0"/>
              <a:t>Omnivorous</a:t>
            </a:r>
            <a:r>
              <a:rPr lang="en-US" smtClean="0"/>
              <a:t> insects such as ants and wasps that may feed on the body itself, other insects, or surrounding vegetation</a:t>
            </a:r>
          </a:p>
        </p:txBody>
      </p:sp>
      <p:sp>
        <p:nvSpPr>
          <p:cNvPr id="39939" name="Content Placeholder 2"/>
          <p:cNvSpPr>
            <a:spLocks noGrp="1"/>
          </p:cNvSpPr>
          <p:nvPr>
            <p:ph sz="half" idx="2"/>
          </p:nvPr>
        </p:nvSpPr>
        <p:spPr>
          <a:xfrm>
            <a:off x="4648200" y="1481138"/>
            <a:ext cx="4038600" cy="4525962"/>
          </a:xfrm>
        </p:spPr>
        <p:txBody>
          <a:bodyPr/>
          <a:lstStyle/>
          <a:p>
            <a:r>
              <a:rPr lang="en-US" u="sng" dirty="0" smtClean="0"/>
              <a:t>Indigenous</a:t>
            </a:r>
            <a:r>
              <a:rPr lang="en-US" dirty="0" smtClean="0"/>
              <a:t> insects, and/or spiders, may be present, but their presence is usually coincidental to the location of the body</a:t>
            </a:r>
            <a:endParaRPr lang="en-US" u="sng" dirty="0" smtClean="0"/>
          </a:p>
        </p:txBody>
      </p:sp>
      <p:sp>
        <p:nvSpPr>
          <p:cNvPr id="4" name="Title 3"/>
          <p:cNvSpPr>
            <a:spLocks noGrp="1"/>
          </p:cNvSpPr>
          <p:nvPr>
            <p:ph type="title"/>
          </p:nvPr>
        </p:nvSpPr>
        <p:spPr/>
        <p:txBody>
          <a:bodyPr/>
          <a:lstStyle/>
          <a:p>
            <a:pPr>
              <a:defRPr/>
            </a:pPr>
            <a:r>
              <a:rPr lang="en-US" dirty="0">
                <a:latin typeface="Arial" pitchFamily="34" charset="0"/>
                <a:cs typeface="Arial" pitchFamily="34" charset="0"/>
              </a:rPr>
              <a:t>Forensic Entomology </a:t>
            </a:r>
            <a:r>
              <a:rPr lang="en-US" sz="2700" dirty="0">
                <a:latin typeface="Arial" pitchFamily="34" charset="0"/>
                <a:cs typeface="Arial" pitchFamily="34" charset="0"/>
              </a:rPr>
              <a:t>(continued)</a:t>
            </a:r>
            <a:endParaRPr lang="en-US" dirty="0">
              <a:latin typeface="Arial" pitchFamily="34" charset="0"/>
              <a:cs typeface="Arial" pitchFamily="34" charset="0"/>
            </a:endParaRPr>
          </a:p>
        </p:txBody>
      </p:sp>
      <p:sp>
        <p:nvSpPr>
          <p:cNvPr id="39941"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14D66044-1CD2-4EDC-9E54-A909E99F8E43}" type="slidenum">
              <a:rPr lang="en-US" smtClean="0"/>
              <a:pPr/>
              <a:t>30</a:t>
            </a:fld>
            <a:endParaRPr lang="en-US" smtClean="0"/>
          </a:p>
        </p:txBody>
      </p:sp>
      <p:pic>
        <p:nvPicPr>
          <p:cNvPr id="39942" name="Picture 2" descr="c:\winnt\profiles\vis_024\Local Settings\Temporary Internet Files\Content.IE5\EO11TJAF\MC900438020[1].png"/>
          <p:cNvPicPr>
            <a:picLocks noChangeAspect="1" noChangeArrowheads="1"/>
          </p:cNvPicPr>
          <p:nvPr/>
        </p:nvPicPr>
        <p:blipFill>
          <a:blip r:embed="rId2" cstate="print"/>
          <a:srcRect/>
          <a:stretch>
            <a:fillRect/>
          </a:stretch>
        </p:blipFill>
        <p:spPr bwMode="auto">
          <a:xfrm>
            <a:off x="1441450" y="4506913"/>
            <a:ext cx="2087563" cy="1376362"/>
          </a:xfrm>
          <a:prstGeom prst="rect">
            <a:avLst/>
          </a:prstGeom>
          <a:noFill/>
          <a:ln w="9525">
            <a:noFill/>
            <a:miter lim="800000"/>
            <a:headEnd/>
            <a:tailEnd/>
          </a:ln>
        </p:spPr>
      </p:pic>
      <p:pic>
        <p:nvPicPr>
          <p:cNvPr id="39943" name="Picture 5" descr="c:\winnt\profiles\vis_024\Local Settings\Temporary Internet Files\Content.IE5\ZXU4R42K\MC900436682[1].wmf"/>
          <p:cNvPicPr>
            <a:picLocks noChangeAspect="1" noChangeArrowheads="1"/>
          </p:cNvPicPr>
          <p:nvPr/>
        </p:nvPicPr>
        <p:blipFill>
          <a:blip r:embed="rId3" cstate="print"/>
          <a:srcRect/>
          <a:stretch>
            <a:fillRect/>
          </a:stretch>
        </p:blipFill>
        <p:spPr bwMode="auto">
          <a:xfrm>
            <a:off x="6602413" y="4152900"/>
            <a:ext cx="1444625" cy="18224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7"/>
          <p:cNvSpPr>
            <a:spLocks noGrp="1"/>
          </p:cNvSpPr>
          <p:nvPr>
            <p:ph idx="1"/>
          </p:nvPr>
        </p:nvSpPr>
        <p:spPr/>
        <p:txBody>
          <a:bodyPr/>
          <a:lstStyle/>
          <a:p>
            <a:r>
              <a:rPr lang="en-US" sz="3200" dirty="0" smtClean="0"/>
              <a:t>The timeframe for lifecycle development is influenced by environmental conditions such as</a:t>
            </a:r>
          </a:p>
          <a:p>
            <a:pPr lvl="1"/>
            <a:r>
              <a:rPr lang="en-US" sz="3200" dirty="0" smtClean="0"/>
              <a:t>Climate</a:t>
            </a:r>
          </a:p>
          <a:p>
            <a:pPr lvl="1"/>
            <a:r>
              <a:rPr lang="en-US" sz="3200" dirty="0" smtClean="0"/>
              <a:t>Weather</a:t>
            </a:r>
          </a:p>
          <a:p>
            <a:pPr lvl="1"/>
            <a:r>
              <a:rPr lang="en-US" sz="3200" dirty="0" smtClean="0"/>
              <a:t>Geographical location</a:t>
            </a:r>
          </a:p>
          <a:p>
            <a:pPr lvl="1"/>
            <a:r>
              <a:rPr lang="en-US" sz="3200" dirty="0" smtClean="0"/>
              <a:t>Drugs or toxins present in the body</a:t>
            </a:r>
          </a:p>
        </p:txBody>
      </p:sp>
      <p:sp>
        <p:nvSpPr>
          <p:cNvPr id="7" name="Title 6"/>
          <p:cNvSpPr>
            <a:spLocks noGrp="1"/>
          </p:cNvSpPr>
          <p:nvPr>
            <p:ph type="title"/>
          </p:nvPr>
        </p:nvSpPr>
        <p:spPr/>
        <p:txBody>
          <a:bodyPr>
            <a:normAutofit fontScale="90000"/>
          </a:bodyPr>
          <a:lstStyle/>
          <a:p>
            <a:pPr>
              <a:defRPr/>
            </a:pPr>
            <a:r>
              <a:rPr lang="en-US" dirty="0">
                <a:latin typeface="Arial" pitchFamily="34" charset="0"/>
                <a:cs typeface="Arial" pitchFamily="34" charset="0"/>
              </a:rPr>
              <a:t>Forensic Entomology </a:t>
            </a:r>
            <a:r>
              <a:rPr lang="en-US" sz="2700" dirty="0">
                <a:latin typeface="Arial" pitchFamily="34" charset="0"/>
                <a:cs typeface="Arial" pitchFamily="34" charset="0"/>
              </a:rPr>
              <a:t>(continued)</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0964"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D0E12A9-2B9C-4A6E-99A8-EC3D4FA711B2}" type="slidenum">
              <a:rPr lang="en-US" smtClean="0"/>
              <a:pPr/>
              <a:t>31</a:t>
            </a:fld>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29600" cy="4525963"/>
          </a:xfrm>
          <a:prstGeom prst="rect">
            <a:avLst/>
          </a:prstGeom>
        </p:spPr>
        <p:txBody>
          <a:bodyPr/>
          <a:lstStyle/>
          <a:p>
            <a:pPr marL="342900" indent="-342900">
              <a:buClr>
                <a:schemeClr val="accent5"/>
              </a:buClr>
              <a:buFont typeface="Wingdings" pitchFamily="2" charset="2"/>
              <a:buChar char="Ø"/>
              <a:defRPr/>
            </a:pPr>
            <a:r>
              <a:rPr lang="en-US" sz="2400" dirty="0" err="1" smtClean="0"/>
              <a:t>Saferstein</a:t>
            </a:r>
            <a:r>
              <a:rPr lang="en-US" sz="2400" dirty="0"/>
              <a:t>, Richard. </a:t>
            </a:r>
            <a:r>
              <a:rPr lang="en-US" sz="2400" i="1" dirty="0"/>
              <a:t>Forensic Science: An Introduction. </a:t>
            </a:r>
            <a:r>
              <a:rPr lang="en-US" sz="2400" dirty="0"/>
              <a:t>New Jersey: Pearson Prentice Hall, </a:t>
            </a:r>
            <a:r>
              <a:rPr lang="en-US" sz="2400" dirty="0" smtClean="0"/>
              <a:t>2008</a:t>
            </a:r>
          </a:p>
          <a:p>
            <a:pPr marL="342900" indent="-342900">
              <a:buClr>
                <a:schemeClr val="accent5"/>
              </a:buClr>
              <a:buFont typeface="Wingdings" pitchFamily="2" charset="2"/>
              <a:buChar char="Ø"/>
              <a:defRPr/>
            </a:pPr>
            <a:r>
              <a:rPr lang="en-US" sz="2400" dirty="0" err="1" smtClean="0"/>
              <a:t>Saferstein</a:t>
            </a:r>
            <a:r>
              <a:rPr lang="en-US" sz="2400" dirty="0"/>
              <a:t>, Richard. </a:t>
            </a:r>
            <a:r>
              <a:rPr lang="en-US" sz="2400" i="1" dirty="0"/>
              <a:t>Forensic Science: An Introduction.</a:t>
            </a:r>
            <a:r>
              <a:rPr lang="en-US" sz="2400" dirty="0"/>
              <a:t> 2</a:t>
            </a:r>
            <a:r>
              <a:rPr lang="en-US" sz="2400" baseline="30000" dirty="0"/>
              <a:t>nd</a:t>
            </a:r>
            <a:r>
              <a:rPr lang="en-US" sz="2400" dirty="0"/>
              <a:t> ed. New Jersey: Pearson Prentice Hall, </a:t>
            </a:r>
            <a:r>
              <a:rPr lang="en-US" sz="2400" dirty="0" smtClean="0"/>
              <a:t>2011</a:t>
            </a:r>
          </a:p>
          <a:p>
            <a:pPr marL="342900" indent="-342900">
              <a:buClr>
                <a:schemeClr val="accent5"/>
              </a:buClr>
              <a:buFont typeface="Wingdings" pitchFamily="2" charset="2"/>
              <a:buChar char="Ø"/>
              <a:defRPr/>
            </a:pPr>
            <a:r>
              <a:rPr lang="en-US" sz="2400" dirty="0" err="1" smtClean="0"/>
              <a:t>Saferstein</a:t>
            </a:r>
            <a:r>
              <a:rPr lang="en-US" sz="2400" dirty="0"/>
              <a:t>, Richard.  </a:t>
            </a:r>
            <a:r>
              <a:rPr lang="en-US" sz="2400" i="1" dirty="0"/>
              <a:t>Criminalistics: An Introduction to Forensic Science. </a:t>
            </a:r>
            <a:r>
              <a:rPr lang="en-US" sz="2400" dirty="0"/>
              <a:t>8</a:t>
            </a:r>
            <a:r>
              <a:rPr lang="en-US" sz="2400" baseline="30000" dirty="0"/>
              <a:t>th</a:t>
            </a:r>
            <a:r>
              <a:rPr lang="en-US" sz="2400" dirty="0"/>
              <a:t> ed. Upper Saddle River, NJ; Pearson Prentice Hall, </a:t>
            </a:r>
            <a:r>
              <a:rPr lang="en-US" sz="2400" dirty="0" smtClean="0"/>
              <a:t>2004</a:t>
            </a:r>
          </a:p>
          <a:p>
            <a:pPr marL="342900" indent="-342900">
              <a:buClr>
                <a:schemeClr val="accent5"/>
              </a:buClr>
              <a:buFont typeface="Wingdings" pitchFamily="2" charset="2"/>
              <a:buChar char="Ø"/>
              <a:defRPr/>
            </a:pPr>
            <a:r>
              <a:rPr lang="en-US" sz="2400" dirty="0" smtClean="0"/>
              <a:t>Do </a:t>
            </a:r>
            <a:r>
              <a:rPr lang="en-US" sz="2400" dirty="0"/>
              <a:t>an Internet search for the following </a:t>
            </a:r>
            <a:r>
              <a:rPr lang="en-US" sz="2400" dirty="0" smtClean="0"/>
              <a:t>articles:</a:t>
            </a:r>
          </a:p>
          <a:p>
            <a:pPr marL="800100" lvl="1" indent="-342900">
              <a:buClr>
                <a:schemeClr val="accent5"/>
              </a:buClr>
              <a:buFont typeface="Wingdings" pitchFamily="2" charset="2"/>
              <a:buChar char="Ø"/>
              <a:defRPr/>
            </a:pPr>
            <a:r>
              <a:rPr lang="en-US" sz="2400" dirty="0" smtClean="0"/>
              <a:t>forensic </a:t>
            </a:r>
            <a:r>
              <a:rPr lang="en-US" sz="2400" dirty="0"/>
              <a:t>science central John Wayne </a:t>
            </a:r>
            <a:r>
              <a:rPr lang="en-US" sz="2400" dirty="0" err="1" smtClean="0"/>
              <a:t>Gacy</a:t>
            </a:r>
            <a:endParaRPr lang="en-US" sz="2400" dirty="0"/>
          </a:p>
          <a:p>
            <a:pPr marL="800100" lvl="1" indent="-342900">
              <a:buClr>
                <a:schemeClr val="accent5"/>
              </a:buClr>
              <a:buFont typeface="Wingdings" pitchFamily="2" charset="2"/>
              <a:buChar char="Ø"/>
              <a:defRPr/>
            </a:pPr>
            <a:r>
              <a:rPr lang="en-US" sz="2400" smtClean="0"/>
              <a:t>forensic </a:t>
            </a:r>
            <a:r>
              <a:rPr lang="en-US" sz="2400" dirty="0"/>
              <a:t>anthropology by Katherine </a:t>
            </a:r>
            <a:r>
              <a:rPr lang="en-US" sz="2400" dirty="0" err="1"/>
              <a:t>Ramsland</a:t>
            </a:r>
            <a:endParaRPr lang="en-US" sz="2400" dirty="0"/>
          </a:p>
          <a:p>
            <a:pPr marL="342900" indent="-342900">
              <a:spcBef>
                <a:spcPct val="20000"/>
              </a:spcBef>
              <a:buFontTx/>
              <a:buChar char="•"/>
              <a:defRPr/>
            </a:pPr>
            <a:endParaRPr lang="en-US" kern="0" dirty="0">
              <a:latin typeface="Tahoma" pitchFamily="34" charset="0"/>
              <a:cs typeface="Tahoma" pitchFamily="34" charset="0"/>
            </a:endParaRPr>
          </a:p>
        </p:txBody>
      </p:sp>
      <p:sp>
        <p:nvSpPr>
          <p:cNvPr id="41987" name="Slide Number Placeholder 6"/>
          <p:cNvSpPr>
            <a:spLocks noGrp="1"/>
          </p:cNvSpPr>
          <p:nvPr>
            <p:ph type="sldNum" sz="quarter" idx="12"/>
          </p:nvPr>
        </p:nvSpPr>
        <p:spPr bwMode="auto">
          <a:xfrm>
            <a:off x="4379913" y="6408738"/>
            <a:ext cx="2351087" cy="365125"/>
          </a:xfrm>
          <a:noFill/>
          <a:ln>
            <a:miter lim="800000"/>
            <a:headEnd/>
            <a:tailEnd/>
          </a:ln>
        </p:spPr>
        <p:txBody>
          <a:bodyPr wrap="square" lIns="91440" tIns="45720" rIns="91440" bIns="45720" numCol="1" anchorCtr="0" compatLnSpc="1">
            <a:prstTxWarp prst="textNoShape">
              <a:avLst/>
            </a:prstTxWarp>
          </a:bodyPr>
          <a:lstStyle/>
          <a:p>
            <a:fld id="{175CAA84-37B4-49CD-8939-6EF7DBF6EFA3}" type="slidenum">
              <a:rPr lang="en-US" sz="1400" smtClean="0">
                <a:latin typeface="Times New Roman" pitchFamily="18" charset="0"/>
              </a:rPr>
              <a:pPr/>
              <a:t>32</a:t>
            </a:fld>
            <a:endParaRPr lang="en-US" sz="1400" smtClean="0">
              <a:latin typeface="Times New Roman" pitchFamily="18" charset="0"/>
            </a:endParaRPr>
          </a:p>
        </p:txBody>
      </p:sp>
      <p:sp>
        <p:nvSpPr>
          <p:cNvPr id="7" name="Title 6"/>
          <p:cNvSpPr txBox="1">
            <a:spLocks/>
          </p:cNvSpPr>
          <p:nvPr/>
        </p:nvSpPr>
        <p:spPr>
          <a:xfrm>
            <a:off x="457200" y="274638"/>
            <a:ext cx="8229600" cy="1143000"/>
          </a:xfrm>
          <a:prstGeom prst="rect">
            <a:avLst/>
          </a:prstGeom>
        </p:spPr>
        <p:txBody>
          <a:bodyPr anchor="ctr">
            <a:norm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sz="3700" dirty="0" smtClean="0">
                <a:latin typeface="Arial" pitchFamily="34" charset="0"/>
                <a:cs typeface="Arial" pitchFamily="34" charset="0"/>
              </a:rPr>
              <a:t>Resources	</a:t>
            </a:r>
            <a:endParaRPr lang="en-US" sz="37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eaLnBrk="1" hangingPunct="1"/>
            <a:r>
              <a:rPr lang="en-US" sz="3200" dirty="0" smtClean="0"/>
              <a:t>Can possibly identify the following</a:t>
            </a:r>
          </a:p>
          <a:p>
            <a:pPr lvl="1" eaLnBrk="1" hangingPunct="1"/>
            <a:r>
              <a:rPr lang="en-US" sz="3200" dirty="0" smtClean="0"/>
              <a:t>Age </a:t>
            </a:r>
          </a:p>
          <a:p>
            <a:pPr lvl="1" eaLnBrk="1" hangingPunct="1"/>
            <a:r>
              <a:rPr lang="en-US" sz="3200" dirty="0" smtClean="0"/>
              <a:t>Sex </a:t>
            </a:r>
          </a:p>
          <a:p>
            <a:pPr lvl="1" eaLnBrk="1" hangingPunct="1"/>
            <a:r>
              <a:rPr lang="en-US" sz="3200" dirty="0" smtClean="0"/>
              <a:t>Race</a:t>
            </a:r>
          </a:p>
          <a:p>
            <a:pPr lvl="1" eaLnBrk="1" hangingPunct="1"/>
            <a:r>
              <a:rPr lang="en-US" sz="3200" dirty="0" smtClean="0"/>
              <a:t>Height</a:t>
            </a:r>
          </a:p>
          <a:p>
            <a:pPr lvl="1" eaLnBrk="1" hangingPunct="1"/>
            <a:r>
              <a:rPr lang="en-US" sz="3200" dirty="0" smtClean="0"/>
              <a:t>Pathologies that may be present</a:t>
            </a:r>
          </a:p>
          <a:p>
            <a:pPr lvl="1" eaLnBrk="1" hangingPunct="1"/>
            <a:r>
              <a:rPr lang="en-US" sz="3200" dirty="0" smtClean="0"/>
              <a:t>Whether trauma is evident</a:t>
            </a:r>
          </a:p>
        </p:txBody>
      </p:sp>
      <p:sp>
        <p:nvSpPr>
          <p:cNvPr id="13315"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5B34BCA-032C-4199-A0BF-D7A2666F80BB}" type="slidenum">
              <a:rPr lang="en-US" smtClean="0"/>
              <a:pPr/>
              <a:t>4</a:t>
            </a:fld>
            <a:endParaRPr lang="en-US" smtClean="0"/>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latin typeface="Arial" pitchFamily="34" charset="0"/>
                <a:cs typeface="Arial" pitchFamily="34" charset="0"/>
              </a:rPr>
              <a:t>Forensic Anthropology </a:t>
            </a:r>
            <a:r>
              <a:rPr lang="en-US" sz="2700" dirty="0" smtClean="0">
                <a:latin typeface="Arial" pitchFamily="34" charset="0"/>
                <a:cs typeface="Arial" pitchFamily="34" charset="0"/>
              </a:rPr>
              <a:t>(continued)</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eaLnBrk="1" hangingPunct="1"/>
            <a:r>
              <a:rPr lang="en-US" dirty="0" smtClean="0"/>
              <a:t>When bones are found, the following should be answered:</a:t>
            </a:r>
          </a:p>
          <a:p>
            <a:pPr lvl="1" eaLnBrk="1" hangingPunct="1"/>
            <a:r>
              <a:rPr lang="en-US" dirty="0" smtClean="0"/>
              <a:t>Are they really bones or some other type of material?</a:t>
            </a:r>
          </a:p>
          <a:p>
            <a:pPr lvl="1" eaLnBrk="1" hangingPunct="1"/>
            <a:r>
              <a:rPr lang="en-US" dirty="0" smtClean="0"/>
              <a:t>Are they human bones?</a:t>
            </a:r>
          </a:p>
          <a:p>
            <a:pPr lvl="1" eaLnBrk="1" hangingPunct="1"/>
            <a:r>
              <a:rPr lang="en-US" dirty="0" smtClean="0"/>
              <a:t>Is there only one individual present or more than one?</a:t>
            </a:r>
          </a:p>
          <a:p>
            <a:pPr lvl="1" eaLnBrk="1" hangingPunct="1"/>
            <a:r>
              <a:rPr lang="en-US" dirty="0" smtClean="0"/>
              <a:t>How long have the bones been there?</a:t>
            </a:r>
          </a:p>
          <a:p>
            <a:pPr lvl="1" eaLnBrk="1" hangingPunct="1"/>
            <a:r>
              <a:rPr lang="en-US" dirty="0" smtClean="0"/>
              <a:t>What is the cause of death?</a:t>
            </a:r>
          </a:p>
          <a:p>
            <a:pPr lvl="1" eaLnBrk="1" hangingPunct="1"/>
            <a:r>
              <a:rPr lang="en-US" dirty="0" smtClean="0"/>
              <a:t>Who is this?</a:t>
            </a:r>
          </a:p>
        </p:txBody>
      </p:sp>
      <p:sp>
        <p:nvSpPr>
          <p:cNvPr id="14339"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F50BF52-4DDD-49E2-9D36-955574095011}" type="slidenum">
              <a:rPr lang="en-US" smtClean="0"/>
              <a:pPr/>
              <a:t>5</a:t>
            </a:fld>
            <a:endParaRPr lang="en-US" smtClean="0"/>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a:latin typeface="Arial" pitchFamily="34" charset="0"/>
                <a:cs typeface="Arial" pitchFamily="34" charset="0"/>
              </a:rPr>
              <a:t>Forensic Anthropology </a:t>
            </a:r>
            <a:r>
              <a:rPr lang="en-US" sz="2700" dirty="0">
                <a:latin typeface="Arial" pitchFamily="34" charset="0"/>
                <a:cs typeface="Arial" pitchFamily="34" charset="0"/>
              </a:rPr>
              <a:t>(continued)</a:t>
            </a:r>
            <a:r>
              <a:rPr lang="en-US" dirty="0">
                <a:latin typeface="Arial" pitchFamily="34" charset="0"/>
                <a:cs typeface="Arial" pitchFamily="34" charset="0"/>
              </a:rPr>
              <a:t>	</a:t>
            </a:r>
          </a:p>
        </p:txBody>
      </p:sp>
      <p:pic>
        <p:nvPicPr>
          <p:cNvPr id="14341" name="Picture 6" descr="c:\winnt\profiles\vis_024.SHSU.002\Local Settings\Temporary Internet Files\Content.IE5\5ESL22M2\MC900436260[1].png"/>
          <p:cNvPicPr>
            <a:picLocks noChangeAspect="1" noChangeArrowheads="1"/>
          </p:cNvPicPr>
          <p:nvPr/>
        </p:nvPicPr>
        <p:blipFill>
          <a:blip r:embed="rId2" cstate="print"/>
          <a:srcRect/>
          <a:stretch>
            <a:fillRect/>
          </a:stretch>
        </p:blipFill>
        <p:spPr bwMode="auto">
          <a:xfrm>
            <a:off x="6096000" y="4138613"/>
            <a:ext cx="2159000" cy="20399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eaLnBrk="1" hangingPunct="1"/>
            <a:r>
              <a:rPr lang="en-US" sz="2800" smtClean="0"/>
              <a:t>Sutures</a:t>
            </a:r>
          </a:p>
          <a:p>
            <a:pPr lvl="1" eaLnBrk="1" hangingPunct="1"/>
            <a:r>
              <a:rPr lang="en-US" sz="2400" smtClean="0"/>
              <a:t>Zigzag-like cracks on the skull</a:t>
            </a:r>
          </a:p>
          <a:p>
            <a:pPr lvl="1" eaLnBrk="1" hangingPunct="1"/>
            <a:r>
              <a:rPr lang="en-US" sz="2400" smtClean="0"/>
              <a:t>Are separate at birth, but gradually close from the inside out</a:t>
            </a:r>
          </a:p>
          <a:p>
            <a:pPr lvl="1" eaLnBrk="1" hangingPunct="1"/>
            <a:r>
              <a:rPr lang="en-US" sz="2400" smtClean="0"/>
              <a:t>The older the individual, the less visible the sutures</a:t>
            </a:r>
          </a:p>
          <a:p>
            <a:pPr eaLnBrk="1" hangingPunct="1"/>
            <a:r>
              <a:rPr lang="en-US" sz="2800" smtClean="0"/>
              <a:t>In toddlers and infants, length of the long bones are measured and compared to known growth curves</a:t>
            </a:r>
          </a:p>
          <a:p>
            <a:pPr eaLnBrk="1" hangingPunct="1"/>
            <a:r>
              <a:rPr lang="en-US" sz="2800" smtClean="0"/>
              <a:t>After age 21, age is estimated by the level of change on the surfaces of the bones</a:t>
            </a:r>
          </a:p>
        </p:txBody>
      </p:sp>
      <p:sp>
        <p:nvSpPr>
          <p:cNvPr id="15363"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83EF430-20CB-4E78-BA81-F9C1FC8C5FC8}" type="slidenum">
              <a:rPr lang="en-US" smtClean="0"/>
              <a:pPr/>
              <a:t>6</a:t>
            </a:fld>
            <a:endParaRPr lang="en-US" smtClean="0"/>
          </a:p>
        </p:txBody>
      </p:sp>
      <p:sp>
        <p:nvSpPr>
          <p:cNvPr id="5" name="Title 4"/>
          <p:cNvSpPr>
            <a:spLocks noGrp="1"/>
          </p:cNvSpPr>
          <p:nvPr>
            <p:ph type="title"/>
          </p:nvPr>
        </p:nvSpPr>
        <p:spPr/>
        <p:txBody>
          <a:bodyPr>
            <a:noAutofit/>
          </a:bodyPr>
          <a:lstStyle/>
          <a:p>
            <a:pPr eaLnBrk="1" fontAlgn="auto" hangingPunct="1">
              <a:spcAft>
                <a:spcPts val="0"/>
              </a:spcAft>
              <a:defRPr/>
            </a:pPr>
            <a:r>
              <a:rPr lang="en-US" sz="4000" dirty="0" smtClean="0">
                <a:latin typeface="Arial" pitchFamily="34" charset="0"/>
                <a:cs typeface="Arial" pitchFamily="34" charset="0"/>
              </a:rPr>
              <a:t>Forensic Anthropology:</a:t>
            </a:r>
            <a:br>
              <a:rPr lang="en-US" sz="4000" dirty="0" smtClean="0">
                <a:latin typeface="Arial" pitchFamily="34" charset="0"/>
                <a:cs typeface="Arial" pitchFamily="34" charset="0"/>
              </a:rPr>
            </a:br>
            <a:r>
              <a:rPr lang="en-US" sz="4000" dirty="0">
                <a:latin typeface="Arial" pitchFamily="34" charset="0"/>
                <a:cs typeface="Arial" pitchFamily="34" charset="0"/>
              </a:rPr>
              <a:t>Age Determination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6"/>
          <p:cNvSpPr>
            <a:spLocks noGrp="1"/>
          </p:cNvSpPr>
          <p:nvPr>
            <p:ph sz="half" idx="1"/>
          </p:nvPr>
        </p:nvSpPr>
        <p:spPr>
          <a:xfrm>
            <a:off x="457200" y="1481138"/>
            <a:ext cx="4038600" cy="4525962"/>
          </a:xfrm>
        </p:spPr>
        <p:txBody>
          <a:bodyPr/>
          <a:lstStyle/>
          <a:p>
            <a:pPr eaLnBrk="1" hangingPunct="1"/>
            <a:r>
              <a:rPr lang="en-US" dirty="0" smtClean="0"/>
              <a:t>Infant skull with sutures visible</a:t>
            </a:r>
          </a:p>
        </p:txBody>
      </p:sp>
      <p:sp>
        <p:nvSpPr>
          <p:cNvPr id="16387" name="Content Placeholder 7"/>
          <p:cNvSpPr>
            <a:spLocks noGrp="1"/>
          </p:cNvSpPr>
          <p:nvPr>
            <p:ph sz="half" idx="2"/>
          </p:nvPr>
        </p:nvSpPr>
        <p:spPr>
          <a:xfrm>
            <a:off x="4648200" y="1481138"/>
            <a:ext cx="4038600" cy="4525962"/>
          </a:xfrm>
        </p:spPr>
        <p:txBody>
          <a:bodyPr/>
          <a:lstStyle/>
          <a:p>
            <a:pPr eaLnBrk="1" hangingPunct="1"/>
            <a:r>
              <a:rPr lang="en-US" sz="2400" dirty="0" smtClean="0"/>
              <a:t>End of this femur is rough, indicating a juvenile</a:t>
            </a:r>
          </a:p>
        </p:txBody>
      </p:sp>
      <p:sp>
        <p:nvSpPr>
          <p:cNvPr id="16388"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2419613-E643-45BC-B1B8-CAA8E03B2F08}" type="slidenum">
              <a:rPr lang="en-US" smtClean="0"/>
              <a:pPr/>
              <a:t>7</a:t>
            </a:fld>
            <a:endParaRPr lang="en-US" smtClean="0"/>
          </a:p>
        </p:txBody>
      </p:sp>
      <p:sp>
        <p:nvSpPr>
          <p:cNvPr id="6" name="Title 5"/>
          <p:cNvSpPr>
            <a:spLocks noGrp="1"/>
          </p:cNvSpPr>
          <p:nvPr>
            <p:ph type="title"/>
          </p:nvPr>
        </p:nvSpPr>
        <p:spPr/>
        <p:txBody>
          <a:bodyPr>
            <a:normAutofit fontScale="90000"/>
          </a:bodyPr>
          <a:lstStyle/>
          <a:p>
            <a:pPr eaLnBrk="1" fontAlgn="auto" hangingPunct="1">
              <a:spcAft>
                <a:spcPts val="0"/>
              </a:spcAft>
              <a:defRPr/>
            </a:pPr>
            <a:r>
              <a:rPr lang="en-US" sz="4400" dirty="0">
                <a:latin typeface="Arial" pitchFamily="34" charset="0"/>
                <a:cs typeface="Arial" pitchFamily="34" charset="0"/>
              </a:rPr>
              <a:t>Forensic Anthropology:</a:t>
            </a:r>
            <a:br>
              <a:rPr lang="en-US" sz="4400" dirty="0">
                <a:latin typeface="Arial" pitchFamily="34" charset="0"/>
                <a:cs typeface="Arial" pitchFamily="34" charset="0"/>
              </a:rPr>
            </a:br>
            <a:r>
              <a:rPr lang="en-US" sz="4400" dirty="0">
                <a:latin typeface="Arial" pitchFamily="34" charset="0"/>
                <a:cs typeface="Arial" pitchFamily="34" charset="0"/>
              </a:rPr>
              <a:t>Age </a:t>
            </a:r>
            <a:r>
              <a:rPr lang="en-US" sz="4400" dirty="0" smtClean="0">
                <a:latin typeface="Arial" pitchFamily="34" charset="0"/>
                <a:cs typeface="Arial" pitchFamily="34" charset="0"/>
              </a:rPr>
              <a:t>Determination </a:t>
            </a:r>
            <a:r>
              <a:rPr lang="en-US" sz="2700" dirty="0" smtClean="0">
                <a:latin typeface="Arial" pitchFamily="34" charset="0"/>
                <a:cs typeface="Arial" pitchFamily="34" charset="0"/>
              </a:rPr>
              <a:t>(continued)</a:t>
            </a:r>
            <a:endParaRPr lang="en-US" sz="2700" dirty="0">
              <a:latin typeface="Arial" pitchFamily="34" charset="0"/>
              <a:cs typeface="Arial" pitchFamily="34" charset="0"/>
            </a:endParaRPr>
          </a:p>
        </p:txBody>
      </p:sp>
      <p:pic>
        <p:nvPicPr>
          <p:cNvPr id="16390" name="Picture 2" descr="E:\Forensic Anthropology\pics for powerpoint\infant skull.JPG"/>
          <p:cNvPicPr>
            <a:picLocks noChangeAspect="1" noChangeArrowheads="1"/>
          </p:cNvPicPr>
          <p:nvPr/>
        </p:nvPicPr>
        <p:blipFill>
          <a:blip r:embed="rId2" cstate="print"/>
          <a:srcRect/>
          <a:stretch>
            <a:fillRect/>
          </a:stretch>
        </p:blipFill>
        <p:spPr bwMode="auto">
          <a:xfrm>
            <a:off x="731838" y="2465388"/>
            <a:ext cx="3470275" cy="3381375"/>
          </a:xfrm>
          <a:prstGeom prst="rect">
            <a:avLst/>
          </a:prstGeom>
          <a:noFill/>
          <a:ln w="9525">
            <a:noFill/>
            <a:miter lim="800000"/>
            <a:headEnd/>
            <a:tailEnd/>
          </a:ln>
        </p:spPr>
      </p:pic>
      <p:pic>
        <p:nvPicPr>
          <p:cNvPr id="16391" name="Picture 4" descr="E:\Forensic Anthropology\pics for powerpoint\juvenile femur.JPG"/>
          <p:cNvPicPr>
            <a:picLocks noChangeAspect="1" noChangeArrowheads="1"/>
          </p:cNvPicPr>
          <p:nvPr/>
        </p:nvPicPr>
        <p:blipFill>
          <a:blip r:embed="rId3" cstate="print"/>
          <a:srcRect/>
          <a:stretch>
            <a:fillRect/>
          </a:stretch>
        </p:blipFill>
        <p:spPr bwMode="auto">
          <a:xfrm>
            <a:off x="5781675" y="2682875"/>
            <a:ext cx="1847850" cy="34956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66725" y="1998663"/>
          <a:ext cx="8229600" cy="3006725"/>
        </p:xfrm>
        <a:graphic>
          <a:graphicData uri="http://schemas.openxmlformats.org/drawingml/2006/table">
            <a:tbl>
              <a:tblPr firstRow="1" bandRow="1">
                <a:tableStyleId>{5C22544A-7EE6-4342-B048-85BDC9FD1C3A}</a:tableStyleId>
              </a:tblPr>
              <a:tblGrid>
                <a:gridCol w="4114800"/>
                <a:gridCol w="4114800"/>
              </a:tblGrid>
              <a:tr h="370687">
                <a:tc>
                  <a:txBody>
                    <a:bodyPr/>
                    <a:lstStyle/>
                    <a:p>
                      <a:r>
                        <a:rPr lang="en-US" sz="1800" dirty="0" smtClean="0"/>
                        <a:t>MALE</a:t>
                      </a:r>
                      <a:endParaRPr lang="en-US" sz="1800" dirty="0"/>
                    </a:p>
                  </a:txBody>
                  <a:tcPr marL="91439" marR="91439" marT="45702" marB="45702"/>
                </a:tc>
                <a:tc>
                  <a:txBody>
                    <a:bodyPr/>
                    <a:lstStyle/>
                    <a:p>
                      <a:r>
                        <a:rPr lang="en-US" sz="1800" dirty="0" smtClean="0"/>
                        <a:t>FEMALE</a:t>
                      </a:r>
                      <a:endParaRPr lang="en-US" sz="1800" dirty="0"/>
                    </a:p>
                  </a:txBody>
                  <a:tcPr marL="91439" marR="91439" marT="45702" marB="45702"/>
                </a:tc>
              </a:tr>
              <a:tr h="370687">
                <a:tc>
                  <a:txBody>
                    <a:bodyPr/>
                    <a:lstStyle/>
                    <a:p>
                      <a:r>
                        <a:rPr lang="en-US" sz="1800" dirty="0" smtClean="0"/>
                        <a:t>Narrow pelvic opening</a:t>
                      </a:r>
                      <a:endParaRPr lang="en-US" sz="1800" dirty="0"/>
                    </a:p>
                  </a:txBody>
                  <a:tcPr marL="91439" marR="91439" marT="45702" marB="45702"/>
                </a:tc>
                <a:tc>
                  <a:txBody>
                    <a:bodyPr/>
                    <a:lstStyle/>
                    <a:p>
                      <a:r>
                        <a:rPr lang="en-US" sz="1800" dirty="0" smtClean="0"/>
                        <a:t>Larger, circular</a:t>
                      </a:r>
                      <a:r>
                        <a:rPr lang="en-US" sz="1800" baseline="0" dirty="0" smtClean="0"/>
                        <a:t> pelvic opening</a:t>
                      </a:r>
                      <a:endParaRPr lang="en-US" sz="1800" dirty="0"/>
                    </a:p>
                  </a:txBody>
                  <a:tcPr marL="91439" marR="91439" marT="45702" marB="45702"/>
                </a:tc>
              </a:tr>
              <a:tr h="370687">
                <a:tc>
                  <a:txBody>
                    <a:bodyPr/>
                    <a:lstStyle/>
                    <a:p>
                      <a:r>
                        <a:rPr lang="en-US" sz="1800" dirty="0" smtClean="0"/>
                        <a:t>Long, narrow sacrum</a:t>
                      </a:r>
                      <a:endParaRPr lang="en-US" sz="1800" dirty="0"/>
                    </a:p>
                  </a:txBody>
                  <a:tcPr marL="91439" marR="91439" marT="45702" marB="45702"/>
                </a:tc>
                <a:tc>
                  <a:txBody>
                    <a:bodyPr/>
                    <a:lstStyle/>
                    <a:p>
                      <a:r>
                        <a:rPr lang="en-US" sz="1800" dirty="0" smtClean="0"/>
                        <a:t>Wide sacrum</a:t>
                      </a:r>
                    </a:p>
                  </a:txBody>
                  <a:tcPr marL="91439" marR="91439" marT="45702" marB="45702"/>
                </a:tc>
              </a:tr>
              <a:tr h="640043">
                <a:tc>
                  <a:txBody>
                    <a:bodyPr/>
                    <a:lstStyle/>
                    <a:p>
                      <a:r>
                        <a:rPr lang="en-US" sz="1800" dirty="0" smtClean="0"/>
                        <a:t>Acute (less than 90</a:t>
                      </a:r>
                      <a:r>
                        <a:rPr lang="en-US" sz="1800" baseline="30000" dirty="0" smtClean="0"/>
                        <a:t>0</a:t>
                      </a:r>
                      <a:r>
                        <a:rPr lang="en-US" sz="1800" baseline="0" dirty="0" smtClean="0"/>
                        <a:t>) </a:t>
                      </a:r>
                      <a:r>
                        <a:rPr lang="en-US" sz="1800" baseline="0" dirty="0" err="1" smtClean="0"/>
                        <a:t>subpubic</a:t>
                      </a:r>
                      <a:r>
                        <a:rPr lang="en-US" sz="1800" baseline="0" dirty="0" smtClean="0"/>
                        <a:t> angle</a:t>
                      </a:r>
                      <a:endParaRPr lang="en-US" sz="1800" dirty="0"/>
                    </a:p>
                  </a:txBody>
                  <a:tcPr marL="91439" marR="91439" marT="45702" marB="45702"/>
                </a:tc>
                <a:tc>
                  <a:txBody>
                    <a:bodyPr/>
                    <a:lstStyle/>
                    <a:p>
                      <a:r>
                        <a:rPr lang="en-US" sz="1800" dirty="0" smtClean="0"/>
                        <a:t>Wide </a:t>
                      </a:r>
                      <a:r>
                        <a:rPr lang="en-US" sz="1800" dirty="0" err="1" smtClean="0"/>
                        <a:t>subpubic</a:t>
                      </a:r>
                      <a:r>
                        <a:rPr lang="en-US" sz="1800" dirty="0" smtClean="0"/>
                        <a:t> angle (approximately</a:t>
                      </a:r>
                      <a:r>
                        <a:rPr lang="en-US" sz="1800" baseline="0" dirty="0" smtClean="0"/>
                        <a:t> 90</a:t>
                      </a:r>
                      <a:r>
                        <a:rPr lang="en-US" sz="1800" baseline="30000" dirty="0" smtClean="0"/>
                        <a:t>0</a:t>
                      </a:r>
                      <a:r>
                        <a:rPr lang="en-US" sz="1800" baseline="0" dirty="0" smtClean="0"/>
                        <a:t>)</a:t>
                      </a:r>
                      <a:endParaRPr lang="en-US" sz="1800" dirty="0"/>
                    </a:p>
                  </a:txBody>
                  <a:tcPr marL="91439" marR="91439" marT="45702" marB="45702"/>
                </a:tc>
              </a:tr>
              <a:tr h="370687">
                <a:tc>
                  <a:txBody>
                    <a:bodyPr/>
                    <a:lstStyle/>
                    <a:p>
                      <a:r>
                        <a:rPr lang="en-US" sz="1800" dirty="0" smtClean="0"/>
                        <a:t>Larger</a:t>
                      </a:r>
                      <a:r>
                        <a:rPr lang="en-US" sz="1800" baseline="0" dirty="0" smtClean="0"/>
                        <a:t> skull overall</a:t>
                      </a:r>
                      <a:endParaRPr lang="en-US" sz="1800" dirty="0"/>
                    </a:p>
                  </a:txBody>
                  <a:tcPr marL="91439" marR="91439" marT="45702" marB="45702"/>
                </a:tc>
                <a:tc>
                  <a:txBody>
                    <a:bodyPr/>
                    <a:lstStyle/>
                    <a:p>
                      <a:r>
                        <a:rPr lang="en-US" sz="1800" dirty="0" smtClean="0"/>
                        <a:t>Smaller skull</a:t>
                      </a:r>
                      <a:endParaRPr lang="en-US" sz="1800" dirty="0"/>
                    </a:p>
                  </a:txBody>
                  <a:tcPr marL="91439" marR="91439" marT="45702" marB="45702"/>
                </a:tc>
              </a:tr>
              <a:tr h="370687">
                <a:tc>
                  <a:txBody>
                    <a:bodyPr/>
                    <a:lstStyle/>
                    <a:p>
                      <a:r>
                        <a:rPr lang="en-US" sz="1800" dirty="0" smtClean="0"/>
                        <a:t>Pronounced brow</a:t>
                      </a:r>
                      <a:r>
                        <a:rPr lang="en-US" sz="1800" baseline="0" dirty="0" smtClean="0"/>
                        <a:t> bone</a:t>
                      </a:r>
                      <a:endParaRPr lang="en-US" sz="1800" dirty="0"/>
                    </a:p>
                  </a:txBody>
                  <a:tcPr marL="91439" marR="91439" marT="45702" marB="45702"/>
                </a:tc>
                <a:tc>
                  <a:txBody>
                    <a:bodyPr/>
                    <a:lstStyle/>
                    <a:p>
                      <a:r>
                        <a:rPr lang="en-US" sz="1800" dirty="0" smtClean="0"/>
                        <a:t>Diminished brow bone</a:t>
                      </a:r>
                      <a:endParaRPr lang="en-US" sz="1800" dirty="0"/>
                    </a:p>
                  </a:txBody>
                  <a:tcPr marL="91439" marR="91439" marT="45702" marB="45702"/>
                </a:tc>
              </a:tr>
              <a:tr h="513246">
                <a:tc>
                  <a:txBody>
                    <a:bodyPr/>
                    <a:lstStyle/>
                    <a:p>
                      <a:r>
                        <a:rPr lang="en-US" sz="1800" dirty="0" smtClean="0"/>
                        <a:t>Overall robust skeleton</a:t>
                      </a:r>
                      <a:endParaRPr lang="en-US" sz="1800" dirty="0"/>
                    </a:p>
                  </a:txBody>
                  <a:tcPr marL="91439" marR="91439" marT="45702" marB="45702"/>
                </a:tc>
                <a:tc>
                  <a:txBody>
                    <a:bodyPr/>
                    <a:lstStyle/>
                    <a:p>
                      <a:r>
                        <a:rPr lang="en-US" sz="1800" dirty="0" smtClean="0"/>
                        <a:t>Overall slender skeleton</a:t>
                      </a:r>
                      <a:endParaRPr lang="en-US" sz="1800" dirty="0"/>
                    </a:p>
                  </a:txBody>
                  <a:tcPr marL="91439" marR="91439" marT="45702" marB="45702"/>
                </a:tc>
              </a:tr>
            </a:tbl>
          </a:graphicData>
        </a:graphic>
      </p:graphicFrame>
      <p:sp>
        <p:nvSpPr>
          <p:cNvPr id="17436"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740A404-F0A0-4BBE-9A0C-D4B8286B0553}" type="slidenum">
              <a:rPr lang="en-US" smtClean="0"/>
              <a:pPr/>
              <a:t>8</a:t>
            </a:fld>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latin typeface="Arial" pitchFamily="34" charset="0"/>
                <a:cs typeface="Arial" pitchFamily="34" charset="0"/>
              </a:rPr>
              <a:t>Forensic Anthropology:</a:t>
            </a:r>
            <a:br>
              <a:rPr lang="en-US" dirty="0" smtClean="0">
                <a:latin typeface="Arial" pitchFamily="34" charset="0"/>
                <a:cs typeface="Arial" pitchFamily="34" charset="0"/>
              </a:rPr>
            </a:br>
            <a:r>
              <a:rPr lang="en-US" dirty="0" smtClean="0">
                <a:latin typeface="Arial" pitchFamily="34" charset="0"/>
                <a:cs typeface="Arial" pitchFamily="34" charset="0"/>
              </a:rPr>
              <a:t>Gender Determination	</a:t>
            </a:r>
            <a:endParaRPr lang="en-US"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eaLnBrk="1" hangingPunct="1">
              <a:defRPr/>
            </a:pPr>
            <a:r>
              <a:rPr lang="en-US" dirty="0">
                <a:latin typeface="Arial" pitchFamily="34" charset="0"/>
                <a:cs typeface="Arial" pitchFamily="34" charset="0"/>
              </a:rPr>
              <a:t>Forensic Anthropology:</a:t>
            </a:r>
            <a:br>
              <a:rPr lang="en-US" dirty="0">
                <a:latin typeface="Arial" pitchFamily="34" charset="0"/>
                <a:cs typeface="Arial" pitchFamily="34" charset="0"/>
              </a:rPr>
            </a:br>
            <a:r>
              <a:rPr lang="en-US" dirty="0">
                <a:latin typeface="Arial" pitchFamily="34" charset="0"/>
                <a:cs typeface="Arial" pitchFamily="34" charset="0"/>
              </a:rPr>
              <a:t>Gender </a:t>
            </a:r>
            <a:r>
              <a:rPr lang="en-US" dirty="0" smtClean="0">
                <a:latin typeface="Arial" pitchFamily="34" charset="0"/>
                <a:cs typeface="Arial" pitchFamily="34" charset="0"/>
              </a:rPr>
              <a:t>Determination </a:t>
            </a:r>
            <a:r>
              <a:rPr lang="en-US" sz="2700" dirty="0" smtClean="0">
                <a:latin typeface="Arial" pitchFamily="34" charset="0"/>
                <a:cs typeface="Arial" pitchFamily="34" charset="0"/>
              </a:rPr>
              <a:t>(continued)</a:t>
            </a:r>
            <a:endParaRPr lang="en-US" sz="2700" dirty="0">
              <a:latin typeface="Arial" pitchFamily="34" charset="0"/>
              <a:cs typeface="Arial" pitchFamily="34" charset="0"/>
            </a:endParaRPr>
          </a:p>
        </p:txBody>
      </p:sp>
      <p:sp>
        <p:nvSpPr>
          <p:cNvPr id="18435" name="Text Placeholder 6"/>
          <p:cNvSpPr>
            <a:spLocks noGrp="1"/>
          </p:cNvSpPr>
          <p:nvPr>
            <p:ph type="body" idx="1"/>
          </p:nvPr>
        </p:nvSpPr>
        <p:spPr/>
        <p:txBody>
          <a:bodyPr/>
          <a:lstStyle/>
          <a:p>
            <a:pPr eaLnBrk="1" hangingPunct="1"/>
            <a:r>
              <a:rPr lang="en-US" smtClean="0"/>
              <a:t>FEMALE PELVIS	</a:t>
            </a:r>
          </a:p>
        </p:txBody>
      </p:sp>
      <p:sp>
        <p:nvSpPr>
          <p:cNvPr id="18436" name="Text Placeholder 8"/>
          <p:cNvSpPr>
            <a:spLocks noGrp="1"/>
          </p:cNvSpPr>
          <p:nvPr>
            <p:ph type="body" sz="half" idx="3"/>
          </p:nvPr>
        </p:nvSpPr>
        <p:spPr>
          <a:xfrm>
            <a:off x="4645025" y="5410200"/>
            <a:ext cx="4041775" cy="762000"/>
          </a:xfrm>
        </p:spPr>
        <p:txBody>
          <a:bodyPr/>
          <a:lstStyle/>
          <a:p>
            <a:pPr eaLnBrk="1" hangingPunct="1"/>
            <a:r>
              <a:rPr lang="en-US" smtClean="0"/>
              <a:t>MALE PELVIS</a:t>
            </a:r>
          </a:p>
        </p:txBody>
      </p:sp>
      <p:pic>
        <p:nvPicPr>
          <p:cNvPr id="18437" name="Content Placeholder 10"/>
          <p:cNvPicPr>
            <a:picLocks noGrp="1" noChangeAspect="1"/>
          </p:cNvPicPr>
          <p:nvPr>
            <p:ph sz="quarter" idx="2"/>
          </p:nvPr>
        </p:nvPicPr>
        <p:blipFill>
          <a:blip r:embed="rId2" cstate="print"/>
          <a:srcRect/>
          <a:stretch>
            <a:fillRect/>
          </a:stretch>
        </p:blipFill>
        <p:spPr>
          <a:xfrm>
            <a:off x="465138" y="1814513"/>
            <a:ext cx="4024312" cy="3200400"/>
          </a:xfrm>
          <a:ln>
            <a:prstDash val="solid"/>
          </a:ln>
        </p:spPr>
      </p:pic>
      <p:pic>
        <p:nvPicPr>
          <p:cNvPr id="18438" name="Content Placeholder 11"/>
          <p:cNvPicPr>
            <a:picLocks noGrp="1" noChangeAspect="1"/>
          </p:cNvPicPr>
          <p:nvPr>
            <p:ph sz="quarter" idx="4"/>
          </p:nvPr>
        </p:nvPicPr>
        <p:blipFill>
          <a:blip r:embed="rId3" cstate="print"/>
          <a:srcRect/>
          <a:stretch>
            <a:fillRect/>
          </a:stretch>
        </p:blipFill>
        <p:spPr>
          <a:xfrm>
            <a:off x="4600575" y="1811338"/>
            <a:ext cx="4129088" cy="3203575"/>
          </a:xfrm>
          <a:ln>
            <a:prstDash val="solid"/>
          </a:ln>
        </p:spPr>
      </p:pic>
      <p:sp>
        <p:nvSpPr>
          <p:cNvPr id="1843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5918C5A-E658-4584-9695-8D76C40FA49F}" type="slidenum">
              <a:rPr lang="en-US" smtClean="0"/>
              <a:pPr/>
              <a:t>9</a:t>
            </a:fld>
            <a:endParaRPr lang="en-US"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3.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4.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Concourse</Template>
  <TotalTime>2634</TotalTime>
  <Words>1169</Words>
  <Application>Microsoft Macintosh PowerPoint</Application>
  <PresentationFormat>On-screen Show (4:3)</PresentationFormat>
  <Paragraphs>224</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Forensic Anthropology</vt:lpstr>
      <vt:lpstr>PowerPoint Presentation</vt:lpstr>
      <vt:lpstr>Forensic Anthropology </vt:lpstr>
      <vt:lpstr>Forensic Anthropology (continued) </vt:lpstr>
      <vt:lpstr>Forensic Anthropology (continued) </vt:lpstr>
      <vt:lpstr>Forensic Anthropology: Age Determination</vt:lpstr>
      <vt:lpstr>Forensic Anthropology: Age Determination (continued)</vt:lpstr>
      <vt:lpstr>Forensic Anthropology: Gender Determination </vt:lpstr>
      <vt:lpstr>Forensic Anthropology: Gender Determination (continued)</vt:lpstr>
      <vt:lpstr>Forensic Anthropology: Gender Determination (continued)</vt:lpstr>
      <vt:lpstr>Forensic Anthropology: Gender Determination (continued)</vt:lpstr>
      <vt:lpstr>Forensic Anthropology: Gender Determination (continued)</vt:lpstr>
      <vt:lpstr>Forensic Anthropology: Gender Determination (continued)</vt:lpstr>
      <vt:lpstr>Forensic Anthropology: Race Determination</vt:lpstr>
      <vt:lpstr>Forensic Anthropology: Race Determination (continued)</vt:lpstr>
      <vt:lpstr>Forensic Anthropology: Race Determination (continued)</vt:lpstr>
      <vt:lpstr>Forensic Anthropology: Race Determination (continued)</vt:lpstr>
      <vt:lpstr>Forensic Anthropology: Height Determination</vt:lpstr>
      <vt:lpstr>Forensic Anthropology: Other Determining Factors </vt:lpstr>
      <vt:lpstr>Excavation of Skeletal Remains</vt:lpstr>
      <vt:lpstr>Excavation of Skeletal Remains (continued)</vt:lpstr>
      <vt:lpstr>Forensic Odontology </vt:lpstr>
      <vt:lpstr>Human Death</vt:lpstr>
      <vt:lpstr>Human Death (continued)</vt:lpstr>
      <vt:lpstr>Human Death (continued)</vt:lpstr>
      <vt:lpstr>Forensic Anthropology: Stages of Decomposition</vt:lpstr>
      <vt:lpstr>Forensic Entomology</vt:lpstr>
      <vt:lpstr>Forensic Entomology (continued)</vt:lpstr>
      <vt:lpstr>Forensic Entomology (continued)</vt:lpstr>
      <vt:lpstr>Forensic Entomology (continued)</vt:lpstr>
      <vt:lpstr>Forensic Entomology (continued) </vt:lpstr>
      <vt:lpstr>PowerPoint Presentation</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 O'Dell</dc:creator>
  <cp:lastModifiedBy>Kathryn Aguilar</cp:lastModifiedBy>
  <cp:revision>62</cp:revision>
  <dcterms:created xsi:type="dcterms:W3CDTF">2010-12-01T22:56:39Z</dcterms:created>
  <dcterms:modified xsi:type="dcterms:W3CDTF">2017-04-14T15:51:18Z</dcterms:modified>
</cp:coreProperties>
</file>