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9" r:id="rId2"/>
    <p:sldId id="286" r:id="rId3"/>
    <p:sldId id="257" r:id="rId4"/>
    <p:sldId id="256" r:id="rId5"/>
    <p:sldId id="281" r:id="rId6"/>
    <p:sldId id="271" r:id="rId7"/>
    <p:sldId id="279" r:id="rId8"/>
    <p:sldId id="272" r:id="rId9"/>
    <p:sldId id="273" r:id="rId10"/>
    <p:sldId id="274" r:id="rId11"/>
    <p:sldId id="278" r:id="rId12"/>
    <p:sldId id="280" r:id="rId13"/>
    <p:sldId id="282" r:id="rId14"/>
    <p:sldId id="275" r:id="rId15"/>
    <p:sldId id="276" r:id="rId16"/>
    <p:sldId id="277" r:id="rId17"/>
    <p:sldId id="266" r:id="rId18"/>
    <p:sldId id="284" r:id="rId19"/>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000" autoAdjust="0"/>
  </p:normalViewPr>
  <p:slideViewPr>
    <p:cSldViewPr>
      <p:cViewPr varScale="1">
        <p:scale>
          <a:sx n="89" d="100"/>
          <a:sy n="89" d="100"/>
        </p:scale>
        <p:origin x="-8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7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104B02D-5F86-4AF6-B354-91262A674C80}" type="datetimeFigureOut">
              <a:rPr lang="en-US"/>
              <a:pPr>
                <a:defRPr/>
              </a:pPr>
              <a:t>7/12/16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33D655A-1342-4885-8DE3-770C1926D1C1}" type="slidenum">
              <a:rPr lang="en-US"/>
              <a:pPr>
                <a:defRPr/>
              </a:pPr>
              <a:t>‹#›</a:t>
            </a:fld>
            <a:endParaRPr lang="en-US"/>
          </a:p>
        </p:txBody>
      </p:sp>
    </p:spTree>
    <p:extLst>
      <p:ext uri="{BB962C8B-B14F-4D97-AF65-F5344CB8AC3E}">
        <p14:creationId xmlns:p14="http://schemas.microsoft.com/office/powerpoint/2010/main" val="21394410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8053AF-9EEE-47D8-BB5E-76ABCFE7D96F}" type="slidenum">
              <a:rPr lang="en-US"/>
              <a:pPr>
                <a:defRPr/>
              </a:pPr>
              <a:t>‹#›</a:t>
            </a:fld>
            <a:endParaRPr lang="en-US"/>
          </a:p>
        </p:txBody>
      </p:sp>
    </p:spTree>
    <p:extLst>
      <p:ext uri="{BB962C8B-B14F-4D97-AF65-F5344CB8AC3E}">
        <p14:creationId xmlns:p14="http://schemas.microsoft.com/office/powerpoint/2010/main" val="3333777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F0B89C-3DEA-43F1-874B-68D4EAB478BB}" type="slidenum">
              <a:rPr lang="en-US"/>
              <a:pPr>
                <a:defRPr/>
              </a:pPr>
              <a:t>‹#›</a:t>
            </a:fld>
            <a:endParaRPr lang="en-US"/>
          </a:p>
        </p:txBody>
      </p:sp>
    </p:spTree>
    <p:extLst>
      <p:ext uri="{BB962C8B-B14F-4D97-AF65-F5344CB8AC3E}">
        <p14:creationId xmlns:p14="http://schemas.microsoft.com/office/powerpoint/2010/main" val="664824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078202-3734-44DE-90CB-5FE050682827}" type="slidenum">
              <a:rPr lang="en-US"/>
              <a:pPr>
                <a:defRPr/>
              </a:pPr>
              <a:t>‹#›</a:t>
            </a:fld>
            <a:endParaRPr lang="en-US"/>
          </a:p>
        </p:txBody>
      </p:sp>
    </p:spTree>
    <p:extLst>
      <p:ext uri="{BB962C8B-B14F-4D97-AF65-F5344CB8AC3E}">
        <p14:creationId xmlns:p14="http://schemas.microsoft.com/office/powerpoint/2010/main" val="2706573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14AEDF-8C56-4BB7-9F4A-F2F1911A20CD}" type="slidenum">
              <a:rPr lang="en-US"/>
              <a:pPr>
                <a:defRPr/>
              </a:pPr>
              <a:t>‹#›</a:t>
            </a:fld>
            <a:endParaRPr lang="en-US"/>
          </a:p>
        </p:txBody>
      </p:sp>
    </p:spTree>
    <p:extLst>
      <p:ext uri="{BB962C8B-B14F-4D97-AF65-F5344CB8AC3E}">
        <p14:creationId xmlns:p14="http://schemas.microsoft.com/office/powerpoint/2010/main" val="4162539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984108-94C8-4985-8237-92F9F00BA8CC}" type="slidenum">
              <a:rPr lang="en-US"/>
              <a:pPr>
                <a:defRPr/>
              </a:pPr>
              <a:t>‹#›</a:t>
            </a:fld>
            <a:endParaRPr lang="en-US"/>
          </a:p>
        </p:txBody>
      </p:sp>
    </p:spTree>
    <p:extLst>
      <p:ext uri="{BB962C8B-B14F-4D97-AF65-F5344CB8AC3E}">
        <p14:creationId xmlns:p14="http://schemas.microsoft.com/office/powerpoint/2010/main" val="99981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11"/>
          <p:cNvSpPr txBox="1">
            <a:spLocks/>
          </p:cNvSpPr>
          <p:nvPr userDrawn="1"/>
        </p:nvSpPr>
        <p:spPr bwMode="auto">
          <a:xfrm>
            <a:off x="2341563" y="6400800"/>
            <a:ext cx="4211637" cy="274638"/>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742950" indent="-285750" algn="ctr" rtl="0" eaLnBrk="0" fontAlgn="base" hangingPunct="0">
              <a:spcBef>
                <a:spcPct val="0"/>
              </a:spcBef>
              <a:spcAft>
                <a:spcPct val="0"/>
              </a:spcAft>
              <a:defRPr kern="1200">
                <a:solidFill>
                  <a:schemeClr val="tx1"/>
                </a:solidFill>
                <a:latin typeface="Arial" charset="0"/>
                <a:ea typeface="+mn-ea"/>
                <a:cs typeface="+mn-cs"/>
              </a:defRPr>
            </a:lvl2pPr>
            <a:lvl3pPr marL="1143000" indent="-228600" algn="ctr" rtl="0" eaLnBrk="0" fontAlgn="base" hangingPunct="0">
              <a:spcBef>
                <a:spcPct val="0"/>
              </a:spcBef>
              <a:spcAft>
                <a:spcPct val="0"/>
              </a:spcAft>
              <a:defRPr kern="1200">
                <a:solidFill>
                  <a:schemeClr val="tx1"/>
                </a:solidFill>
                <a:latin typeface="Arial" charset="0"/>
                <a:ea typeface="+mn-ea"/>
                <a:cs typeface="+mn-cs"/>
              </a:defRPr>
            </a:lvl3pPr>
            <a:lvl4pPr marL="1600200" indent="-228600" algn="ctr" rtl="0" eaLnBrk="0" fontAlgn="base" hangingPunct="0">
              <a:spcBef>
                <a:spcPct val="0"/>
              </a:spcBef>
              <a:spcAft>
                <a:spcPct val="0"/>
              </a:spcAft>
              <a:defRPr kern="1200">
                <a:solidFill>
                  <a:schemeClr val="tx1"/>
                </a:solidFill>
                <a:latin typeface="Arial" charset="0"/>
                <a:ea typeface="+mn-ea"/>
                <a:cs typeface="+mn-cs"/>
              </a:defRPr>
            </a:lvl4pPr>
            <a:lvl5pPr marL="2057400" indent="-228600" algn="ctr"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defRPr/>
            </a:pPr>
            <a:r>
              <a:rPr lang="en-US" sz="1000" smtClean="0">
                <a:latin typeface="Times New Roman" pitchFamily="18" charset="0"/>
                <a:cs typeface="Times New Roman" pitchFamily="18" charset="0"/>
              </a:rPr>
              <a:t>Copyright © Texas Education Agency 2011. All rights reserved.</a:t>
            </a:r>
          </a:p>
          <a:p>
            <a:pPr eaLnBrk="1" hangingPunct="1">
              <a:defRPr/>
            </a:pPr>
            <a:r>
              <a:rPr lang="en-US" sz="1000" smtClean="0">
                <a:latin typeface="Times New Roman" pitchFamily="18" charset="0"/>
                <a:cs typeface="Times New Roman" pitchFamily="18" charset="0"/>
              </a:rPr>
              <a:t>Images and other multimedia content used with permission. </a:t>
            </a:r>
            <a:endParaRPr lang="en-US" sz="1000"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lvl1pPr algn="l">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0017BAC2-7C88-4AF2-8BE2-CBB405E1CB85}" type="slidenum">
              <a:rPr lang="en-US"/>
              <a:pPr>
                <a:defRPr/>
              </a:pPr>
              <a:t>‹#›</a:t>
            </a:fld>
            <a:endParaRPr lang="en-US"/>
          </a:p>
        </p:txBody>
      </p:sp>
    </p:spTree>
    <p:extLst>
      <p:ext uri="{BB962C8B-B14F-4D97-AF65-F5344CB8AC3E}">
        <p14:creationId xmlns:p14="http://schemas.microsoft.com/office/powerpoint/2010/main" val="2945514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03D22A-9827-4A3A-BA81-2F09353A66B0}" type="slidenum">
              <a:rPr lang="en-US"/>
              <a:pPr>
                <a:defRPr/>
              </a:pPr>
              <a:t>‹#›</a:t>
            </a:fld>
            <a:endParaRPr lang="en-US"/>
          </a:p>
        </p:txBody>
      </p:sp>
    </p:spTree>
    <p:extLst>
      <p:ext uri="{BB962C8B-B14F-4D97-AF65-F5344CB8AC3E}">
        <p14:creationId xmlns:p14="http://schemas.microsoft.com/office/powerpoint/2010/main" val="70535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5B86C6-2F71-4289-BF10-4BBC03BBAC47}" type="slidenum">
              <a:rPr lang="en-US"/>
              <a:pPr>
                <a:defRPr/>
              </a:pPr>
              <a:t>‹#›</a:t>
            </a:fld>
            <a:endParaRPr lang="en-US"/>
          </a:p>
        </p:txBody>
      </p:sp>
    </p:spTree>
    <p:extLst>
      <p:ext uri="{BB962C8B-B14F-4D97-AF65-F5344CB8AC3E}">
        <p14:creationId xmlns:p14="http://schemas.microsoft.com/office/powerpoint/2010/main" val="140783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DD6809C-9BE1-49F5-BB0A-8F458C7CB978}" type="slidenum">
              <a:rPr lang="en-US"/>
              <a:pPr>
                <a:defRPr/>
              </a:pPr>
              <a:t>‹#›</a:t>
            </a:fld>
            <a:endParaRPr lang="en-US"/>
          </a:p>
        </p:txBody>
      </p:sp>
    </p:spTree>
    <p:extLst>
      <p:ext uri="{BB962C8B-B14F-4D97-AF65-F5344CB8AC3E}">
        <p14:creationId xmlns:p14="http://schemas.microsoft.com/office/powerpoint/2010/main" val="131135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C8A16D-A1F9-4724-9EB5-5CAF6C46A286}" type="slidenum">
              <a:rPr lang="en-US"/>
              <a:pPr>
                <a:defRPr/>
              </a:pPr>
              <a:t>‹#›</a:t>
            </a:fld>
            <a:endParaRPr lang="en-US"/>
          </a:p>
        </p:txBody>
      </p:sp>
    </p:spTree>
    <p:extLst>
      <p:ext uri="{BB962C8B-B14F-4D97-AF65-F5344CB8AC3E}">
        <p14:creationId xmlns:p14="http://schemas.microsoft.com/office/powerpoint/2010/main" val="391662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9D5839C-7655-48AB-B260-F0A38270C332}" type="slidenum">
              <a:rPr lang="en-US"/>
              <a:pPr>
                <a:defRPr/>
              </a:pPr>
              <a:t>‹#›</a:t>
            </a:fld>
            <a:endParaRPr lang="en-US"/>
          </a:p>
        </p:txBody>
      </p:sp>
    </p:spTree>
    <p:extLst>
      <p:ext uri="{BB962C8B-B14F-4D97-AF65-F5344CB8AC3E}">
        <p14:creationId xmlns:p14="http://schemas.microsoft.com/office/powerpoint/2010/main" val="75837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197E18-78C7-414D-9132-A42942378B0C}" type="slidenum">
              <a:rPr lang="en-US"/>
              <a:pPr>
                <a:defRPr/>
              </a:pPr>
              <a:t>‹#›</a:t>
            </a:fld>
            <a:endParaRPr lang="en-US"/>
          </a:p>
        </p:txBody>
      </p:sp>
    </p:spTree>
    <p:extLst>
      <p:ext uri="{BB962C8B-B14F-4D97-AF65-F5344CB8AC3E}">
        <p14:creationId xmlns:p14="http://schemas.microsoft.com/office/powerpoint/2010/main" val="4208666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74F01C-250D-4E0B-A3B9-A03D53DE68FA}" type="slidenum">
              <a:rPr lang="en-US"/>
              <a:pPr>
                <a:defRPr/>
              </a:pPr>
              <a:t>‹#›</a:t>
            </a:fld>
            <a:endParaRPr lang="en-US"/>
          </a:p>
        </p:txBody>
      </p:sp>
    </p:spTree>
    <p:extLst>
      <p:ext uri="{BB962C8B-B14F-4D97-AF65-F5344CB8AC3E}">
        <p14:creationId xmlns:p14="http://schemas.microsoft.com/office/powerpoint/2010/main" val="8780103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6F73001-880E-4CE2-ABD4-21162CA7DC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45"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rimemuseum.org/library/forensics/origin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opyrights@tea.state.tx.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52600" y="1066800"/>
            <a:ext cx="5334000" cy="1676400"/>
          </a:xfrm>
        </p:spPr>
        <p:txBody>
          <a:bodyPr/>
          <a:lstStyle/>
          <a:p>
            <a:pPr eaLnBrk="1" hangingPunct="1"/>
            <a:r>
              <a:rPr lang="en-US" smtClean="0">
                <a:solidFill>
                  <a:srgbClr val="0000FF"/>
                </a:solidFill>
              </a:rPr>
              <a:t>History of </a:t>
            </a:r>
            <a:br>
              <a:rPr lang="en-US" smtClean="0">
                <a:solidFill>
                  <a:srgbClr val="0000FF"/>
                </a:solidFill>
              </a:rPr>
            </a:br>
            <a:r>
              <a:rPr lang="en-US" smtClean="0">
                <a:solidFill>
                  <a:srgbClr val="0000FF"/>
                </a:solidFill>
              </a:rPr>
              <a:t>Forensic Science</a:t>
            </a:r>
            <a:endParaRPr lang="en-US" smtClean="0"/>
          </a:p>
        </p:txBody>
      </p:sp>
      <p:pic>
        <p:nvPicPr>
          <p:cNvPr id="3075" name="Picture 4" descr="forensic sci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667000"/>
            <a:ext cx="4648200" cy="342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descr="LAW_SM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090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CB3CC34-F993-4DF8-8D79-E7EB2C81103A}" type="slidenum">
              <a:rPr lang="en-US" smtClean="0"/>
              <a:pPr eaLnBrk="1" hangingPunct="1"/>
              <a:t>1</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609600" y="1138910"/>
            <a:ext cx="676794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buFontTx/>
              <a:buAutoNum type="arabicPlain" startAt="1863"/>
            </a:pPr>
            <a:r>
              <a:rPr lang="en-US" sz="2800" b="1" dirty="0">
                <a:solidFill>
                  <a:srgbClr val="0000FF"/>
                </a:solidFill>
              </a:rPr>
              <a:t> </a:t>
            </a:r>
            <a:r>
              <a:rPr lang="en-US" sz="3200" b="1" dirty="0">
                <a:solidFill>
                  <a:srgbClr val="0000FF"/>
                </a:solidFill>
              </a:rPr>
              <a:t>–</a:t>
            </a:r>
            <a:r>
              <a:rPr lang="en-US" sz="2800" b="1" dirty="0">
                <a:solidFill>
                  <a:srgbClr val="0000FF"/>
                </a:solidFill>
              </a:rPr>
              <a:t> </a:t>
            </a:r>
          </a:p>
          <a:p>
            <a:pPr algn="l" eaLnBrk="1" hangingPunct="1"/>
            <a:r>
              <a:rPr lang="en-US" sz="2800" b="1" dirty="0"/>
              <a:t>The first presumptive test for blood</a:t>
            </a:r>
          </a:p>
        </p:txBody>
      </p:sp>
      <p:sp>
        <p:nvSpPr>
          <p:cNvPr id="12293" name="Text Box 10"/>
          <p:cNvSpPr txBox="1">
            <a:spLocks noChangeArrowheads="1"/>
          </p:cNvSpPr>
          <p:nvPr/>
        </p:nvSpPr>
        <p:spPr bwMode="auto">
          <a:xfrm>
            <a:off x="2209800" y="2286000"/>
            <a:ext cx="2428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8</a:t>
            </a:r>
          </a:p>
        </p:txBody>
      </p:sp>
      <p:sp>
        <p:nvSpPr>
          <p:cNvPr id="12294" name="Slide Number Placeholder 6"/>
          <p:cNvSpPr>
            <a:spLocks noGrp="1"/>
          </p:cNvSpPr>
          <p:nvPr>
            <p:ph type="sldNum" sz="quarter" idx="10"/>
          </p:nvPr>
        </p:nvSpPr>
        <p:spPr>
          <a:xfrm>
            <a:off x="7543800" y="6245225"/>
            <a:ext cx="1143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131450B-BD7D-4F59-87C0-604EFA7B1F7F}" type="slidenum">
              <a:rPr lang="en-US" smtClean="0"/>
              <a:pPr eaLnBrk="1" hangingPunct="1"/>
              <a:t>10</a:t>
            </a:fld>
            <a:endParaRPr lang="en-US" smtClean="0"/>
          </a:p>
        </p:txBody>
      </p:sp>
      <p:sp>
        <p:nvSpPr>
          <p:cNvPr id="12295" name="Text Box 10"/>
          <p:cNvSpPr txBox="1">
            <a:spLocks noChangeArrowheads="1"/>
          </p:cNvSpPr>
          <p:nvPr/>
        </p:nvSpPr>
        <p:spPr bwMode="auto">
          <a:xfrm>
            <a:off x="1890713" y="5486400"/>
            <a:ext cx="2428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9</a:t>
            </a:r>
          </a:p>
        </p:txBody>
      </p:sp>
      <p:sp>
        <p:nvSpPr>
          <p:cNvPr id="12296" name="Text Box 5"/>
          <p:cNvSpPr txBox="1">
            <a:spLocks noChangeArrowheads="1"/>
          </p:cNvSpPr>
          <p:nvPr/>
        </p:nvSpPr>
        <p:spPr bwMode="auto">
          <a:xfrm>
            <a:off x="2133600" y="2667000"/>
            <a:ext cx="8382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US" sz="2800" b="1" dirty="0">
                <a:solidFill>
                  <a:srgbClr val="0000FF"/>
                </a:solidFill>
              </a:rPr>
              <a:t>1850’s – 1860’s</a:t>
            </a:r>
            <a:r>
              <a:rPr lang="en-US" sz="3200" b="1" dirty="0">
                <a:solidFill>
                  <a:srgbClr val="0000FF"/>
                </a:solidFill>
              </a:rPr>
              <a:t> – </a:t>
            </a:r>
          </a:p>
          <a:p>
            <a:pPr algn="l" eaLnBrk="1" hangingPunct="1"/>
            <a:r>
              <a:rPr lang="en-US" sz="2800" b="1" dirty="0"/>
              <a:t>Development in photography and </a:t>
            </a:r>
          </a:p>
          <a:p>
            <a:pPr algn="l" eaLnBrk="1" hangingPunct="1"/>
            <a:r>
              <a:rPr lang="en-US" sz="2800" b="1" dirty="0"/>
              <a:t>Improved records in forensic science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solidFill>
                  <a:srgbClr val="0000FF"/>
                </a:solidFill>
              </a:rPr>
              <a:t>Hans Gross</a:t>
            </a:r>
          </a:p>
        </p:txBody>
      </p:sp>
      <p:sp>
        <p:nvSpPr>
          <p:cNvPr id="13315" name="Text Box 7"/>
          <p:cNvSpPr txBox="1">
            <a:spLocks noChangeArrowheads="1"/>
          </p:cNvSpPr>
          <p:nvPr/>
        </p:nvSpPr>
        <p:spPr bwMode="auto">
          <a:xfrm>
            <a:off x="609600" y="1708150"/>
            <a:ext cx="7239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1775" indent="-2317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buFontTx/>
              <a:buChar char="•"/>
            </a:pPr>
            <a:r>
              <a:rPr lang="en-US" sz="2400" b="1" dirty="0"/>
              <a:t>Austrian prosecutor and judge</a:t>
            </a:r>
          </a:p>
          <a:p>
            <a:pPr algn="l" eaLnBrk="1" hangingPunct="1">
              <a:spcBef>
                <a:spcPct val="50000"/>
              </a:spcBef>
              <a:buFontTx/>
              <a:buChar char="•"/>
            </a:pPr>
            <a:r>
              <a:rPr lang="en-US" sz="2400" b="1" dirty="0"/>
              <a:t>1893</a:t>
            </a:r>
          </a:p>
          <a:p>
            <a:pPr algn="l" eaLnBrk="1" hangingPunct="1">
              <a:spcBef>
                <a:spcPct val="50000"/>
              </a:spcBef>
              <a:buFontTx/>
              <a:buChar char="•"/>
            </a:pPr>
            <a:r>
              <a:rPr lang="en-US" sz="2400" b="1" dirty="0"/>
              <a:t>Published </a:t>
            </a:r>
            <a:r>
              <a:rPr lang="en-US" sz="2400" b="1" i="1" u="sng" dirty="0"/>
              <a:t>Criminal Investigation</a:t>
            </a:r>
          </a:p>
          <a:p>
            <a:pPr algn="l" eaLnBrk="1" hangingPunct="1">
              <a:spcBef>
                <a:spcPct val="50000"/>
              </a:spcBef>
              <a:buFontTx/>
              <a:buChar char="•"/>
            </a:pPr>
            <a:r>
              <a:rPr lang="en-US" sz="2400" b="1" dirty="0"/>
              <a:t>Discussed the benefits of science (microscopy, chemistry, physics, zoology, botany, geology and fingerprinting) in criminal investigations</a:t>
            </a:r>
          </a:p>
        </p:txBody>
      </p:sp>
      <p:sp>
        <p:nvSpPr>
          <p:cNvPr id="13317" name="Text Box 10"/>
          <p:cNvSpPr txBox="1">
            <a:spLocks noChangeArrowheads="1"/>
          </p:cNvSpPr>
          <p:nvPr/>
        </p:nvSpPr>
        <p:spPr bwMode="auto">
          <a:xfrm>
            <a:off x="2638425" y="4876800"/>
            <a:ext cx="3000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10</a:t>
            </a:r>
          </a:p>
        </p:txBody>
      </p:sp>
      <p:sp>
        <p:nvSpPr>
          <p:cNvPr id="1331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AA8B6B4-D9B5-4050-B540-B9B358515116}" type="slidenum">
              <a:rPr lang="en-US" smtClean="0"/>
              <a:pPr eaLnBrk="1" hangingPunct="1"/>
              <a:t>11</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4343400" cy="1143000"/>
          </a:xfrm>
        </p:spPr>
        <p:txBody>
          <a:bodyPr/>
          <a:lstStyle/>
          <a:p>
            <a:pPr eaLnBrk="1" hangingPunct="1"/>
            <a:r>
              <a:rPr lang="en-US" sz="4000" b="1" smtClean="0">
                <a:solidFill>
                  <a:srgbClr val="0000FF"/>
                </a:solidFill>
              </a:rPr>
              <a:t>Karl Landsteiner</a:t>
            </a:r>
          </a:p>
        </p:txBody>
      </p:sp>
      <p:sp>
        <p:nvSpPr>
          <p:cNvPr id="14339" name="Text Box 6"/>
          <p:cNvSpPr txBox="1">
            <a:spLocks noChangeArrowheads="1"/>
          </p:cNvSpPr>
          <p:nvPr/>
        </p:nvSpPr>
        <p:spPr bwMode="auto">
          <a:xfrm>
            <a:off x="609600" y="1295400"/>
            <a:ext cx="58674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1775" indent="-2317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buFontTx/>
              <a:buChar char="•"/>
            </a:pPr>
            <a:r>
              <a:rPr lang="en-US" sz="2800" b="1" dirty="0"/>
              <a:t>1901</a:t>
            </a:r>
          </a:p>
          <a:p>
            <a:pPr algn="l" eaLnBrk="1" hangingPunct="1">
              <a:spcBef>
                <a:spcPct val="50000"/>
              </a:spcBef>
              <a:buFontTx/>
              <a:buChar char="•"/>
            </a:pPr>
            <a:r>
              <a:rPr lang="en-US" sz="2800" b="1" dirty="0"/>
              <a:t>Discovered </a:t>
            </a:r>
            <a:r>
              <a:rPr lang="en-US" sz="2800" b="1" u="sng" dirty="0"/>
              <a:t>ABO Blood typing</a:t>
            </a:r>
          </a:p>
        </p:txBody>
      </p:sp>
      <p:sp>
        <p:nvSpPr>
          <p:cNvPr id="14341" name="Text Box 9"/>
          <p:cNvSpPr txBox="1">
            <a:spLocks noChangeArrowheads="1"/>
          </p:cNvSpPr>
          <p:nvPr/>
        </p:nvSpPr>
        <p:spPr bwMode="auto">
          <a:xfrm>
            <a:off x="7239000" y="2438400"/>
            <a:ext cx="2714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600"/>
              <a:t>11</a:t>
            </a:r>
          </a:p>
        </p:txBody>
      </p:sp>
      <p:sp>
        <p:nvSpPr>
          <p:cNvPr id="14343" name="Rectangle 2"/>
          <p:cNvSpPr>
            <a:spLocks noChangeArrowheads="1"/>
          </p:cNvSpPr>
          <p:nvPr/>
        </p:nvSpPr>
        <p:spPr bwMode="auto">
          <a:xfrm>
            <a:off x="2590800" y="3733800"/>
            <a:ext cx="434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4000" b="1">
                <a:solidFill>
                  <a:srgbClr val="0000FF"/>
                </a:solidFill>
              </a:rPr>
              <a:t>Albert Osborn</a:t>
            </a:r>
          </a:p>
        </p:txBody>
      </p:sp>
      <p:sp>
        <p:nvSpPr>
          <p:cNvPr id="14344" name="Text Box 12"/>
          <p:cNvSpPr txBox="1">
            <a:spLocks noChangeArrowheads="1"/>
          </p:cNvSpPr>
          <p:nvPr/>
        </p:nvSpPr>
        <p:spPr bwMode="auto">
          <a:xfrm>
            <a:off x="3048000" y="4724400"/>
            <a:ext cx="5638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buFontTx/>
              <a:buChar char="•"/>
            </a:pPr>
            <a:r>
              <a:rPr lang="en-US" sz="2400" b="1" dirty="0"/>
              <a:t>1910</a:t>
            </a:r>
          </a:p>
          <a:p>
            <a:pPr algn="l" eaLnBrk="1" hangingPunct="1">
              <a:spcBef>
                <a:spcPct val="50000"/>
              </a:spcBef>
              <a:buFontTx/>
              <a:buChar char="•"/>
            </a:pPr>
            <a:r>
              <a:rPr lang="en-US" sz="2400" b="1" dirty="0"/>
              <a:t>Published </a:t>
            </a:r>
            <a:r>
              <a:rPr lang="en-US" sz="2400" b="1" i="1" u="sng" dirty="0"/>
              <a:t>Questioned Documents</a:t>
            </a:r>
          </a:p>
        </p:txBody>
      </p:sp>
      <p:sp>
        <p:nvSpPr>
          <p:cNvPr id="14345"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F42B9FB-A6BE-48AF-A0A3-3B198FC0F755}" type="slidenum">
              <a:rPr lang="en-US" smtClean="0"/>
              <a:pPr eaLnBrk="1" hangingPunct="1"/>
              <a:t>12</a:t>
            </a:fld>
            <a:endParaRPr lang="en-US" smtClean="0"/>
          </a:p>
        </p:txBody>
      </p:sp>
      <p:sp>
        <p:nvSpPr>
          <p:cNvPr id="14346" name="Text Box 9"/>
          <p:cNvSpPr txBox="1">
            <a:spLocks noChangeArrowheads="1"/>
          </p:cNvSpPr>
          <p:nvPr/>
        </p:nvSpPr>
        <p:spPr bwMode="auto">
          <a:xfrm>
            <a:off x="1752600" y="5943600"/>
            <a:ext cx="2714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600"/>
              <a:t>12</a:t>
            </a:r>
          </a:p>
        </p:txBody>
      </p:sp>
      <p:sp>
        <p:nvSpPr>
          <p:cNvPr id="14347" name="Footer Placeholder 11"/>
          <p:cNvSpPr>
            <a:spLocks noGrp="1"/>
          </p:cNvSpPr>
          <p:nvPr>
            <p:ph type="ftr" sz="quarter" idx="11"/>
          </p:nvPr>
        </p:nvSpPr>
        <p:spPr>
          <a:xfrm>
            <a:off x="2341563" y="6400800"/>
            <a:ext cx="4211637" cy="274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1000" smtClean="0">
                <a:latin typeface="Times New Roman" pitchFamily="18" charset="0"/>
                <a:cs typeface="Times New Roman" pitchFamily="18" charset="0"/>
              </a:rPr>
              <a:t>Copyright © Texas Education Agency 2011. All rights reserved.</a:t>
            </a:r>
          </a:p>
          <a:p>
            <a:pPr eaLnBrk="1" hangingPunct="1"/>
            <a:r>
              <a:rPr lang="en-US" sz="1000" smtClean="0">
                <a:latin typeface="Times New Roman" pitchFamily="18" charset="0"/>
                <a:cs typeface="Times New Roman" pitchFamily="18" charset="0"/>
              </a:rPr>
              <a:t>Images and other multimedia content used with permission.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1600200"/>
            <a:ext cx="6858000" cy="4525963"/>
          </a:xfrm>
        </p:spPr>
        <p:txBody>
          <a:bodyPr/>
          <a:lstStyle/>
          <a:p>
            <a:r>
              <a:rPr lang="en-US" b="1" dirty="0" smtClean="0"/>
              <a:t>1877-1966</a:t>
            </a:r>
          </a:p>
          <a:p>
            <a:r>
              <a:rPr lang="en-US" b="1" dirty="0" smtClean="0"/>
              <a:t>French doctor/criminologist</a:t>
            </a:r>
          </a:p>
          <a:p>
            <a:r>
              <a:rPr lang="en-US" b="1" u="sng" dirty="0" err="1" smtClean="0"/>
              <a:t>Locard’s</a:t>
            </a:r>
            <a:r>
              <a:rPr lang="en-US" b="1" u="sng" dirty="0" smtClean="0"/>
              <a:t> Exchange Principle</a:t>
            </a:r>
          </a:p>
          <a:p>
            <a:r>
              <a:rPr lang="en-US" b="1" dirty="0" smtClean="0"/>
              <a:t>Opened the very first crime laboratory in France</a:t>
            </a:r>
          </a:p>
        </p:txBody>
      </p:sp>
      <p:sp>
        <p:nvSpPr>
          <p:cNvPr id="15363" name="Rectangle 6"/>
          <p:cNvSpPr>
            <a:spLocks noGrp="1" noChangeArrowheads="1"/>
          </p:cNvSpPr>
          <p:nvPr>
            <p:ph type="title"/>
          </p:nvPr>
        </p:nvSpPr>
        <p:spPr/>
        <p:txBody>
          <a:bodyPr/>
          <a:lstStyle/>
          <a:p>
            <a:r>
              <a:rPr lang="en-US" smtClean="0">
                <a:solidFill>
                  <a:srgbClr val="0000FF"/>
                </a:solidFill>
              </a:rPr>
              <a:t>Edmond Locard</a:t>
            </a:r>
          </a:p>
        </p:txBody>
      </p:sp>
      <p:sp>
        <p:nvSpPr>
          <p:cNvPr id="15365"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CF09E70-9144-41FA-902C-D6479F32B7D6}" type="slidenum">
              <a:rPr lang="en-US" smtClean="0"/>
              <a:pPr eaLnBrk="1" hangingPunct="1"/>
              <a:t>13</a:t>
            </a:fld>
            <a:endParaRPr lang="en-US" smtClean="0"/>
          </a:p>
        </p:txBody>
      </p:sp>
      <p:sp>
        <p:nvSpPr>
          <p:cNvPr id="15366" name="Text Box 9"/>
          <p:cNvSpPr txBox="1">
            <a:spLocks noChangeArrowheads="1"/>
          </p:cNvSpPr>
          <p:nvPr/>
        </p:nvSpPr>
        <p:spPr bwMode="auto">
          <a:xfrm>
            <a:off x="8147050" y="5105400"/>
            <a:ext cx="2841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700"/>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000" smtClean="0">
                <a:solidFill>
                  <a:srgbClr val="0000FF"/>
                </a:solidFill>
              </a:rPr>
              <a:t>Walter McCrone</a:t>
            </a:r>
          </a:p>
        </p:txBody>
      </p:sp>
      <p:sp>
        <p:nvSpPr>
          <p:cNvPr id="16387" name="Text Box 10"/>
          <p:cNvSpPr txBox="1">
            <a:spLocks noChangeArrowheads="1"/>
          </p:cNvSpPr>
          <p:nvPr/>
        </p:nvSpPr>
        <p:spPr bwMode="auto">
          <a:xfrm>
            <a:off x="685800" y="1600199"/>
            <a:ext cx="594360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90513" indent="-2905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buFontTx/>
              <a:buChar char="•"/>
            </a:pPr>
            <a:r>
              <a:rPr lang="en-US" sz="2800" b="1" dirty="0"/>
              <a:t>1916-2002</a:t>
            </a:r>
          </a:p>
          <a:p>
            <a:pPr algn="l" eaLnBrk="1" hangingPunct="1">
              <a:spcBef>
                <a:spcPct val="50000"/>
              </a:spcBef>
              <a:buFontTx/>
              <a:buChar char="•"/>
            </a:pPr>
            <a:r>
              <a:rPr lang="en-US" sz="2800" b="1" dirty="0"/>
              <a:t>American chemist</a:t>
            </a:r>
          </a:p>
          <a:p>
            <a:pPr algn="l" eaLnBrk="1" hangingPunct="1">
              <a:spcBef>
                <a:spcPct val="50000"/>
              </a:spcBef>
              <a:buFontTx/>
              <a:buChar char="•"/>
            </a:pPr>
            <a:r>
              <a:rPr lang="en-US" sz="2800" b="1" u="sng" dirty="0"/>
              <a:t>Microscopy expert</a:t>
            </a:r>
          </a:p>
          <a:p>
            <a:pPr algn="l" eaLnBrk="1" hangingPunct="1">
              <a:spcBef>
                <a:spcPct val="50000"/>
              </a:spcBef>
              <a:buFontTx/>
              <a:buChar char="•"/>
            </a:pPr>
            <a:r>
              <a:rPr lang="en-US" sz="2800" b="1" dirty="0"/>
              <a:t>Examined</a:t>
            </a:r>
            <a:r>
              <a:rPr lang="en-US" sz="2800" b="1" i="1" dirty="0"/>
              <a:t> </a:t>
            </a:r>
            <a:r>
              <a:rPr lang="en-US" sz="2800" b="1" u="sng" dirty="0"/>
              <a:t>The Shroud of Turin</a:t>
            </a:r>
            <a:r>
              <a:rPr lang="en-US" sz="2800" b="1" dirty="0"/>
              <a:t> and the Vinland map</a:t>
            </a:r>
          </a:p>
        </p:txBody>
      </p:sp>
      <p:sp>
        <p:nvSpPr>
          <p:cNvPr id="1638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8F23470-4E7E-4EC7-A08A-616CD58B17CB}" type="slidenum">
              <a:rPr lang="en-US" smtClean="0"/>
              <a:pPr eaLnBrk="1" hangingPunct="1"/>
              <a:t>14</a:t>
            </a:fld>
            <a:endParaRPr lang="en-US" smtClean="0"/>
          </a:p>
        </p:txBody>
      </p:sp>
      <p:sp>
        <p:nvSpPr>
          <p:cNvPr id="16390" name="Text Box 9"/>
          <p:cNvSpPr txBox="1">
            <a:spLocks noChangeArrowheads="1"/>
          </p:cNvSpPr>
          <p:nvPr/>
        </p:nvSpPr>
        <p:spPr bwMode="auto">
          <a:xfrm>
            <a:off x="3575050" y="4953000"/>
            <a:ext cx="2841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700"/>
              <a:t>14</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100" smtClean="0">
                <a:solidFill>
                  <a:srgbClr val="0000FF"/>
                </a:solidFill>
              </a:rPr>
              <a:t>History of Crime Labs in the United States</a:t>
            </a:r>
          </a:p>
        </p:txBody>
      </p:sp>
      <p:sp>
        <p:nvSpPr>
          <p:cNvPr id="15363" name="Rectangle 3"/>
          <p:cNvSpPr>
            <a:spLocks noGrp="1" noChangeArrowheads="1"/>
          </p:cNvSpPr>
          <p:nvPr>
            <p:ph type="body" idx="1"/>
          </p:nvPr>
        </p:nvSpPr>
        <p:spPr>
          <a:xfrm>
            <a:off x="304800" y="1600200"/>
            <a:ext cx="8991600" cy="4525963"/>
          </a:xfrm>
        </p:spPr>
        <p:txBody>
          <a:bodyPr/>
          <a:lstStyle/>
          <a:p>
            <a:pPr marL="609600" indent="-609600" eaLnBrk="1" hangingPunct="1">
              <a:buFontTx/>
              <a:buAutoNum type="arabicPlain" startAt="1923"/>
              <a:defRPr/>
            </a:pPr>
            <a:r>
              <a:rPr lang="en-US" sz="2400" b="1" dirty="0" smtClean="0">
                <a:solidFill>
                  <a:srgbClr val="0000FF"/>
                </a:solidFill>
              </a:rPr>
              <a:t> – </a:t>
            </a:r>
          </a:p>
          <a:p>
            <a:pPr marL="609600" indent="-609600" eaLnBrk="1" hangingPunct="1">
              <a:buFontTx/>
              <a:buNone/>
              <a:defRPr/>
            </a:pPr>
            <a:r>
              <a:rPr lang="en-US" sz="2400" b="1" u="sng" dirty="0" smtClean="0"/>
              <a:t>Los Angels PD Crime Lab</a:t>
            </a:r>
            <a:r>
              <a:rPr lang="en-US" sz="2400" b="1" dirty="0" smtClean="0"/>
              <a:t> (the 1</a:t>
            </a:r>
            <a:r>
              <a:rPr lang="en-US" sz="2400" b="1" baseline="30000" dirty="0" smtClean="0"/>
              <a:t>st</a:t>
            </a:r>
            <a:r>
              <a:rPr lang="en-US" sz="2400" b="1" dirty="0" smtClean="0"/>
              <a:t> crime lab in US)</a:t>
            </a:r>
          </a:p>
          <a:p>
            <a:pPr marL="609600" indent="-609600" eaLnBrk="1" hangingPunct="1">
              <a:buFontTx/>
              <a:buNone/>
              <a:defRPr/>
            </a:pPr>
            <a:endParaRPr lang="en-US" sz="800" b="1" dirty="0" smtClean="0"/>
          </a:p>
          <a:p>
            <a:pPr marL="1255713" indent="-1255713" eaLnBrk="1" hangingPunct="1">
              <a:buFontTx/>
              <a:buNone/>
              <a:defRPr/>
            </a:pPr>
            <a:r>
              <a:rPr lang="en-US" sz="2400" b="1" dirty="0" smtClean="0">
                <a:solidFill>
                  <a:srgbClr val="0000FF"/>
                </a:solidFill>
              </a:rPr>
              <a:t>1930’s – </a:t>
            </a:r>
          </a:p>
          <a:p>
            <a:pPr marL="1255713" indent="-1255713" eaLnBrk="1" hangingPunct="1">
              <a:buFontTx/>
              <a:buNone/>
              <a:defRPr/>
            </a:pPr>
            <a:r>
              <a:rPr lang="en-US" sz="2400" b="1" dirty="0" smtClean="0"/>
              <a:t>University of CA at Berkeley Dept. of </a:t>
            </a:r>
            <a:r>
              <a:rPr lang="en-US" sz="2400" b="1" dirty="0" err="1" smtClean="0"/>
              <a:t>Criminalistics</a:t>
            </a:r>
            <a:endParaRPr lang="en-US" sz="2400" b="1" dirty="0" smtClean="0"/>
          </a:p>
          <a:p>
            <a:pPr marL="1255713" indent="-1255713" eaLnBrk="1" hangingPunct="1">
              <a:buFontTx/>
              <a:buNone/>
              <a:defRPr/>
            </a:pPr>
            <a:r>
              <a:rPr lang="en-US" sz="2400" b="1" dirty="0" smtClean="0"/>
              <a:t>headed by </a:t>
            </a:r>
            <a:r>
              <a:rPr lang="en-US" sz="2400" b="1" u="sng" dirty="0" smtClean="0"/>
              <a:t>Paul Kirk</a:t>
            </a:r>
          </a:p>
          <a:p>
            <a:pPr marL="1255713" indent="-1255713" eaLnBrk="1" hangingPunct="1">
              <a:buFontTx/>
              <a:buNone/>
              <a:defRPr/>
            </a:pPr>
            <a:endParaRPr lang="en-US" sz="800" b="1" dirty="0" smtClean="0">
              <a:solidFill>
                <a:srgbClr val="FF0000"/>
              </a:solidFill>
            </a:endParaRPr>
          </a:p>
          <a:p>
            <a:pPr marL="682625" indent="-682625" eaLnBrk="1" hangingPunct="1">
              <a:buFontTx/>
              <a:buAutoNum type="arabicPlain" startAt="1932"/>
              <a:defRPr/>
            </a:pPr>
            <a:r>
              <a:rPr lang="en-US" sz="2400" b="1" dirty="0" smtClean="0">
                <a:solidFill>
                  <a:srgbClr val="0000FF"/>
                </a:solidFill>
              </a:rPr>
              <a:t> – </a:t>
            </a:r>
          </a:p>
          <a:p>
            <a:pPr marL="682625" indent="-682625" eaLnBrk="1" hangingPunct="1">
              <a:buFontTx/>
              <a:buNone/>
              <a:defRPr/>
            </a:pPr>
            <a:r>
              <a:rPr lang="en-US" sz="2400" b="1" dirty="0" smtClean="0"/>
              <a:t>FBI Director J. Edgar Hoover opens the </a:t>
            </a:r>
            <a:r>
              <a:rPr lang="en-US" sz="2400" b="1" u="sng" dirty="0" smtClean="0"/>
              <a:t>FBI Laboratory</a:t>
            </a:r>
          </a:p>
          <a:p>
            <a:pPr marL="682625" indent="-682625" eaLnBrk="1" hangingPunct="1">
              <a:buFontTx/>
              <a:buNone/>
              <a:defRPr/>
            </a:pPr>
            <a:endParaRPr lang="en-US" sz="800" b="1" dirty="0" smtClean="0"/>
          </a:p>
          <a:p>
            <a:pPr marL="609600" indent="-609600" eaLnBrk="1" hangingPunct="1">
              <a:buFontTx/>
              <a:buNone/>
              <a:tabLst>
                <a:tab pos="519113" algn="l"/>
              </a:tabLst>
              <a:defRPr/>
            </a:pPr>
            <a:r>
              <a:rPr lang="en-US" sz="2400" b="1" dirty="0" smtClean="0">
                <a:solidFill>
                  <a:srgbClr val="0000FF"/>
                </a:solidFill>
              </a:rPr>
              <a:t>1981 – </a:t>
            </a:r>
          </a:p>
          <a:p>
            <a:pPr marL="609600" indent="-609600" eaLnBrk="1" hangingPunct="1">
              <a:buFontTx/>
              <a:buNone/>
              <a:tabLst>
                <a:tab pos="519113" algn="l"/>
              </a:tabLst>
              <a:defRPr/>
            </a:pPr>
            <a:r>
              <a:rPr lang="en-US" sz="2400" b="1" dirty="0" smtClean="0"/>
              <a:t>FBI opens </a:t>
            </a:r>
            <a:r>
              <a:rPr lang="en-US" sz="2400" b="1" u="sng" dirty="0" smtClean="0"/>
              <a:t>Forensic Science Research and Training Center</a:t>
            </a:r>
          </a:p>
          <a:p>
            <a:pPr marL="609600" indent="-609600" eaLnBrk="1" hangingPunct="1">
              <a:buFontTx/>
              <a:buNone/>
              <a:defRPr/>
            </a:pPr>
            <a:endParaRPr lang="en-US" sz="2200" b="1" dirty="0" smtClean="0">
              <a:solidFill>
                <a:srgbClr val="FF0000"/>
              </a:solidFill>
            </a:endParaRPr>
          </a:p>
        </p:txBody>
      </p:sp>
      <p:sp>
        <p:nvSpPr>
          <p:cNvPr id="1741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4829DBA-5B6B-430A-BE4F-C6EEFC88DB4F}" type="slidenum">
              <a:rPr lang="en-US" smtClean="0"/>
              <a:pPr eaLnBrk="1" hangingPunct="1"/>
              <a:t>15</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smtClean="0">
                <a:solidFill>
                  <a:srgbClr val="0000FF"/>
                </a:solidFill>
              </a:rPr>
              <a:t>Federal Crime Laboratories</a:t>
            </a:r>
          </a:p>
        </p:txBody>
      </p:sp>
      <p:sp>
        <p:nvSpPr>
          <p:cNvPr id="18435" name="Rectangle 3"/>
          <p:cNvSpPr>
            <a:spLocks noGrp="1" noChangeArrowheads="1"/>
          </p:cNvSpPr>
          <p:nvPr>
            <p:ph type="body" idx="1"/>
          </p:nvPr>
        </p:nvSpPr>
        <p:spPr/>
        <p:txBody>
          <a:bodyPr/>
          <a:lstStyle/>
          <a:p>
            <a:pPr eaLnBrk="1" hangingPunct="1"/>
            <a:r>
              <a:rPr lang="en-US" sz="2400" b="1" smtClean="0"/>
              <a:t>FBI Laboratory (Quantico, VA)</a:t>
            </a:r>
          </a:p>
          <a:p>
            <a:pPr eaLnBrk="1" hangingPunct="1"/>
            <a:r>
              <a:rPr lang="en-US" sz="2400" b="1" smtClean="0"/>
              <a:t>Drug Enforcement Administration (DEA) Laboratories</a:t>
            </a:r>
          </a:p>
          <a:p>
            <a:pPr eaLnBrk="1" hangingPunct="1"/>
            <a:r>
              <a:rPr lang="en-US" sz="2400" b="1" smtClean="0"/>
              <a:t>Bureau of Alcohol, Tobacco, Firearms and Explosives (ATF) Laboratories</a:t>
            </a:r>
          </a:p>
          <a:p>
            <a:pPr eaLnBrk="1" hangingPunct="1"/>
            <a:r>
              <a:rPr lang="en-US" sz="2400" b="1" smtClean="0"/>
              <a:t>U.S. Army Crime Investigation Laboratory </a:t>
            </a:r>
          </a:p>
          <a:p>
            <a:pPr eaLnBrk="1" hangingPunct="1">
              <a:buFontTx/>
              <a:buNone/>
            </a:pPr>
            <a:r>
              <a:rPr lang="en-US" sz="2400" b="1" smtClean="0"/>
              <a:t>	(Fort Gillem, GA)</a:t>
            </a:r>
          </a:p>
          <a:p>
            <a:pPr eaLnBrk="1" hangingPunct="1"/>
            <a:r>
              <a:rPr lang="en-US" sz="2400" b="1" smtClean="0"/>
              <a:t>U.S. Postal Inspection Service Laboratories</a:t>
            </a:r>
          </a:p>
        </p:txBody>
      </p:sp>
      <p:sp>
        <p:nvSpPr>
          <p:cNvPr id="1843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098F1D1-8FCB-4FD0-BE6D-B819FC2BF7FA}" type="slidenum">
              <a:rPr lang="en-US" smtClean="0"/>
              <a:pPr eaLnBrk="1" hangingPunct="1"/>
              <a:t>16</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p:txBody>
          <a:bodyPr/>
          <a:lstStyle/>
          <a:p>
            <a:pPr eaLnBrk="1" hangingPunct="1"/>
            <a:r>
              <a:rPr lang="en-US" smtClean="0">
                <a:solidFill>
                  <a:srgbClr val="0000FF"/>
                </a:solidFill>
              </a:rPr>
              <a:t>Crime Labs Abroad</a:t>
            </a:r>
          </a:p>
        </p:txBody>
      </p:sp>
      <p:sp>
        <p:nvSpPr>
          <p:cNvPr id="19459" name="Rectangle 5"/>
          <p:cNvSpPr>
            <a:spLocks noGrp="1" noChangeArrowheads="1"/>
          </p:cNvSpPr>
          <p:nvPr>
            <p:ph type="body" sz="half" idx="4294967295"/>
          </p:nvPr>
        </p:nvSpPr>
        <p:spPr>
          <a:xfrm>
            <a:off x="381000" y="1752600"/>
            <a:ext cx="8229600" cy="3886200"/>
          </a:xfrm>
        </p:spPr>
        <p:txBody>
          <a:bodyPr/>
          <a:lstStyle/>
          <a:p>
            <a:pPr eaLnBrk="1" hangingPunct="1">
              <a:lnSpc>
                <a:spcPct val="90000"/>
              </a:lnSpc>
            </a:pPr>
            <a:r>
              <a:rPr lang="en-US" sz="2800" b="1" smtClean="0"/>
              <a:t>The British Home Office</a:t>
            </a:r>
          </a:p>
          <a:p>
            <a:pPr lvl="1" eaLnBrk="1" hangingPunct="1">
              <a:lnSpc>
                <a:spcPct val="90000"/>
              </a:lnSpc>
            </a:pPr>
            <a:r>
              <a:rPr lang="en-US" sz="2400" b="1" smtClean="0"/>
              <a:t>Metropolitan Police Laboratory (London)</a:t>
            </a:r>
          </a:p>
          <a:p>
            <a:pPr lvl="1" eaLnBrk="1" hangingPunct="1">
              <a:lnSpc>
                <a:spcPct val="90000"/>
              </a:lnSpc>
            </a:pPr>
            <a:r>
              <a:rPr lang="en-US" sz="2400" b="1" smtClean="0"/>
              <a:t>5 other regional labs</a:t>
            </a:r>
          </a:p>
          <a:p>
            <a:pPr eaLnBrk="1" hangingPunct="1">
              <a:lnSpc>
                <a:spcPct val="90000"/>
              </a:lnSpc>
            </a:pPr>
            <a:r>
              <a:rPr lang="en-US" sz="2800" b="1" smtClean="0"/>
              <a:t>Canada</a:t>
            </a:r>
          </a:p>
          <a:p>
            <a:pPr lvl="1" eaLnBrk="1" hangingPunct="1">
              <a:lnSpc>
                <a:spcPct val="90000"/>
              </a:lnSpc>
            </a:pPr>
            <a:r>
              <a:rPr lang="en-US" sz="2400" b="1" smtClean="0"/>
              <a:t>Royal Canadian Mounted Police (RCMP) Laboratories</a:t>
            </a:r>
          </a:p>
          <a:p>
            <a:pPr lvl="1" eaLnBrk="1" hangingPunct="1">
              <a:lnSpc>
                <a:spcPct val="90000"/>
              </a:lnSpc>
            </a:pPr>
            <a:r>
              <a:rPr lang="en-US" sz="2400" b="1" smtClean="0"/>
              <a:t>Centre of Forensic Sciences (Toronto)</a:t>
            </a:r>
          </a:p>
          <a:p>
            <a:pPr lvl="1" eaLnBrk="1" hangingPunct="1">
              <a:lnSpc>
                <a:spcPct val="90000"/>
              </a:lnSpc>
            </a:pPr>
            <a:r>
              <a:rPr lang="en-US" sz="2400" b="1" smtClean="0"/>
              <a:t>The Institute of Legal Medicine and Police Science (Montreal)</a:t>
            </a:r>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462F999-7901-4FA5-AD4C-1EA28419E42D}" type="slidenum">
              <a:rPr lang="en-US" smtClean="0"/>
              <a:pPr eaLnBrk="1" hangingPunct="1"/>
              <a:t>17</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solidFill>
                  <a:srgbClr val="0000FF"/>
                </a:solidFill>
              </a:rPr>
              <a:t>Resources</a:t>
            </a:r>
          </a:p>
        </p:txBody>
      </p:sp>
      <p:sp>
        <p:nvSpPr>
          <p:cNvPr id="3" name="Content Placeholder 2"/>
          <p:cNvSpPr>
            <a:spLocks noGrp="1"/>
          </p:cNvSpPr>
          <p:nvPr>
            <p:ph idx="1"/>
          </p:nvPr>
        </p:nvSpPr>
        <p:spPr/>
        <p:txBody>
          <a:bodyPr/>
          <a:lstStyle/>
          <a:p>
            <a:r>
              <a:rPr lang="en-US" sz="2400" dirty="0" err="1"/>
              <a:t>Saferstein</a:t>
            </a:r>
            <a:r>
              <a:rPr lang="en-US" sz="2400" dirty="0"/>
              <a:t>, Richard.  </a:t>
            </a:r>
            <a:r>
              <a:rPr lang="en-US" sz="2400" i="1" dirty="0"/>
              <a:t>Forensic Science: An Introduction.  </a:t>
            </a:r>
            <a:r>
              <a:rPr lang="en-US" sz="2400" dirty="0"/>
              <a:t>New Jersey: Pearson Prentice Hall, 2008.</a:t>
            </a:r>
          </a:p>
          <a:p>
            <a:r>
              <a:rPr lang="en-US" sz="2400" dirty="0" err="1"/>
              <a:t>Bertino</a:t>
            </a:r>
            <a:r>
              <a:rPr lang="en-US" sz="2400" dirty="0"/>
              <a:t>, Anthony J.  </a:t>
            </a:r>
            <a:r>
              <a:rPr lang="en-US" sz="2400" i="1" dirty="0"/>
              <a:t>Forensic Science: Fundamentals and Investigations. </a:t>
            </a:r>
            <a:r>
              <a:rPr lang="en-US" sz="2400" dirty="0"/>
              <a:t> Mason, OH: South-Western </a:t>
            </a:r>
            <a:r>
              <a:rPr lang="en-US" sz="2400" dirty="0" err="1"/>
              <a:t>Cengage</a:t>
            </a:r>
            <a:r>
              <a:rPr lang="en-US" sz="2400" dirty="0"/>
              <a:t> Learning, 2009.</a:t>
            </a:r>
          </a:p>
          <a:p>
            <a:r>
              <a:rPr lang="en-US" sz="2400" u="sng" dirty="0">
                <a:hlinkClick r:id="rId2"/>
              </a:rPr>
              <a:t>http://www.crimemuseum.org/library/forensics/origins.html</a:t>
            </a:r>
            <a:endParaRPr lang="en-US" sz="2400" dirty="0"/>
          </a:p>
          <a:p>
            <a:pPr>
              <a:defRPr/>
            </a:pPr>
            <a:endParaRPr lang="en-US" sz="2400" dirty="0"/>
          </a:p>
        </p:txBody>
      </p:sp>
      <p:sp>
        <p:nvSpPr>
          <p:cNvPr id="2048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DB418B1-D15A-42BB-AE36-F9EE7F508013}" type="slidenum">
              <a:rPr lang="en-US" smtClean="0"/>
              <a:pPr eaLnBrk="1" hangingPunct="1"/>
              <a:t>18</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2D32CF7-8BB2-40F3-ABCB-CBD5A8E799E6}" type="slidenum">
              <a:rPr lang="en-US" smtClean="0"/>
              <a:pPr eaLnBrk="1" hangingPunct="1"/>
              <a:t>2</a:t>
            </a:fld>
            <a:endParaRPr lang="en-US" smtClean="0"/>
          </a:p>
        </p:txBody>
      </p:sp>
      <p:sp>
        <p:nvSpPr>
          <p:cNvPr id="6" name="Content Placeholder 2"/>
          <p:cNvSpPr>
            <a:spLocks noGrp="1"/>
          </p:cNvSpPr>
          <p:nvPr>
            <p:ph idx="1"/>
          </p:nvPr>
        </p:nvSpPr>
        <p:spPr>
          <a:xfrm>
            <a:off x="457200" y="609600"/>
            <a:ext cx="8229600" cy="5715000"/>
          </a:xfrm>
        </p:spPr>
        <p:txBody>
          <a:bodyPr/>
          <a:lstStyle/>
          <a:p>
            <a:pPr marL="0" indent="0">
              <a:lnSpc>
                <a:spcPct val="80000"/>
              </a:lnSpc>
              <a:buClr>
                <a:schemeClr val="accent1"/>
              </a:buClr>
              <a:buSzPct val="85000"/>
              <a:buFont typeface="Wingdings 2" pitchFamily="18" charset="2"/>
              <a:buNone/>
              <a:defRPr/>
            </a:pPr>
            <a:r>
              <a:rPr lang="en-US" sz="1500" b="1" dirty="0" smtClean="0"/>
              <a:t>Copyright and Terms of Service</a:t>
            </a:r>
          </a:p>
          <a:p>
            <a:pPr marL="274320" indent="-274320">
              <a:lnSpc>
                <a:spcPct val="80000"/>
              </a:lnSpc>
              <a:buClr>
                <a:schemeClr val="accent1"/>
              </a:buClr>
              <a:buSzPct val="85000"/>
              <a:defRPr/>
            </a:pPr>
            <a:endParaRPr lang="en-US" sz="1500" dirty="0" smtClean="0"/>
          </a:p>
          <a:p>
            <a:pPr marL="0" indent="0">
              <a:lnSpc>
                <a:spcPct val="80000"/>
              </a:lnSpc>
              <a:buClr>
                <a:schemeClr val="accent1"/>
              </a:buClr>
              <a:buSzPct val="85000"/>
              <a:buFont typeface="Wingdings 2" pitchFamily="18" charset="2"/>
              <a:buNone/>
              <a:defRPr/>
            </a:pPr>
            <a:r>
              <a:rPr lang="en-US" sz="1500" dirty="0" smtClean="0"/>
              <a:t>Copyright © Texas Education Agency, 2011. </a:t>
            </a:r>
            <a:r>
              <a:rPr lang="en-US" sz="1500" dirty="0"/>
              <a:t>These </a:t>
            </a:r>
            <a:r>
              <a:rPr lang="en-US" sz="1500" dirty="0" smtClean="0"/>
              <a:t>m</a:t>
            </a:r>
            <a:r>
              <a:rPr lang="en-US" sz="1500" dirty="0"/>
              <a:t>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Aft>
                <a:spcPts val="0"/>
              </a:spcAft>
              <a:buClr>
                <a:schemeClr val="accent1"/>
              </a:buClr>
              <a:buSzPct val="85000"/>
              <a:buFont typeface="Wingdings 2" pitchFamily="18" charset="2"/>
              <a:buNone/>
              <a:defRPr/>
            </a:pPr>
            <a:endParaRPr lang="en-US" sz="1500" dirty="0"/>
          </a:p>
          <a:p>
            <a:pPr marL="274320" indent="-274320" eaLnBrk="1" fontAlgn="auto" hangingPunct="1">
              <a:lnSpc>
                <a:spcPct val="80000"/>
              </a:lnSpc>
              <a:spcAft>
                <a:spcPts val="600"/>
              </a:spcAft>
              <a:buClr>
                <a:schemeClr val="accent1"/>
              </a:buClr>
              <a:buSzPct val="85000"/>
              <a:buFont typeface="Wingdings 2" pitchFamily="18" charset="2"/>
              <a:buNone/>
              <a:defRPr/>
            </a:pPr>
            <a:r>
              <a:rPr lang="en-US" sz="1500" dirty="0"/>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Aft>
                <a:spcPts val="600"/>
              </a:spcAft>
              <a:buClr>
                <a:schemeClr val="accent1"/>
              </a:buClr>
              <a:buSzPct val="85000"/>
              <a:buFont typeface="Wingdings 2" pitchFamily="18" charset="2"/>
              <a:buNone/>
              <a:defRPr/>
            </a:pPr>
            <a:r>
              <a:rPr lang="en-US" sz="1500" dirty="0"/>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Aft>
                <a:spcPts val="600"/>
              </a:spcAft>
              <a:buClr>
                <a:schemeClr val="accent1"/>
              </a:buClr>
              <a:buSzPct val="85000"/>
              <a:buFont typeface="Wingdings 2" pitchFamily="18" charset="2"/>
              <a:buNone/>
              <a:defRPr/>
            </a:pPr>
            <a:r>
              <a:rPr lang="en-US" sz="1500" dirty="0"/>
              <a:t>3)  Any portion reproduced must be reproduced in its entirety and remain unedited, unaltered and unchanged in any way.</a:t>
            </a:r>
          </a:p>
          <a:p>
            <a:pPr marL="274320" indent="-274320" eaLnBrk="1" fontAlgn="auto" hangingPunct="1">
              <a:lnSpc>
                <a:spcPct val="80000"/>
              </a:lnSpc>
              <a:spcAft>
                <a:spcPts val="0"/>
              </a:spcAft>
              <a:buClr>
                <a:schemeClr val="accent1"/>
              </a:buClr>
              <a:buSzPct val="85000"/>
              <a:buFont typeface="Wingdings 2" pitchFamily="18" charset="2"/>
              <a:buNone/>
              <a:defRPr/>
            </a:pPr>
            <a:r>
              <a:rPr lang="en-US" sz="1500" dirty="0"/>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Aft>
                <a:spcPts val="0"/>
              </a:spcAft>
              <a:buClr>
                <a:schemeClr val="accent1"/>
              </a:buClr>
              <a:buSzPct val="85000"/>
              <a:buFont typeface="Wingdings 2" pitchFamily="18" charset="2"/>
              <a:buNone/>
              <a:defRPr/>
            </a:pPr>
            <a:endParaRPr lang="en-US" sz="1500" dirty="0"/>
          </a:p>
          <a:p>
            <a:pPr marL="0" indent="0" eaLnBrk="1" fontAlgn="auto" hangingPunct="1">
              <a:lnSpc>
                <a:spcPct val="80000"/>
              </a:lnSpc>
              <a:spcAft>
                <a:spcPts val="0"/>
              </a:spcAft>
              <a:buClr>
                <a:schemeClr val="accent1"/>
              </a:buClr>
              <a:buSzPct val="85000"/>
              <a:buFont typeface="Wingdings 2" pitchFamily="18" charset="2"/>
              <a:buNone/>
              <a:defRPr/>
            </a:pPr>
            <a:r>
              <a:rPr lang="en-US" sz="1500" dirty="0"/>
              <a:t>Private entities or persons located in Texas that are </a:t>
            </a:r>
            <a:r>
              <a:rPr lang="en-US" sz="1500" b="1" dirty="0"/>
              <a:t>not</a:t>
            </a:r>
            <a:r>
              <a:rPr lang="en-US" sz="1500" dirty="0"/>
              <a:t> Texas public school districts, Texas Education Service Centers, or Texas charter schools or any entity, whether public or private, educational or non-educational, located </a:t>
            </a:r>
            <a:r>
              <a:rPr lang="en-US" sz="1500" b="1" dirty="0"/>
              <a:t>outside the state of Texas</a:t>
            </a:r>
            <a:r>
              <a:rPr lang="en-US" sz="1500" dirty="0"/>
              <a:t> </a:t>
            </a:r>
            <a:r>
              <a:rPr lang="en-US" sz="1500" i="1" dirty="0"/>
              <a:t>MUST</a:t>
            </a:r>
            <a:r>
              <a:rPr lang="en-US" sz="1500" dirty="0"/>
              <a:t> obtain written approval from TEA and will be required to enter into a license agreement that may involve the payment of a licensing fee or a royalty.</a:t>
            </a:r>
          </a:p>
          <a:p>
            <a:pPr marL="274320" indent="-274320" eaLnBrk="1" fontAlgn="auto" hangingPunct="1">
              <a:lnSpc>
                <a:spcPct val="80000"/>
              </a:lnSpc>
              <a:spcAft>
                <a:spcPts val="0"/>
              </a:spcAft>
              <a:buClr>
                <a:schemeClr val="accent1"/>
              </a:buClr>
              <a:buSzPct val="85000"/>
              <a:buFont typeface="Wingdings 2" pitchFamily="18" charset="2"/>
              <a:buNone/>
              <a:defRPr/>
            </a:pPr>
            <a:endParaRPr lang="en-US" sz="1500" dirty="0"/>
          </a:p>
          <a:p>
            <a:pPr marL="0" indent="0">
              <a:buFont typeface="Wingdings 2" pitchFamily="18" charset="2"/>
              <a:buNone/>
              <a:defRPr/>
            </a:pPr>
            <a:r>
              <a:rPr lang="en-US" sz="1500" dirty="0" smtClean="0"/>
              <a:t>Contact </a:t>
            </a:r>
            <a:r>
              <a:rPr lang="en-US" sz="1500" b="1" dirty="0" smtClean="0">
                <a:hlinkClick r:id="rId2" tooltip="copyrights@tea.state.tx.us"/>
              </a:rPr>
              <a:t>TEA Copyrights</a:t>
            </a:r>
            <a:r>
              <a:rPr lang="en-US" sz="1500" dirty="0" smtClean="0"/>
              <a:t> with any questions you may have.</a:t>
            </a:r>
          </a:p>
          <a:p>
            <a:pPr>
              <a:defRPr/>
            </a:pPr>
            <a:endParaRPr lang="en-US"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solidFill>
                  <a:srgbClr val="0000FF"/>
                </a:solidFill>
              </a:rPr>
              <a:t>Forensic Science</a:t>
            </a:r>
          </a:p>
        </p:txBody>
      </p:sp>
      <p:sp>
        <p:nvSpPr>
          <p:cNvPr id="5123" name="Rectangle 3"/>
          <p:cNvSpPr>
            <a:spLocks noGrp="1" noChangeArrowheads="1"/>
          </p:cNvSpPr>
          <p:nvPr>
            <p:ph type="body" idx="1"/>
          </p:nvPr>
        </p:nvSpPr>
        <p:spPr>
          <a:xfrm>
            <a:off x="381000" y="1295400"/>
            <a:ext cx="8229600" cy="762000"/>
          </a:xfrm>
        </p:spPr>
        <p:txBody>
          <a:bodyPr/>
          <a:lstStyle/>
          <a:p>
            <a:pPr algn="ctr" eaLnBrk="1" hangingPunct="1">
              <a:buFontTx/>
              <a:buNone/>
            </a:pPr>
            <a:r>
              <a:rPr lang="en-US" smtClean="0"/>
              <a:t>the application of science to the court of law</a:t>
            </a:r>
          </a:p>
          <a:p>
            <a:pPr algn="ctr" eaLnBrk="1" hangingPunct="1">
              <a:buFontTx/>
              <a:buNone/>
            </a:pPr>
            <a:endParaRPr lang="en-US" smtClean="0"/>
          </a:p>
          <a:p>
            <a:pPr algn="ctr" eaLnBrk="1" hangingPunct="1">
              <a:buFontTx/>
              <a:buNone/>
            </a:pPr>
            <a:endParaRPr lang="en-US" smtClean="0"/>
          </a:p>
        </p:txBody>
      </p:sp>
      <p:sp>
        <p:nvSpPr>
          <p:cNvPr id="5124" name="Rectangle 2"/>
          <p:cNvSpPr>
            <a:spLocks noChangeArrowheads="1"/>
          </p:cNvSpPr>
          <p:nvPr/>
        </p:nvSpPr>
        <p:spPr bwMode="auto">
          <a:xfrm>
            <a:off x="457200" y="2590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en-US" sz="4400" b="1">
                <a:solidFill>
                  <a:srgbClr val="0000FF"/>
                </a:solidFill>
              </a:rPr>
              <a:t>Criminalistics</a:t>
            </a:r>
          </a:p>
        </p:txBody>
      </p:sp>
      <p:sp>
        <p:nvSpPr>
          <p:cNvPr id="5125" name="Rectangle 3"/>
          <p:cNvSpPr>
            <a:spLocks noChangeArrowheads="1"/>
          </p:cNvSpPr>
          <p:nvPr/>
        </p:nvSpPr>
        <p:spPr bwMode="auto">
          <a:xfrm>
            <a:off x="533400" y="3733800"/>
            <a:ext cx="7086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eaLnBrk="0" hangingPunct="0"/>
            <a:r>
              <a:rPr lang="en-US" sz="3200"/>
              <a:t>the application of scientific techniques </a:t>
            </a:r>
          </a:p>
          <a:p>
            <a:pPr marL="342900" indent="-342900" algn="l" eaLnBrk="0" hangingPunct="0"/>
            <a:r>
              <a:rPr lang="en-US" sz="3200"/>
              <a:t>in collecting and analyzing physical </a:t>
            </a:r>
          </a:p>
          <a:p>
            <a:pPr marL="342900" indent="-342900" algn="l" eaLnBrk="0" hangingPunct="0"/>
            <a:r>
              <a:rPr lang="en-US" sz="3200"/>
              <a:t>evidence</a:t>
            </a:r>
          </a:p>
          <a:p>
            <a:pPr marL="342900" indent="-342900">
              <a:spcBef>
                <a:spcPct val="20000"/>
              </a:spcBef>
            </a:pPr>
            <a:endParaRPr lang="en-US" sz="3200"/>
          </a:p>
        </p:txBody>
      </p:sp>
      <p:sp>
        <p:nvSpPr>
          <p:cNvPr id="512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6098A9F-AC9D-4421-8890-3D26CBA07B71}" type="slidenum">
              <a:rPr lang="en-US" smtClean="0"/>
              <a:pPr eaLnBrk="1" hangingPunct="1"/>
              <a:t>3</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z="4000" smtClean="0">
                <a:solidFill>
                  <a:srgbClr val="0000FF"/>
                </a:solidFill>
              </a:rPr>
              <a:t>Before 17</a:t>
            </a:r>
            <a:r>
              <a:rPr lang="en-US" sz="4000" baseline="30000" smtClean="0">
                <a:solidFill>
                  <a:srgbClr val="0000FF"/>
                </a:solidFill>
              </a:rPr>
              <a:t>th</a:t>
            </a:r>
            <a:r>
              <a:rPr lang="en-US" sz="4000" smtClean="0">
                <a:solidFill>
                  <a:srgbClr val="0000FF"/>
                </a:solidFill>
              </a:rPr>
              <a:t> century</a:t>
            </a:r>
          </a:p>
        </p:txBody>
      </p:sp>
      <p:sp>
        <p:nvSpPr>
          <p:cNvPr id="6147" name="Rectangle 5"/>
          <p:cNvSpPr>
            <a:spLocks noGrp="1" noChangeArrowheads="1"/>
          </p:cNvSpPr>
          <p:nvPr>
            <p:ph type="body" idx="1"/>
          </p:nvPr>
        </p:nvSpPr>
        <p:spPr>
          <a:xfrm>
            <a:off x="2209800" y="1600200"/>
            <a:ext cx="4191000" cy="457200"/>
          </a:xfrm>
        </p:spPr>
        <p:txBody>
          <a:bodyPr/>
          <a:lstStyle/>
          <a:p>
            <a:pPr eaLnBrk="1" hangingPunct="1">
              <a:lnSpc>
                <a:spcPct val="80000"/>
              </a:lnSpc>
              <a:buFontTx/>
              <a:buNone/>
            </a:pPr>
            <a:r>
              <a:rPr lang="en-US" sz="2200" b="1" smtClean="0"/>
              <a:t>Confrontation by the accuser</a:t>
            </a:r>
          </a:p>
          <a:p>
            <a:pPr eaLnBrk="1" hangingPunct="1">
              <a:lnSpc>
                <a:spcPct val="80000"/>
              </a:lnSpc>
              <a:buFontTx/>
              <a:buNone/>
            </a:pPr>
            <a:r>
              <a:rPr lang="en-US" sz="2500" smtClean="0"/>
              <a:t>                 </a:t>
            </a:r>
          </a:p>
          <a:p>
            <a:pPr eaLnBrk="1" hangingPunct="1">
              <a:lnSpc>
                <a:spcPct val="80000"/>
              </a:lnSpc>
            </a:pPr>
            <a:endParaRPr lang="en-US" sz="2500" smtClean="0"/>
          </a:p>
          <a:p>
            <a:pPr eaLnBrk="1" hangingPunct="1">
              <a:lnSpc>
                <a:spcPct val="80000"/>
              </a:lnSpc>
            </a:pPr>
            <a:endParaRPr lang="en-US" sz="2400" smtClean="0"/>
          </a:p>
        </p:txBody>
      </p:sp>
      <p:sp>
        <p:nvSpPr>
          <p:cNvPr id="6148" name="Text Box 5"/>
          <p:cNvSpPr txBox="1">
            <a:spLocks noChangeArrowheads="1"/>
          </p:cNvSpPr>
          <p:nvPr/>
        </p:nvSpPr>
        <p:spPr bwMode="auto">
          <a:xfrm>
            <a:off x="152400" y="2819400"/>
            <a:ext cx="4191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t>Confession under torture</a:t>
            </a:r>
          </a:p>
        </p:txBody>
      </p:sp>
      <p:sp>
        <p:nvSpPr>
          <p:cNvPr id="6149" name="Line 6"/>
          <p:cNvSpPr>
            <a:spLocks noChangeShapeType="1"/>
          </p:cNvSpPr>
          <p:nvPr/>
        </p:nvSpPr>
        <p:spPr bwMode="auto">
          <a:xfrm flipH="1">
            <a:off x="2438400" y="2057400"/>
            <a:ext cx="457200" cy="762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0" name="Text Box 7"/>
          <p:cNvSpPr txBox="1">
            <a:spLocks noChangeArrowheads="1"/>
          </p:cNvSpPr>
          <p:nvPr/>
        </p:nvSpPr>
        <p:spPr bwMode="auto">
          <a:xfrm>
            <a:off x="4648200" y="2819400"/>
            <a:ext cx="3733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t>Strength to resist the pain</a:t>
            </a:r>
          </a:p>
        </p:txBody>
      </p:sp>
      <p:sp>
        <p:nvSpPr>
          <p:cNvPr id="6151" name="Line 8"/>
          <p:cNvSpPr>
            <a:spLocks noChangeShapeType="1"/>
          </p:cNvSpPr>
          <p:nvPr/>
        </p:nvSpPr>
        <p:spPr bwMode="auto">
          <a:xfrm>
            <a:off x="5334000" y="2057400"/>
            <a:ext cx="609600" cy="762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2" name="Line 9"/>
          <p:cNvSpPr>
            <a:spLocks noChangeShapeType="1"/>
          </p:cNvSpPr>
          <p:nvPr/>
        </p:nvSpPr>
        <p:spPr bwMode="auto">
          <a:xfrm>
            <a:off x="2362200" y="3352800"/>
            <a:ext cx="0" cy="1143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3" name="Line 10"/>
          <p:cNvSpPr>
            <a:spLocks noChangeShapeType="1"/>
          </p:cNvSpPr>
          <p:nvPr/>
        </p:nvSpPr>
        <p:spPr bwMode="auto">
          <a:xfrm>
            <a:off x="6172200" y="3352800"/>
            <a:ext cx="0" cy="1143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4" name="Text Box 11"/>
          <p:cNvSpPr txBox="1">
            <a:spLocks noChangeArrowheads="1"/>
          </p:cNvSpPr>
          <p:nvPr/>
        </p:nvSpPr>
        <p:spPr bwMode="auto">
          <a:xfrm>
            <a:off x="1219200" y="4572000"/>
            <a:ext cx="2286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solidFill>
                  <a:srgbClr val="FF0000"/>
                </a:solidFill>
              </a:rPr>
              <a:t>GUILTY</a:t>
            </a:r>
          </a:p>
        </p:txBody>
      </p:sp>
      <p:sp>
        <p:nvSpPr>
          <p:cNvPr id="6155" name="Text Box 12"/>
          <p:cNvSpPr txBox="1">
            <a:spLocks noChangeArrowheads="1"/>
          </p:cNvSpPr>
          <p:nvPr/>
        </p:nvSpPr>
        <p:spPr bwMode="auto">
          <a:xfrm>
            <a:off x="5181600" y="4495800"/>
            <a:ext cx="2286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b="1">
                <a:solidFill>
                  <a:srgbClr val="00B050"/>
                </a:solidFill>
              </a:rPr>
              <a:t>INNOCENT</a:t>
            </a:r>
          </a:p>
        </p:txBody>
      </p:sp>
      <p:sp>
        <p:nvSpPr>
          <p:cNvPr id="6157" name="Text Box 15"/>
          <p:cNvSpPr txBox="1">
            <a:spLocks noChangeArrowheads="1"/>
          </p:cNvSpPr>
          <p:nvPr/>
        </p:nvSpPr>
        <p:spPr bwMode="auto">
          <a:xfrm>
            <a:off x="5257800" y="5422900"/>
            <a:ext cx="2428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1</a:t>
            </a:r>
          </a:p>
        </p:txBody>
      </p:sp>
      <p:sp>
        <p:nvSpPr>
          <p:cNvPr id="6158" name="Slide Number Placeholder 1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2F88D7D-1577-461A-8C96-A344F80B99FA}" type="slidenum">
              <a:rPr lang="en-US" smtClean="0"/>
              <a:pPr eaLnBrk="1" hangingPunct="1"/>
              <a:t>4</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solidFill>
                  <a:srgbClr val="0000FF"/>
                </a:solidFill>
              </a:rPr>
              <a:t>Carl Wilhelm Scheele</a:t>
            </a:r>
          </a:p>
        </p:txBody>
      </p:sp>
      <p:sp>
        <p:nvSpPr>
          <p:cNvPr id="7171" name="Rectangle 3"/>
          <p:cNvSpPr>
            <a:spLocks noGrp="1" noChangeArrowheads="1"/>
          </p:cNvSpPr>
          <p:nvPr>
            <p:ph type="body" idx="1"/>
          </p:nvPr>
        </p:nvSpPr>
        <p:spPr>
          <a:xfrm>
            <a:off x="457200" y="1600200"/>
            <a:ext cx="7162800" cy="4525963"/>
          </a:xfrm>
        </p:spPr>
        <p:txBody>
          <a:bodyPr/>
          <a:lstStyle/>
          <a:p>
            <a:r>
              <a:rPr lang="en-US" dirty="0" smtClean="0"/>
              <a:t>1775</a:t>
            </a:r>
          </a:p>
          <a:p>
            <a:r>
              <a:rPr lang="en-US" dirty="0" smtClean="0"/>
              <a:t>Swedish Chemist</a:t>
            </a:r>
          </a:p>
          <a:p>
            <a:r>
              <a:rPr lang="en-US" dirty="0" smtClean="0"/>
              <a:t>Devised the test for detecting the poison </a:t>
            </a:r>
            <a:r>
              <a:rPr lang="en-US" b="1" u="sng" dirty="0" smtClean="0"/>
              <a:t>arsenic</a:t>
            </a:r>
            <a:r>
              <a:rPr lang="en-US" dirty="0" smtClean="0"/>
              <a:t> in corpses</a:t>
            </a:r>
          </a:p>
        </p:txBody>
      </p:sp>
      <p:sp>
        <p:nvSpPr>
          <p:cNvPr id="7173" name="Text Box 6"/>
          <p:cNvSpPr txBox="1">
            <a:spLocks noChangeArrowheads="1"/>
          </p:cNvSpPr>
          <p:nvPr/>
        </p:nvSpPr>
        <p:spPr bwMode="auto">
          <a:xfrm>
            <a:off x="7924800" y="5257800"/>
            <a:ext cx="2428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2</a:t>
            </a:r>
          </a:p>
        </p:txBody>
      </p:sp>
      <p:sp>
        <p:nvSpPr>
          <p:cNvPr id="71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541A3B8-E71B-4594-AF2C-2BBF3C971A3C}" type="slidenum">
              <a:rPr lang="en-US" smtClean="0"/>
              <a:pPr eaLnBrk="1" hangingPunct="1"/>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algn="l" eaLnBrk="1" hangingPunct="1"/>
            <a:r>
              <a:rPr lang="en-US" sz="4000" b="1" smtClean="0">
                <a:solidFill>
                  <a:srgbClr val="0000FF"/>
                </a:solidFill>
              </a:rPr>
              <a:t>Alphonse Bertillon</a:t>
            </a:r>
          </a:p>
        </p:txBody>
      </p:sp>
      <p:sp>
        <p:nvSpPr>
          <p:cNvPr id="8195" name="Text Box 5"/>
          <p:cNvSpPr txBox="1">
            <a:spLocks noChangeArrowheads="1"/>
          </p:cNvSpPr>
          <p:nvPr/>
        </p:nvSpPr>
        <p:spPr bwMode="auto">
          <a:xfrm>
            <a:off x="609600" y="1524000"/>
            <a:ext cx="74676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4625" indent="-1746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buFont typeface="Arial" charset="0"/>
              <a:buChar char="•"/>
            </a:pPr>
            <a:r>
              <a:rPr lang="en-US" sz="2400" b="1" dirty="0"/>
              <a:t>French Anthropologist</a:t>
            </a:r>
          </a:p>
          <a:p>
            <a:pPr algn="l" eaLnBrk="1" hangingPunct="1">
              <a:spcBef>
                <a:spcPct val="50000"/>
              </a:spcBef>
              <a:buFont typeface="Arial" charset="0"/>
              <a:buChar char="•"/>
            </a:pPr>
            <a:r>
              <a:rPr lang="en-US" sz="2400" b="1" dirty="0"/>
              <a:t>Introduced the </a:t>
            </a:r>
            <a:r>
              <a:rPr lang="en-US" sz="2400" b="1" u="sng" dirty="0"/>
              <a:t>Bertillon System </a:t>
            </a:r>
            <a:r>
              <a:rPr lang="en-US" sz="2400" b="1" dirty="0"/>
              <a:t>(aka </a:t>
            </a:r>
            <a:r>
              <a:rPr lang="en-US" sz="2400" b="1" u="sng" dirty="0"/>
              <a:t>Anthropometry</a:t>
            </a:r>
            <a:r>
              <a:rPr lang="en-US" sz="2400" b="1" dirty="0"/>
              <a:t>) in 1879</a:t>
            </a:r>
            <a:r>
              <a:rPr lang="en-US" sz="2400" dirty="0"/>
              <a:t> </a:t>
            </a:r>
          </a:p>
          <a:p>
            <a:pPr algn="l" eaLnBrk="1" hangingPunct="1">
              <a:spcBef>
                <a:spcPct val="50000"/>
              </a:spcBef>
              <a:buFont typeface="Arial" charset="0"/>
              <a:buChar char="•"/>
            </a:pPr>
            <a:r>
              <a:rPr lang="en-US" sz="2400" b="1" dirty="0"/>
              <a:t>Used various measurements of  the body to identify people by their physical appearance</a:t>
            </a:r>
          </a:p>
          <a:p>
            <a:pPr algn="l" eaLnBrk="1" hangingPunct="1">
              <a:spcBef>
                <a:spcPct val="50000"/>
              </a:spcBef>
              <a:buFont typeface="Arial" charset="0"/>
              <a:buChar char="•"/>
            </a:pPr>
            <a:r>
              <a:rPr lang="en-US" sz="2400" b="1" dirty="0"/>
              <a:t>Replaced by Fingerprinting after the Will West case in 1903</a:t>
            </a:r>
          </a:p>
        </p:txBody>
      </p:sp>
      <p:sp>
        <p:nvSpPr>
          <p:cNvPr id="8197" name="Text Box 8"/>
          <p:cNvSpPr txBox="1">
            <a:spLocks noChangeArrowheads="1"/>
          </p:cNvSpPr>
          <p:nvPr/>
        </p:nvSpPr>
        <p:spPr bwMode="auto">
          <a:xfrm>
            <a:off x="8215313" y="4343400"/>
            <a:ext cx="2428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3</a:t>
            </a:r>
          </a:p>
        </p:txBody>
      </p:sp>
      <p:sp>
        <p:nvSpPr>
          <p:cNvPr id="819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88D006A-B3DB-4056-B925-A21F3328C157}" type="slidenum">
              <a:rPr lang="en-US" smtClean="0"/>
              <a:pPr eaLnBrk="1" hangingPunct="1"/>
              <a:t>6</a:t>
            </a:fld>
            <a:endParaRPr lang="en-US" smtClean="0"/>
          </a:p>
        </p:txBody>
      </p:sp>
      <p:sp>
        <p:nvSpPr>
          <p:cNvPr id="8199" name="Footer Placeholder 11"/>
          <p:cNvSpPr>
            <a:spLocks noGrp="1"/>
          </p:cNvSpPr>
          <p:nvPr>
            <p:ph type="ftr" sz="quarter" idx="11"/>
          </p:nvPr>
        </p:nvSpPr>
        <p:spPr>
          <a:xfrm>
            <a:off x="2341563" y="6400800"/>
            <a:ext cx="4211637" cy="274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1000" smtClean="0">
                <a:latin typeface="Times New Roman" pitchFamily="18" charset="0"/>
                <a:cs typeface="Times New Roman" pitchFamily="18" charset="0"/>
              </a:rPr>
              <a:t>Copyright © Texas Education Agency 2011. All rights reserved.</a:t>
            </a:r>
          </a:p>
          <a:p>
            <a:pPr eaLnBrk="1" hangingPunct="1"/>
            <a:r>
              <a:rPr lang="en-US" sz="1000" smtClean="0">
                <a:latin typeface="Times New Roman" pitchFamily="18" charset="0"/>
                <a:cs typeface="Times New Roman" pitchFamily="18" charset="0"/>
              </a:rPr>
              <a:t>Images and other multimedia content used with permission. </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28600"/>
            <a:ext cx="4419600" cy="868363"/>
          </a:xfrm>
        </p:spPr>
        <p:txBody>
          <a:bodyPr/>
          <a:lstStyle/>
          <a:p>
            <a:pPr eaLnBrk="1" hangingPunct="1"/>
            <a:r>
              <a:rPr lang="en-US" sz="4000" b="1" smtClean="0">
                <a:solidFill>
                  <a:srgbClr val="0000FF"/>
                </a:solidFill>
              </a:rPr>
              <a:t>Valentin Ross</a:t>
            </a:r>
          </a:p>
        </p:txBody>
      </p:sp>
      <p:sp>
        <p:nvSpPr>
          <p:cNvPr id="9219" name="Rectangle 7"/>
          <p:cNvSpPr>
            <a:spLocks noGrp="1" noChangeArrowheads="1"/>
          </p:cNvSpPr>
          <p:nvPr>
            <p:ph type="body" sz="half" idx="2"/>
          </p:nvPr>
        </p:nvSpPr>
        <p:spPr>
          <a:xfrm>
            <a:off x="381000" y="685800"/>
            <a:ext cx="4343400" cy="2133600"/>
          </a:xfrm>
        </p:spPr>
        <p:txBody>
          <a:bodyPr/>
          <a:lstStyle/>
          <a:p>
            <a:pPr eaLnBrk="1" hangingPunct="1">
              <a:lnSpc>
                <a:spcPct val="90000"/>
              </a:lnSpc>
            </a:pPr>
            <a:endParaRPr lang="en-US" sz="2400" smtClean="0"/>
          </a:p>
          <a:p>
            <a:pPr eaLnBrk="1" hangingPunct="1">
              <a:lnSpc>
                <a:spcPct val="90000"/>
              </a:lnSpc>
            </a:pPr>
            <a:r>
              <a:rPr lang="en-US" sz="2000" b="1" smtClean="0"/>
              <a:t>German Chemist</a:t>
            </a:r>
          </a:p>
          <a:p>
            <a:pPr eaLnBrk="1" hangingPunct="1">
              <a:lnSpc>
                <a:spcPct val="90000"/>
              </a:lnSpc>
            </a:pPr>
            <a:r>
              <a:rPr lang="en-US" sz="2000" b="1" smtClean="0"/>
              <a:t>1806</a:t>
            </a:r>
          </a:p>
          <a:p>
            <a:pPr eaLnBrk="1" hangingPunct="1">
              <a:lnSpc>
                <a:spcPct val="90000"/>
              </a:lnSpc>
            </a:pPr>
            <a:r>
              <a:rPr lang="en-US" sz="2000" b="1" smtClean="0"/>
              <a:t>Discovered a more precise method for detecting small amounts of Arsenic</a:t>
            </a:r>
          </a:p>
          <a:p>
            <a:pPr eaLnBrk="1" hangingPunct="1">
              <a:lnSpc>
                <a:spcPct val="90000"/>
              </a:lnSpc>
            </a:pPr>
            <a:endParaRPr lang="en-US" sz="2000" b="1" u="sng" smtClean="0"/>
          </a:p>
        </p:txBody>
      </p:sp>
      <p:sp>
        <p:nvSpPr>
          <p:cNvPr id="9220" name="Rectangle 2"/>
          <p:cNvSpPr>
            <a:spLocks noChangeArrowheads="1"/>
          </p:cNvSpPr>
          <p:nvPr/>
        </p:nvSpPr>
        <p:spPr bwMode="auto">
          <a:xfrm>
            <a:off x="3581400" y="2667000"/>
            <a:ext cx="44196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4000" b="1">
                <a:solidFill>
                  <a:srgbClr val="0000FF"/>
                </a:solidFill>
              </a:rPr>
              <a:t>Mathieu Orfilla</a:t>
            </a:r>
          </a:p>
        </p:txBody>
      </p:sp>
      <p:sp>
        <p:nvSpPr>
          <p:cNvPr id="9221" name="Rectangle 7"/>
          <p:cNvSpPr>
            <a:spLocks noChangeArrowheads="1"/>
          </p:cNvSpPr>
          <p:nvPr/>
        </p:nvSpPr>
        <p:spPr bwMode="auto">
          <a:xfrm>
            <a:off x="4495800" y="3200400"/>
            <a:ext cx="4343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lnSpc>
                <a:spcPct val="90000"/>
              </a:lnSpc>
              <a:spcBef>
                <a:spcPct val="20000"/>
              </a:spcBef>
              <a:buFontTx/>
              <a:buChar char="•"/>
            </a:pPr>
            <a:endParaRPr lang="en-US" sz="2400"/>
          </a:p>
          <a:p>
            <a:pPr marL="342900" indent="-342900" algn="l">
              <a:lnSpc>
                <a:spcPct val="90000"/>
              </a:lnSpc>
              <a:spcBef>
                <a:spcPct val="20000"/>
              </a:spcBef>
              <a:buFontTx/>
              <a:buChar char="•"/>
            </a:pPr>
            <a:r>
              <a:rPr lang="en-US" sz="2000" b="1"/>
              <a:t>Spain</a:t>
            </a:r>
          </a:p>
          <a:p>
            <a:pPr marL="342900" indent="-342900" algn="l">
              <a:lnSpc>
                <a:spcPct val="90000"/>
              </a:lnSpc>
              <a:spcBef>
                <a:spcPct val="20000"/>
              </a:spcBef>
              <a:buFontTx/>
              <a:buChar char="•"/>
            </a:pPr>
            <a:r>
              <a:rPr lang="en-US" sz="2000" b="1"/>
              <a:t>1814</a:t>
            </a:r>
          </a:p>
          <a:p>
            <a:pPr marL="342900" indent="-342900" algn="l">
              <a:lnSpc>
                <a:spcPct val="90000"/>
              </a:lnSpc>
              <a:spcBef>
                <a:spcPct val="20000"/>
              </a:spcBef>
              <a:buFontTx/>
              <a:buChar char="•"/>
            </a:pPr>
            <a:r>
              <a:rPr lang="en-US" sz="2000" b="1" u="sng"/>
              <a:t>Father of Forensic Toxicology</a:t>
            </a:r>
          </a:p>
          <a:p>
            <a:pPr marL="342900" indent="-342900" algn="l">
              <a:lnSpc>
                <a:spcPct val="90000"/>
              </a:lnSpc>
              <a:spcBef>
                <a:spcPct val="20000"/>
              </a:spcBef>
              <a:buFontTx/>
              <a:buChar char="•"/>
            </a:pPr>
            <a:r>
              <a:rPr lang="en-US" sz="2000" b="1"/>
              <a:t>Published the first scientific treatise on the detection of poisons</a:t>
            </a:r>
          </a:p>
          <a:p>
            <a:pPr marL="342900" indent="-342900" algn="l">
              <a:lnSpc>
                <a:spcPct val="90000"/>
              </a:lnSpc>
              <a:spcBef>
                <a:spcPct val="20000"/>
              </a:spcBef>
              <a:buFontTx/>
              <a:buChar char="•"/>
            </a:pPr>
            <a:endParaRPr lang="en-US" sz="2000" b="1" u="sng"/>
          </a:p>
        </p:txBody>
      </p:sp>
      <p:sp>
        <p:nvSpPr>
          <p:cNvPr id="9223" name="Text Box 9"/>
          <p:cNvSpPr txBox="1">
            <a:spLocks noChangeArrowheads="1"/>
          </p:cNvSpPr>
          <p:nvPr/>
        </p:nvSpPr>
        <p:spPr bwMode="auto">
          <a:xfrm>
            <a:off x="3567113" y="5943600"/>
            <a:ext cx="2428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4</a:t>
            </a:r>
          </a:p>
        </p:txBody>
      </p:sp>
      <p:sp>
        <p:nvSpPr>
          <p:cNvPr id="9224"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D5301BE-9A17-4BB8-9481-B61D595B335B}" type="slidenum">
              <a:rPr lang="en-US" smtClean="0"/>
              <a:pPr eaLnBrk="1" hangingPunct="1"/>
              <a:t>7</a:t>
            </a:fld>
            <a:endParaRPr lang="en-US" smtClean="0"/>
          </a:p>
        </p:txBody>
      </p:sp>
      <p:sp>
        <p:nvSpPr>
          <p:cNvPr id="9225" name="Footer Placeholder 11"/>
          <p:cNvSpPr>
            <a:spLocks noGrp="1"/>
          </p:cNvSpPr>
          <p:nvPr>
            <p:ph type="ftr" sz="quarter" idx="11"/>
          </p:nvPr>
        </p:nvSpPr>
        <p:spPr>
          <a:xfrm>
            <a:off x="2341563" y="6400800"/>
            <a:ext cx="4211637" cy="274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1000" smtClean="0">
                <a:latin typeface="Times New Roman" pitchFamily="18" charset="0"/>
                <a:cs typeface="Times New Roman" pitchFamily="18" charset="0"/>
              </a:rPr>
              <a:t>Copyright © Texas Education Agency 2011. All rights reserved.</a:t>
            </a:r>
          </a:p>
          <a:p>
            <a:pPr eaLnBrk="1" hangingPunct="1"/>
            <a:r>
              <a:rPr lang="en-US" sz="1000" smtClean="0">
                <a:latin typeface="Times New Roman" pitchFamily="18" charset="0"/>
                <a:cs typeface="Times New Roman" pitchFamily="18" charset="0"/>
              </a:rPr>
              <a:t>Images and other multimedia content used with permission.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1066800"/>
            <a:ext cx="7543800" cy="1295400"/>
          </a:xfrm>
        </p:spPr>
        <p:txBody>
          <a:bodyPr/>
          <a:lstStyle/>
          <a:p>
            <a:pPr algn="l" eaLnBrk="1" hangingPunct="1"/>
            <a:r>
              <a:rPr lang="en-US" sz="3200" b="1" dirty="0" smtClean="0">
                <a:solidFill>
                  <a:srgbClr val="0000FF"/>
                </a:solidFill>
              </a:rPr>
              <a:t>1828 – </a:t>
            </a:r>
            <a:br>
              <a:rPr lang="en-US" sz="3200" b="1" dirty="0" smtClean="0">
                <a:solidFill>
                  <a:srgbClr val="0000FF"/>
                </a:solidFill>
              </a:rPr>
            </a:br>
            <a:r>
              <a:rPr lang="en-US" sz="3200" b="1" dirty="0" smtClean="0">
                <a:solidFill>
                  <a:schemeClr val="tx1"/>
                </a:solidFill>
              </a:rPr>
              <a:t>The</a:t>
            </a:r>
            <a:r>
              <a:rPr lang="en-US" sz="3200" b="1" dirty="0" smtClean="0">
                <a:solidFill>
                  <a:srgbClr val="0000FF"/>
                </a:solidFill>
              </a:rPr>
              <a:t> </a:t>
            </a:r>
            <a:r>
              <a:rPr lang="en-US" sz="3200" b="1" dirty="0" smtClean="0">
                <a:solidFill>
                  <a:schemeClr val="tx1"/>
                </a:solidFill>
              </a:rPr>
              <a:t>Invention of the</a:t>
            </a:r>
            <a:br>
              <a:rPr lang="en-US" sz="3200" b="1" dirty="0" smtClean="0">
                <a:solidFill>
                  <a:schemeClr val="tx1"/>
                </a:solidFill>
              </a:rPr>
            </a:br>
            <a:r>
              <a:rPr lang="en-US" sz="3200" b="1" u="sng" dirty="0" smtClean="0">
                <a:solidFill>
                  <a:schemeClr val="tx1"/>
                </a:solidFill>
              </a:rPr>
              <a:t>Polarized Light Microscope</a:t>
            </a:r>
          </a:p>
        </p:txBody>
      </p:sp>
      <p:sp>
        <p:nvSpPr>
          <p:cNvPr id="10243" name="Rectangle 2"/>
          <p:cNvSpPr>
            <a:spLocks noChangeArrowheads="1"/>
          </p:cNvSpPr>
          <p:nvPr/>
        </p:nvSpPr>
        <p:spPr bwMode="auto">
          <a:xfrm>
            <a:off x="4038600" y="3595255"/>
            <a:ext cx="411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en-US" sz="3200" b="1" dirty="0">
                <a:solidFill>
                  <a:srgbClr val="0000FF"/>
                </a:solidFill>
              </a:rPr>
              <a:t>1839 – </a:t>
            </a:r>
          </a:p>
          <a:p>
            <a:pPr algn="l"/>
            <a:r>
              <a:rPr lang="en-US" sz="3200" b="1" dirty="0"/>
              <a:t>First microscopic </a:t>
            </a:r>
            <a:endParaRPr lang="en-US" sz="3200" b="1" dirty="0" smtClean="0"/>
          </a:p>
          <a:p>
            <a:pPr algn="l"/>
            <a:r>
              <a:rPr lang="en-US" sz="3200" b="1" dirty="0" smtClean="0"/>
              <a:t>detection of sperm</a:t>
            </a:r>
            <a:endParaRPr lang="en-US" sz="3200" b="1" dirty="0"/>
          </a:p>
        </p:txBody>
      </p:sp>
      <p:sp>
        <p:nvSpPr>
          <p:cNvPr id="10246" name="Text Box 12"/>
          <p:cNvSpPr txBox="1">
            <a:spLocks noChangeArrowheads="1"/>
          </p:cNvSpPr>
          <p:nvPr/>
        </p:nvSpPr>
        <p:spPr bwMode="auto">
          <a:xfrm>
            <a:off x="7453313" y="6248400"/>
            <a:ext cx="2428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6</a:t>
            </a:r>
          </a:p>
        </p:txBody>
      </p:sp>
      <p:sp>
        <p:nvSpPr>
          <p:cNvPr id="10247" name="Text Box 13"/>
          <p:cNvSpPr txBox="1">
            <a:spLocks noChangeArrowheads="1"/>
          </p:cNvSpPr>
          <p:nvPr/>
        </p:nvSpPr>
        <p:spPr bwMode="auto">
          <a:xfrm>
            <a:off x="1828800" y="2819400"/>
            <a:ext cx="2428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5</a:t>
            </a:r>
          </a:p>
        </p:txBody>
      </p:sp>
      <p:sp>
        <p:nvSpPr>
          <p:cNvPr id="10248" name="Slide Number Placeholder 7"/>
          <p:cNvSpPr>
            <a:spLocks noGrp="1"/>
          </p:cNvSpPr>
          <p:nvPr>
            <p:ph type="sldNum" sz="quarter" idx="12"/>
          </p:nvPr>
        </p:nvSpPr>
        <p:spPr>
          <a:xfrm>
            <a:off x="7772400" y="6245225"/>
            <a:ext cx="914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3520229-43FA-4200-9870-1C85D548FC5D}" type="slidenum">
              <a:rPr lang="en-US" smtClean="0"/>
              <a:pPr eaLnBrk="1" hangingPunct="1"/>
              <a:t>8</a:t>
            </a:fld>
            <a:endParaRPr lang="en-US" smtClean="0"/>
          </a:p>
        </p:txBody>
      </p:sp>
      <p:sp>
        <p:nvSpPr>
          <p:cNvPr id="10249" name="Footer Placeholder 11"/>
          <p:cNvSpPr>
            <a:spLocks noGrp="1"/>
          </p:cNvSpPr>
          <p:nvPr>
            <p:ph type="ftr" sz="quarter" idx="11"/>
          </p:nvPr>
        </p:nvSpPr>
        <p:spPr>
          <a:xfrm>
            <a:off x="2341563" y="6400800"/>
            <a:ext cx="4211637" cy="274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1000" smtClean="0">
                <a:latin typeface="Times New Roman" pitchFamily="18" charset="0"/>
                <a:cs typeface="Times New Roman" pitchFamily="18" charset="0"/>
              </a:rPr>
              <a:t>Copyright © Texas Education Agency 2011. All rights reserved.</a:t>
            </a:r>
          </a:p>
          <a:p>
            <a:pPr eaLnBrk="1" hangingPunct="1"/>
            <a:r>
              <a:rPr lang="en-US" sz="1000" smtClean="0">
                <a:latin typeface="Times New Roman" pitchFamily="18" charset="0"/>
                <a:cs typeface="Times New Roman" pitchFamily="18" charset="0"/>
              </a:rPr>
              <a:t>Images and other multimedia content used with permission.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smtClean="0">
                <a:solidFill>
                  <a:srgbClr val="0000FF"/>
                </a:solidFill>
              </a:rPr>
              <a:t>James Marsh</a:t>
            </a:r>
          </a:p>
        </p:txBody>
      </p:sp>
      <p:sp>
        <p:nvSpPr>
          <p:cNvPr id="11267" name="Rectangle 3"/>
          <p:cNvSpPr>
            <a:spLocks noGrp="1" noChangeArrowheads="1"/>
          </p:cNvSpPr>
          <p:nvPr>
            <p:ph type="body" idx="1"/>
          </p:nvPr>
        </p:nvSpPr>
        <p:spPr>
          <a:xfrm>
            <a:off x="457200" y="1600200"/>
            <a:ext cx="6858000" cy="4525963"/>
          </a:xfrm>
        </p:spPr>
        <p:txBody>
          <a:bodyPr/>
          <a:lstStyle/>
          <a:p>
            <a:pPr eaLnBrk="1" hangingPunct="1"/>
            <a:r>
              <a:rPr lang="en-US" sz="2800" b="1" dirty="0" smtClean="0"/>
              <a:t>Scottish Chemist</a:t>
            </a:r>
          </a:p>
          <a:p>
            <a:pPr eaLnBrk="1" hangingPunct="1"/>
            <a:r>
              <a:rPr lang="en-US" sz="2800" b="1" dirty="0" smtClean="0"/>
              <a:t>1839</a:t>
            </a:r>
          </a:p>
          <a:p>
            <a:pPr eaLnBrk="1" hangingPunct="1"/>
            <a:r>
              <a:rPr lang="en-US" sz="2800" b="1" dirty="0" smtClean="0"/>
              <a:t>The first to testify in a criminal trial on the detection of Arsenic in a victim’s body</a:t>
            </a:r>
          </a:p>
        </p:txBody>
      </p:sp>
      <p:sp>
        <p:nvSpPr>
          <p:cNvPr id="11269" name="Text Box 7"/>
          <p:cNvSpPr txBox="1">
            <a:spLocks noChangeArrowheads="1"/>
          </p:cNvSpPr>
          <p:nvPr/>
        </p:nvSpPr>
        <p:spPr bwMode="auto">
          <a:xfrm>
            <a:off x="8062913" y="5651500"/>
            <a:ext cx="2428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800"/>
              <a:t>7</a:t>
            </a:r>
          </a:p>
        </p:txBody>
      </p:sp>
      <p:sp>
        <p:nvSpPr>
          <p:cNvPr id="112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D636193-24A4-4E27-852E-2670468AFFF7}" type="slidenum">
              <a:rPr lang="en-US" smtClean="0"/>
              <a:pPr eaLnBrk="1" hangingPunct="1"/>
              <a:t>9</a:t>
            </a:fld>
            <a:endParaRPr lang="en-US" smtClean="0"/>
          </a:p>
        </p:txBody>
      </p:sp>
      <p:sp>
        <p:nvSpPr>
          <p:cNvPr id="11271" name="Footer Placeholder 11"/>
          <p:cNvSpPr txBox="1">
            <a:spLocks/>
          </p:cNvSpPr>
          <p:nvPr/>
        </p:nvSpPr>
        <p:spPr bwMode="auto">
          <a:xfrm>
            <a:off x="2341563" y="6400800"/>
            <a:ext cx="42116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1000">
                <a:latin typeface="Times New Roman" pitchFamily="18" charset="0"/>
                <a:cs typeface="Times New Roman" pitchFamily="18" charset="0"/>
              </a:rPr>
              <a:t>Copyright © Texas Education Agency 2011. All rights reserved.</a:t>
            </a:r>
          </a:p>
          <a:p>
            <a:pPr eaLnBrk="1" hangingPunct="1"/>
            <a:r>
              <a:rPr lang="en-US" sz="1000">
                <a:latin typeface="Times New Roman" pitchFamily="18" charset="0"/>
                <a:cs typeface="Times New Roman" pitchFamily="18" charset="0"/>
              </a:rPr>
              <a:t>Images and other multimedia content used with permission.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65">
      <a:dk1>
        <a:srgbClr val="000000"/>
      </a:dk1>
      <a:lt1>
        <a:srgbClr val="FFFFF7"/>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652</Words>
  <Application>Microsoft Macintosh PowerPoint</Application>
  <PresentationFormat>On-screen Show (4:3)</PresentationFormat>
  <Paragraphs>154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History of  Forensic Science</vt:lpstr>
      <vt:lpstr>PowerPoint Presentation</vt:lpstr>
      <vt:lpstr>Forensic Science</vt:lpstr>
      <vt:lpstr>Before 17th century</vt:lpstr>
      <vt:lpstr>Carl Wilhelm Scheele</vt:lpstr>
      <vt:lpstr>Alphonse Bertillon</vt:lpstr>
      <vt:lpstr>Valentin Ross</vt:lpstr>
      <vt:lpstr>1828 –  The Invention of the Polarized Light Microscope</vt:lpstr>
      <vt:lpstr>James Marsh</vt:lpstr>
      <vt:lpstr>PowerPoint Presentation</vt:lpstr>
      <vt:lpstr>Hans Gross</vt:lpstr>
      <vt:lpstr>Karl Landsteiner</vt:lpstr>
      <vt:lpstr>Edmond Locard</vt:lpstr>
      <vt:lpstr>Walter McCrone</vt:lpstr>
      <vt:lpstr>History of Crime Labs in the United States</vt:lpstr>
      <vt:lpstr>Federal Crime Laboratories</vt:lpstr>
      <vt:lpstr>Crime Labs Abroad</vt:lpstr>
      <vt:lpstr>Resources</vt:lpstr>
    </vt:vector>
  </TitlesOfParts>
  <Company>TNLaptop.com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Science</dc:title>
  <dc:creator>Melissa Sanders</dc:creator>
  <cp:lastModifiedBy>Kathryn Aguilar</cp:lastModifiedBy>
  <cp:revision>47</cp:revision>
  <dcterms:created xsi:type="dcterms:W3CDTF">2009-02-15T20:40:33Z</dcterms:created>
  <dcterms:modified xsi:type="dcterms:W3CDTF">2016-07-12T14:32:24Z</dcterms:modified>
</cp:coreProperties>
</file>