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8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90" r:id="rId24"/>
    <p:sldId id="291" r:id="rId25"/>
    <p:sldId id="280" r:id="rId26"/>
    <p:sldId id="281" r:id="rId27"/>
    <p:sldId id="282" r:id="rId28"/>
    <p:sldId id="284" r:id="rId29"/>
    <p:sldId id="285" r:id="rId30"/>
    <p:sldId id="286" r:id="rId31"/>
    <p:sldId id="287" r:id="rId32"/>
    <p:sldId id="28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Casey" initials="E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1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7179BA5-F8C1-4900-B8BD-C8A0B6CF981B}" type="datetimeFigureOut">
              <a:rPr lang="en-US"/>
              <a:pPr>
                <a:defRPr/>
              </a:pPr>
              <a:t>7/23/16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DAC3B0A-9797-49D6-AF5C-E5CE2574724D}" type="slidenum">
              <a:rPr lang="en-US"/>
              <a:pPr>
                <a:defRPr/>
              </a:pPr>
              <a:t>‹#›</a:t>
            </a:fld>
            <a:endParaRPr lang="en-US" dirty="0"/>
          </a:p>
        </p:txBody>
      </p:sp>
    </p:spTree>
    <p:extLst>
      <p:ext uri="{BB962C8B-B14F-4D97-AF65-F5344CB8AC3E}">
        <p14:creationId xmlns:p14="http://schemas.microsoft.com/office/powerpoint/2010/main" val="1367684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FEA48144-A10C-4B94-938B-8CA783EC30EC}" type="slidenum">
              <a:rPr lang="en-US"/>
              <a:pPr>
                <a:defRPr/>
              </a:pPr>
              <a:t>‹#›</a:t>
            </a:fld>
            <a:endParaRPr lang="en-US" dirty="0"/>
          </a:p>
        </p:txBody>
      </p:sp>
    </p:spTree>
    <p:extLst>
      <p:ext uri="{BB962C8B-B14F-4D97-AF65-F5344CB8AC3E}">
        <p14:creationId xmlns:p14="http://schemas.microsoft.com/office/powerpoint/2010/main" val="106691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8413BCA-A6EE-4895-8DA8-39145D83D71F}" type="slidenum">
              <a:rPr lang="en-US"/>
              <a:pPr>
                <a:defRPr/>
              </a:pPr>
              <a:t>‹#›</a:t>
            </a:fld>
            <a:endParaRPr lang="en-US" dirty="0"/>
          </a:p>
        </p:txBody>
      </p:sp>
      <p:sp>
        <p:nvSpPr>
          <p:cNvPr id="6" name="Footer Placeholder 4"/>
          <p:cNvSpPr>
            <a:spLocks noGrp="1"/>
          </p:cNvSpPr>
          <p:nvPr>
            <p:ph type="ftr" sz="quarter" idx="12"/>
          </p:nvPr>
        </p:nvSpPr>
        <p:spPr>
          <a:xfrm>
            <a:off x="2667000" y="6365875"/>
            <a:ext cx="3810000" cy="365125"/>
          </a:xfrm>
        </p:spPr>
        <p:txBody>
          <a:bodyPr/>
          <a:lstStyle>
            <a:lvl1pPr>
              <a:defRPr lang="en-US" sz="1000"/>
            </a:lvl1pPr>
          </a:lstStyle>
          <a:p>
            <a:pPr>
              <a:defRPr/>
            </a:pPr>
            <a:endParaRPr/>
          </a:p>
        </p:txBody>
      </p:sp>
    </p:spTree>
    <p:extLst>
      <p:ext uri="{BB962C8B-B14F-4D97-AF65-F5344CB8AC3E}">
        <p14:creationId xmlns:p14="http://schemas.microsoft.com/office/powerpoint/2010/main" val="172920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BAD2F7D-2F08-419C-B80B-7DD104E60945}" type="slidenum">
              <a:rPr lang="en-US"/>
              <a:pPr>
                <a:defRPr/>
              </a:pPr>
              <a:t>‹#›</a:t>
            </a:fld>
            <a:endParaRPr lang="en-US" dirty="0"/>
          </a:p>
        </p:txBody>
      </p:sp>
      <p:sp>
        <p:nvSpPr>
          <p:cNvPr id="6" name="Footer Placeholder 4"/>
          <p:cNvSpPr>
            <a:spLocks noGrp="1"/>
          </p:cNvSpPr>
          <p:nvPr>
            <p:ph type="ftr" sz="quarter" idx="12"/>
          </p:nvPr>
        </p:nvSpPr>
        <p:spPr>
          <a:xfrm>
            <a:off x="2667000" y="6365875"/>
            <a:ext cx="3810000" cy="365125"/>
          </a:xfrm>
        </p:spPr>
        <p:txBody>
          <a:bodyPr/>
          <a:lstStyle>
            <a:lvl1pPr>
              <a:defRPr lang="en-US" sz="1000"/>
            </a:lvl1pPr>
          </a:lstStyle>
          <a:p>
            <a:pPr>
              <a:defRPr/>
            </a:pPr>
            <a:endParaRPr/>
          </a:p>
        </p:txBody>
      </p:sp>
    </p:spTree>
    <p:extLst>
      <p:ext uri="{BB962C8B-B14F-4D97-AF65-F5344CB8AC3E}">
        <p14:creationId xmlns:p14="http://schemas.microsoft.com/office/powerpoint/2010/main" val="208940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2859088" y="6367463"/>
            <a:ext cx="4267200" cy="396875"/>
          </a:xfrm>
          <a:prstGeom prst="rect">
            <a:avLst/>
          </a:prstGeom>
        </p:spPr>
        <p:txBody>
          <a:bodyPr anchor="ctr"/>
          <a:lstStyle>
            <a:defPPr>
              <a:defRPr lang="en-US"/>
            </a:defPPr>
            <a:lvl1pPr algn="ctr" rtl="0" fontAlgn="auto">
              <a:spcBef>
                <a:spcPts val="0"/>
              </a:spcBef>
              <a:spcAft>
                <a:spcPts val="0"/>
              </a:spcAft>
              <a:defRPr lang="en-US" sz="1000" kern="1200">
                <a:solidFill>
                  <a:schemeClr val="tx1">
                    <a:tint val="75000"/>
                  </a:schemeClr>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dirty="0" smtClean="0"/>
              <a:t>Copyright © Texas Education Agency 2011. All rights reserved.</a:t>
            </a:r>
          </a:p>
          <a:p>
            <a:pPr>
              <a:defRPr/>
            </a:pPr>
            <a:r>
              <a:rPr dirty="0" smtClean="0"/>
              <a:t>Images and other multimedia content used with permission. </a:t>
            </a:r>
            <a:endParaRPr dirty="0"/>
          </a:p>
        </p:txBody>
      </p:sp>
      <p:sp>
        <p:nvSpPr>
          <p:cNvPr id="2" name="Title 1"/>
          <p:cNvSpPr>
            <a:spLocks noGrp="1"/>
          </p:cNvSpPr>
          <p:nvPr>
            <p:ph type="title"/>
          </p:nvPr>
        </p:nvSpPr>
        <p:spPr/>
        <p:txBody>
          <a:bodyPr/>
          <a:lstStyle>
            <a:lvl1pPr algn="l">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835275" y="6324600"/>
            <a:ext cx="4267200" cy="396875"/>
          </a:xfrm>
        </p:spPr>
        <p:txBody>
          <a:bodyPr/>
          <a:lstStyle>
            <a:lvl1pPr algn="ctr">
              <a:defRPr lang="en-US" sz="1000">
                <a:latin typeface="Times New Roman" pitchFamily="18" charset="0"/>
                <a:cs typeface="Times New Roman" pitchFamily="18" charset="0"/>
              </a:defRPr>
            </a:lvl1pPr>
          </a:lstStyle>
          <a:p>
            <a:pPr>
              <a:defRPr/>
            </a:pPr>
            <a:endParaRPr/>
          </a:p>
        </p:txBody>
      </p:sp>
      <p:sp>
        <p:nvSpPr>
          <p:cNvPr id="6" name="Slide Number Placeholder 5"/>
          <p:cNvSpPr>
            <a:spLocks noGrp="1"/>
          </p:cNvSpPr>
          <p:nvPr>
            <p:ph type="sldNum" sz="quarter" idx="11"/>
          </p:nvPr>
        </p:nvSpPr>
        <p:spPr/>
        <p:txBody>
          <a:bodyPr/>
          <a:lstStyle>
            <a:lvl1pPr>
              <a:defRPr/>
            </a:lvl1pPr>
          </a:lstStyle>
          <a:p>
            <a:pPr>
              <a:defRPr/>
            </a:pPr>
            <a:fld id="{ADC3656A-73FC-4F39-977B-85882B88778D}" type="slidenum">
              <a:rPr lang="en-US"/>
              <a:pPr>
                <a:defRPr/>
              </a:pPr>
              <a:t>‹#›</a:t>
            </a:fld>
            <a:endParaRPr lang="en-US" dirty="0"/>
          </a:p>
        </p:txBody>
      </p:sp>
    </p:spTree>
    <p:extLst>
      <p:ext uri="{BB962C8B-B14F-4D97-AF65-F5344CB8AC3E}">
        <p14:creationId xmlns:p14="http://schemas.microsoft.com/office/powerpoint/2010/main" val="160824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94DCCAA7-9750-4143-BD06-03C44CAEB6C9}" type="slidenum">
              <a:rPr lang="en-US"/>
              <a:pPr>
                <a:defRPr/>
              </a:pPr>
              <a:t>‹#›</a:t>
            </a:fld>
            <a:endParaRPr lang="en-US" dirty="0"/>
          </a:p>
        </p:txBody>
      </p:sp>
    </p:spTree>
    <p:extLst>
      <p:ext uri="{BB962C8B-B14F-4D97-AF65-F5344CB8AC3E}">
        <p14:creationId xmlns:p14="http://schemas.microsoft.com/office/powerpoint/2010/main" val="289886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2859088" y="6367463"/>
            <a:ext cx="4267200" cy="396875"/>
          </a:xfrm>
          <a:prstGeom prst="rect">
            <a:avLst/>
          </a:prstGeom>
        </p:spPr>
        <p:txBody>
          <a:bodyPr anchor="ctr"/>
          <a:lstStyle>
            <a:defPPr>
              <a:defRPr lang="en-US"/>
            </a:defPPr>
            <a:lvl1pPr algn="ctr" rtl="0" fontAlgn="auto">
              <a:spcBef>
                <a:spcPts val="0"/>
              </a:spcBef>
              <a:spcAft>
                <a:spcPts val="0"/>
              </a:spcAft>
              <a:defRPr lang="en-US" sz="1000" kern="1200">
                <a:solidFill>
                  <a:schemeClr val="tx1">
                    <a:tint val="75000"/>
                  </a:schemeClr>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dirty="0" smtClean="0"/>
              <a:t>Copyright © Texas Education Agency 2011. All rights reserved.</a:t>
            </a:r>
          </a:p>
          <a:p>
            <a:pPr>
              <a:defRPr/>
            </a:pPr>
            <a:r>
              <a:rPr dirty="0" smtClean="0"/>
              <a:t>Images and other multimedia content used with permission. </a:t>
            </a:r>
            <a:endParaRPr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a:p>
        </p:txBody>
      </p:sp>
      <p:sp>
        <p:nvSpPr>
          <p:cNvPr id="8" name="Slide Number Placeholder 5"/>
          <p:cNvSpPr>
            <a:spLocks noGrp="1"/>
          </p:cNvSpPr>
          <p:nvPr>
            <p:ph type="sldNum" sz="quarter" idx="12"/>
          </p:nvPr>
        </p:nvSpPr>
        <p:spPr/>
        <p:txBody>
          <a:bodyPr/>
          <a:lstStyle>
            <a:lvl1pPr>
              <a:defRPr/>
            </a:lvl1pPr>
          </a:lstStyle>
          <a:p>
            <a:pPr>
              <a:defRPr/>
            </a:pPr>
            <a:fld id="{BEC0FDF2-FD52-4FD2-B32D-60E57DBD8768}" type="slidenum">
              <a:rPr lang="en-US"/>
              <a:pPr>
                <a:defRPr/>
              </a:pPr>
              <a:t>‹#›</a:t>
            </a:fld>
            <a:endParaRPr lang="en-US" dirty="0"/>
          </a:p>
        </p:txBody>
      </p:sp>
    </p:spTree>
    <p:extLst>
      <p:ext uri="{BB962C8B-B14F-4D97-AF65-F5344CB8AC3E}">
        <p14:creationId xmlns:p14="http://schemas.microsoft.com/office/powerpoint/2010/main" val="279116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ooter Placeholder 4"/>
          <p:cNvSpPr txBox="1">
            <a:spLocks/>
          </p:cNvSpPr>
          <p:nvPr userDrawn="1"/>
        </p:nvSpPr>
        <p:spPr>
          <a:xfrm>
            <a:off x="2859088" y="6367463"/>
            <a:ext cx="4267200" cy="396875"/>
          </a:xfrm>
          <a:prstGeom prst="rect">
            <a:avLst/>
          </a:prstGeom>
        </p:spPr>
        <p:txBody>
          <a:bodyPr anchor="ctr"/>
          <a:lstStyle>
            <a:defPPr>
              <a:defRPr lang="en-US"/>
            </a:defPPr>
            <a:lvl1pPr algn="ctr" rtl="0" fontAlgn="auto">
              <a:spcBef>
                <a:spcPts val="0"/>
              </a:spcBef>
              <a:spcAft>
                <a:spcPts val="0"/>
              </a:spcAft>
              <a:defRPr lang="en-US" sz="1000" kern="1200">
                <a:solidFill>
                  <a:schemeClr val="tx1">
                    <a:tint val="75000"/>
                  </a:schemeClr>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dirty="0" smtClean="0"/>
              <a:t>Copyright © Texas Education Agency 2011. All rights reserved.</a:t>
            </a:r>
          </a:p>
          <a:p>
            <a:pPr>
              <a:defRPr/>
            </a:pPr>
            <a:r>
              <a:rPr dirty="0" smtClean="0"/>
              <a:t>Images and other multimedia content used with permission. </a:t>
            </a:r>
            <a:endParaRPr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a:xfrm>
            <a:off x="2667000" y="6365875"/>
            <a:ext cx="3810000" cy="365125"/>
          </a:xfrm>
        </p:spPr>
        <p:txBody>
          <a:bodyPr/>
          <a:lstStyle>
            <a:lvl1pPr>
              <a:defRPr lang="en-US" sz="1000"/>
            </a:lvl1pPr>
          </a:lstStyle>
          <a:p>
            <a:pPr>
              <a:defRPr/>
            </a:pPr>
            <a:endParaRPr/>
          </a:p>
        </p:txBody>
      </p:sp>
      <p:sp>
        <p:nvSpPr>
          <p:cNvPr id="10" name="Slide Number Placeholder 5"/>
          <p:cNvSpPr>
            <a:spLocks noGrp="1"/>
          </p:cNvSpPr>
          <p:nvPr>
            <p:ph type="sldNum" sz="quarter" idx="12"/>
          </p:nvPr>
        </p:nvSpPr>
        <p:spPr/>
        <p:txBody>
          <a:bodyPr/>
          <a:lstStyle>
            <a:lvl1pPr>
              <a:defRPr/>
            </a:lvl1pPr>
          </a:lstStyle>
          <a:p>
            <a:pPr>
              <a:defRPr/>
            </a:pPr>
            <a:fld id="{7ACB77B0-B437-437C-871E-92A39EE0E2CB}" type="slidenum">
              <a:rPr lang="en-US"/>
              <a:pPr>
                <a:defRPr/>
              </a:pPr>
              <a:t>‹#›</a:t>
            </a:fld>
            <a:endParaRPr lang="en-US" dirty="0"/>
          </a:p>
        </p:txBody>
      </p:sp>
    </p:spTree>
    <p:extLst>
      <p:ext uri="{BB962C8B-B14F-4D97-AF65-F5344CB8AC3E}">
        <p14:creationId xmlns:p14="http://schemas.microsoft.com/office/powerpoint/2010/main" val="352701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FF515EEB-3B34-4879-9518-91A9F763412E}" type="slidenum">
              <a:rPr lang="en-US"/>
              <a:pPr>
                <a:defRPr/>
              </a:pPr>
              <a:t>‹#›</a:t>
            </a:fld>
            <a:endParaRPr lang="en-US" dirty="0"/>
          </a:p>
        </p:txBody>
      </p:sp>
      <p:sp>
        <p:nvSpPr>
          <p:cNvPr id="5" name="Footer Placeholder 4"/>
          <p:cNvSpPr>
            <a:spLocks noGrp="1"/>
          </p:cNvSpPr>
          <p:nvPr>
            <p:ph type="ftr" sz="quarter" idx="12"/>
          </p:nvPr>
        </p:nvSpPr>
        <p:spPr>
          <a:xfrm>
            <a:off x="2667000" y="6351588"/>
            <a:ext cx="3810000" cy="365125"/>
          </a:xfrm>
        </p:spPr>
        <p:txBody>
          <a:bodyPr/>
          <a:lstStyle>
            <a:lvl1pPr>
              <a:defRPr lang="en-US" sz="1000"/>
            </a:lvl1pPr>
          </a:lstStyle>
          <a:p>
            <a:pPr>
              <a:defRPr/>
            </a:pPr>
            <a:endParaRPr/>
          </a:p>
        </p:txBody>
      </p:sp>
    </p:spTree>
    <p:extLst>
      <p:ext uri="{BB962C8B-B14F-4D97-AF65-F5344CB8AC3E}">
        <p14:creationId xmlns:p14="http://schemas.microsoft.com/office/powerpoint/2010/main" val="77942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EAFBB45D-E1AD-4F4A-9E07-EB80FCAB45B7}" type="slidenum">
              <a:rPr lang="en-US"/>
              <a:pPr>
                <a:defRPr/>
              </a:pPr>
              <a:t>‹#›</a:t>
            </a:fld>
            <a:endParaRPr lang="en-US" dirty="0"/>
          </a:p>
        </p:txBody>
      </p:sp>
      <p:sp>
        <p:nvSpPr>
          <p:cNvPr id="4" name="Footer Placeholder 4"/>
          <p:cNvSpPr>
            <a:spLocks noGrp="1"/>
          </p:cNvSpPr>
          <p:nvPr>
            <p:ph type="ftr" sz="quarter" idx="12"/>
          </p:nvPr>
        </p:nvSpPr>
        <p:spPr>
          <a:xfrm>
            <a:off x="2667000" y="6365875"/>
            <a:ext cx="3810000" cy="365125"/>
          </a:xfrm>
        </p:spPr>
        <p:txBody>
          <a:bodyPr/>
          <a:lstStyle>
            <a:lvl1pPr>
              <a:defRPr lang="en-US" sz="1000"/>
            </a:lvl1pPr>
          </a:lstStyle>
          <a:p>
            <a:pPr>
              <a:defRPr/>
            </a:pPr>
            <a:endParaRPr/>
          </a:p>
        </p:txBody>
      </p:sp>
    </p:spTree>
    <p:extLst>
      <p:ext uri="{BB962C8B-B14F-4D97-AF65-F5344CB8AC3E}">
        <p14:creationId xmlns:p14="http://schemas.microsoft.com/office/powerpoint/2010/main" val="205247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40AB9AC-FC24-400B-BCD5-B4B043D2A4C0}" type="slidenum">
              <a:rPr lang="en-US"/>
              <a:pPr>
                <a:defRPr/>
              </a:pPr>
              <a:t>‹#›</a:t>
            </a:fld>
            <a:endParaRPr lang="en-US" dirty="0"/>
          </a:p>
        </p:txBody>
      </p:sp>
      <p:sp>
        <p:nvSpPr>
          <p:cNvPr id="7" name="Footer Placeholder 4"/>
          <p:cNvSpPr>
            <a:spLocks noGrp="1"/>
          </p:cNvSpPr>
          <p:nvPr>
            <p:ph type="ftr" sz="quarter" idx="12"/>
          </p:nvPr>
        </p:nvSpPr>
        <p:spPr>
          <a:xfrm>
            <a:off x="2667000" y="6365875"/>
            <a:ext cx="3810000" cy="365125"/>
          </a:xfrm>
        </p:spPr>
        <p:txBody>
          <a:bodyPr/>
          <a:lstStyle>
            <a:lvl1pPr>
              <a:defRPr lang="en-US" sz="1000"/>
            </a:lvl1pPr>
          </a:lstStyle>
          <a:p>
            <a:pPr>
              <a:defRPr/>
            </a:pPr>
            <a:endParaRPr/>
          </a:p>
        </p:txBody>
      </p:sp>
    </p:spTree>
    <p:extLst>
      <p:ext uri="{BB962C8B-B14F-4D97-AF65-F5344CB8AC3E}">
        <p14:creationId xmlns:p14="http://schemas.microsoft.com/office/powerpoint/2010/main" val="142522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86203EC-A426-4688-A03C-79D8A168FEB0}" type="slidenum">
              <a:rPr lang="en-US"/>
              <a:pPr>
                <a:defRPr/>
              </a:pPr>
              <a:t>‹#›</a:t>
            </a:fld>
            <a:endParaRPr lang="en-US" dirty="0"/>
          </a:p>
        </p:txBody>
      </p:sp>
      <p:sp>
        <p:nvSpPr>
          <p:cNvPr id="7" name="Footer Placeholder 4"/>
          <p:cNvSpPr>
            <a:spLocks noGrp="1"/>
          </p:cNvSpPr>
          <p:nvPr>
            <p:ph type="ftr" sz="quarter" idx="12"/>
          </p:nvPr>
        </p:nvSpPr>
        <p:spPr>
          <a:xfrm>
            <a:off x="2667000" y="6365875"/>
            <a:ext cx="3810000" cy="365125"/>
          </a:xfrm>
        </p:spPr>
        <p:txBody>
          <a:bodyPr/>
          <a:lstStyle>
            <a:lvl1pPr>
              <a:defRPr lang="en-US" sz="1000"/>
            </a:lvl1pPr>
          </a:lstStyle>
          <a:p>
            <a:pPr>
              <a:defRPr/>
            </a:pPr>
            <a:endParaRPr/>
          </a:p>
        </p:txBody>
      </p:sp>
    </p:spTree>
    <p:extLst>
      <p:ext uri="{BB962C8B-B14F-4D97-AF65-F5344CB8AC3E}">
        <p14:creationId xmlns:p14="http://schemas.microsoft.com/office/powerpoint/2010/main" val="4128548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fontAlgn="auto">
              <a:spcBef>
                <a:spcPts val="0"/>
              </a:spcBef>
              <a:spcAft>
                <a:spcPts val="0"/>
              </a:spcAft>
              <a:defRPr lang="en-US" sz="1000">
                <a:solidFill>
                  <a:schemeClr val="tx1">
                    <a:tint val="75000"/>
                  </a:schemeClr>
                </a:solidFill>
                <a:latin typeface="+mn-lt"/>
              </a:defRPr>
            </a:lvl1pPr>
          </a:lstStyle>
          <a:p>
            <a:pPr>
              <a:defRPr/>
            </a:pPr>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E55229A-954D-43E9-8106-13C030F29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8" r:id="rId1"/>
    <p:sldLayoutId id="2147483820" r:id="rId2"/>
    <p:sldLayoutId id="2147483819"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opyrights@tea.state.tx.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name.org/" TargetMode="External"/><Relationship Id="rId3" Type="http://schemas.openxmlformats.org/officeDocument/2006/relationships/hyperlink" Target="http://www.theabfa.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927100"/>
            <a:ext cx="7772400" cy="1554163"/>
          </a:xfrm>
        </p:spPr>
        <p:txBody>
          <a:bodyPr/>
          <a:lstStyle/>
          <a:p>
            <a:pPr eaLnBrk="1" hangingPunct="1"/>
            <a:r>
              <a:rPr lang="en-US" b="1" dirty="0" smtClean="0"/>
              <a:t>Role of Forensic Pathologists and Anthropologists</a:t>
            </a:r>
          </a:p>
        </p:txBody>
      </p:sp>
      <p:sp>
        <p:nvSpPr>
          <p:cNvPr id="3" name="Subtitle 2"/>
          <p:cNvSpPr>
            <a:spLocks noGrp="1"/>
          </p:cNvSpPr>
          <p:nvPr>
            <p:ph type="subTitle" idx="1"/>
          </p:nvPr>
        </p:nvSpPr>
        <p:spPr>
          <a:xfrm>
            <a:off x="1377950" y="2330450"/>
            <a:ext cx="6400800" cy="1752600"/>
          </a:xfrm>
        </p:spPr>
        <p:txBody>
          <a:bodyPr rtlCol="0">
            <a:normAutofit/>
          </a:bodyPr>
          <a:lstStyle/>
          <a:p>
            <a:pPr eaLnBrk="1" fontAlgn="auto" hangingPunct="1">
              <a:spcAft>
                <a:spcPts val="0"/>
              </a:spcAft>
              <a:buFont typeface="Arial" pitchFamily="34" charset="0"/>
              <a:buNone/>
              <a:defRPr/>
            </a:pPr>
            <a:r>
              <a:rPr lang="en-US" i="1" dirty="0" smtClean="0"/>
              <a:t>Forensic Science</a:t>
            </a:r>
          </a:p>
        </p:txBody>
      </p:sp>
      <p:pic>
        <p:nvPicPr>
          <p:cNvPr id="11268" name="Picture 5" descr="LAW_SM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850" y="3408363"/>
            <a:ext cx="327025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8763" y="3324225"/>
            <a:ext cx="18367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a:r>
              <a:rPr lang="en-US" b="1" smtClean="0"/>
              <a:t>Forensic Pathologist: </a:t>
            </a:r>
            <a:br>
              <a:rPr lang="en-US" b="1" smtClean="0"/>
            </a:br>
            <a:r>
              <a:rPr lang="en-US" b="1" smtClean="0"/>
              <a:t>Other Responsibilities</a:t>
            </a:r>
          </a:p>
        </p:txBody>
      </p:sp>
      <p:sp>
        <p:nvSpPr>
          <p:cNvPr id="6" name="Content Placeholder 5"/>
          <p:cNvSpPr>
            <a:spLocks noGrp="1"/>
          </p:cNvSpPr>
          <p:nvPr>
            <p:ph sz="half" idx="1"/>
          </p:nvPr>
        </p:nvSpPr>
        <p:spPr>
          <a:xfrm>
            <a:off x="457200" y="1600200"/>
            <a:ext cx="3991970" cy="4525963"/>
          </a:xfrm>
        </p:spPr>
        <p:txBody>
          <a:bodyPr/>
          <a:lstStyle/>
          <a:p>
            <a:pPr>
              <a:defRPr/>
            </a:pPr>
            <a:r>
              <a:rPr lang="en-US" dirty="0" smtClean="0"/>
              <a:t>Perform Autopsies</a:t>
            </a:r>
          </a:p>
          <a:p>
            <a:pPr>
              <a:defRPr/>
            </a:pPr>
            <a:r>
              <a:rPr lang="en-US" dirty="0" smtClean="0"/>
              <a:t>Collect evidence on the body (hair, blood, fibers, etc.)</a:t>
            </a:r>
          </a:p>
          <a:p>
            <a:pPr>
              <a:defRPr/>
            </a:pPr>
            <a:r>
              <a:rPr lang="en-US" dirty="0" smtClean="0"/>
              <a:t>Issue death certificates</a:t>
            </a:r>
          </a:p>
          <a:p>
            <a:pPr>
              <a:defRPr/>
            </a:pPr>
            <a:r>
              <a:rPr lang="en-US" dirty="0" smtClean="0"/>
              <a:t>Assist with the ID of the deceased</a:t>
            </a:r>
          </a:p>
          <a:p>
            <a:pPr>
              <a:defRPr/>
            </a:pPr>
            <a:r>
              <a:rPr lang="en-US" dirty="0" smtClean="0"/>
              <a:t>Establish time and date of death</a:t>
            </a:r>
          </a:p>
          <a:p>
            <a:pPr marL="0" indent="0">
              <a:buFont typeface="Arial" charset="0"/>
              <a:buNone/>
              <a:defRPr/>
            </a:pPr>
            <a:endParaRPr lang="en-US" dirty="0" smtClean="0"/>
          </a:p>
        </p:txBody>
      </p:sp>
      <p:sp>
        <p:nvSpPr>
          <p:cNvPr id="8" name="Content Placeholder 7"/>
          <p:cNvSpPr>
            <a:spLocks noGrp="1"/>
          </p:cNvSpPr>
          <p:nvPr>
            <p:ph sz="half" idx="2"/>
          </p:nvPr>
        </p:nvSpPr>
        <p:spPr/>
        <p:txBody>
          <a:bodyPr/>
          <a:lstStyle/>
          <a:p>
            <a:pPr>
              <a:defRPr/>
            </a:pPr>
            <a:r>
              <a:rPr lang="en-US" dirty="0" smtClean="0"/>
              <a:t>Possibly notify the next of kin</a:t>
            </a:r>
          </a:p>
          <a:p>
            <a:pPr>
              <a:defRPr/>
            </a:pPr>
            <a:r>
              <a:rPr lang="en-US" dirty="0" smtClean="0"/>
              <a:t>Act as an expert witness in court</a:t>
            </a:r>
          </a:p>
          <a:p>
            <a:pPr marL="0" indent="0">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A508F3E0-4452-4246-81B7-9E2AF2ADCE2B}" type="slidenum">
              <a:rPr lang="en-US" smtClean="0"/>
              <a:pPr>
                <a:defRPr/>
              </a:pPr>
              <a:t>10</a:t>
            </a:fld>
            <a:endParaRPr lang="en-US" dirty="0"/>
          </a:p>
        </p:txBody>
      </p:sp>
      <p:pic>
        <p:nvPicPr>
          <p:cNvPr id="2048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7175" y="3435350"/>
            <a:ext cx="28067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Forensic Pathologist: </a:t>
            </a:r>
            <a:br>
              <a:rPr lang="en-US" smtClean="0"/>
            </a:br>
            <a:r>
              <a:rPr lang="en-US" smtClean="0"/>
              <a:t>Career Information</a:t>
            </a:r>
          </a:p>
        </p:txBody>
      </p:sp>
      <p:sp>
        <p:nvSpPr>
          <p:cNvPr id="21507" name="Content Placeholder 6"/>
          <p:cNvSpPr>
            <a:spLocks noGrp="1"/>
          </p:cNvSpPr>
          <p:nvPr>
            <p:ph idx="1"/>
          </p:nvPr>
        </p:nvSpPr>
        <p:spPr/>
        <p:txBody>
          <a:bodyPr/>
          <a:lstStyle/>
          <a:p>
            <a:r>
              <a:rPr lang="en-US" dirty="0" smtClean="0"/>
              <a:t>Usually holds other titles like medical examiner, coroner, or medico-legal death investigator</a:t>
            </a:r>
          </a:p>
          <a:p>
            <a:pPr lvl="1"/>
            <a:r>
              <a:rPr lang="en-US" dirty="0" smtClean="0"/>
              <a:t>People who hold these titles are usually appointed to the position of forensic pathologist</a:t>
            </a:r>
          </a:p>
          <a:p>
            <a:pPr lvl="1"/>
            <a:r>
              <a:rPr lang="en-US" dirty="0" smtClean="0"/>
              <a:t>Medico-legal – applying medical science to law</a:t>
            </a:r>
          </a:p>
          <a:p>
            <a:r>
              <a:rPr lang="en-US" dirty="0" smtClean="0"/>
              <a:t>However, people who hold these titles do not necessarily have to be forensic pathologists</a:t>
            </a:r>
          </a:p>
        </p:txBody>
      </p:sp>
      <p:sp>
        <p:nvSpPr>
          <p:cNvPr id="6" name="Slide Number Placeholder 5"/>
          <p:cNvSpPr>
            <a:spLocks noGrp="1"/>
          </p:cNvSpPr>
          <p:nvPr>
            <p:ph type="sldNum" sz="quarter" idx="11"/>
          </p:nvPr>
        </p:nvSpPr>
        <p:spPr/>
        <p:txBody>
          <a:bodyPr/>
          <a:lstStyle/>
          <a:p>
            <a:pPr>
              <a:defRPr/>
            </a:pPr>
            <a:fld id="{ABBDE8B1-33CA-41B3-A101-7063D3808DF7}"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b="1" smtClean="0"/>
              <a:t>Forensic Pathologist: </a:t>
            </a:r>
            <a:br>
              <a:rPr lang="en-US" b="1" smtClean="0"/>
            </a:br>
            <a:r>
              <a:rPr lang="en-US" b="1" smtClean="0"/>
              <a:t>Career Information </a:t>
            </a:r>
            <a:r>
              <a:rPr lang="en-US" sz="2400" b="1" smtClean="0"/>
              <a:t>(continued)</a:t>
            </a:r>
          </a:p>
        </p:txBody>
      </p:sp>
      <p:sp>
        <p:nvSpPr>
          <p:cNvPr id="22531" name="Content Placeholder 5"/>
          <p:cNvSpPr>
            <a:spLocks noGrp="1"/>
          </p:cNvSpPr>
          <p:nvPr>
            <p:ph sz="half" idx="1"/>
          </p:nvPr>
        </p:nvSpPr>
        <p:spPr>
          <a:xfrm>
            <a:off x="457200" y="1600200"/>
            <a:ext cx="4627563" cy="4525963"/>
          </a:xfrm>
        </p:spPr>
        <p:txBody>
          <a:bodyPr/>
          <a:lstStyle/>
          <a:p>
            <a:r>
              <a:rPr lang="en-US" dirty="0" smtClean="0"/>
              <a:t>Education</a:t>
            </a:r>
          </a:p>
          <a:p>
            <a:pPr lvl="1"/>
            <a:r>
              <a:rPr lang="en-US" dirty="0" smtClean="0"/>
              <a:t>High School diploma/equivalent</a:t>
            </a:r>
          </a:p>
          <a:p>
            <a:pPr lvl="1"/>
            <a:r>
              <a:rPr lang="en-US" dirty="0" smtClean="0"/>
              <a:t>Bachelor’s degree </a:t>
            </a:r>
          </a:p>
          <a:p>
            <a:pPr lvl="2"/>
            <a:r>
              <a:rPr lang="en-US" dirty="0" smtClean="0"/>
              <a:t>major doesn’t matter,</a:t>
            </a:r>
          </a:p>
          <a:p>
            <a:pPr lvl="2"/>
            <a:r>
              <a:rPr lang="en-US" dirty="0" smtClean="0"/>
              <a:t>must complete pre-requisites for medical school</a:t>
            </a:r>
          </a:p>
          <a:p>
            <a:pPr lvl="1"/>
            <a:r>
              <a:rPr lang="en-US" dirty="0" smtClean="0"/>
              <a:t>Attend medical school and obtain a MD or DO degree</a:t>
            </a:r>
          </a:p>
          <a:p>
            <a:pPr lvl="1"/>
            <a:r>
              <a:rPr lang="en-US" dirty="0" smtClean="0"/>
              <a:t>After med school, complete 5 years of residency/training </a:t>
            </a:r>
          </a:p>
        </p:txBody>
      </p:sp>
      <p:sp>
        <p:nvSpPr>
          <p:cNvPr id="22532" name="Content Placeholder 6"/>
          <p:cNvSpPr>
            <a:spLocks noGrp="1"/>
          </p:cNvSpPr>
          <p:nvPr>
            <p:ph sz="half" idx="2"/>
          </p:nvPr>
        </p:nvSpPr>
        <p:spPr/>
        <p:txBody>
          <a:bodyPr/>
          <a:lstStyle/>
          <a:p>
            <a:r>
              <a:rPr lang="en-US" dirty="0" smtClean="0"/>
              <a:t>Certifications and Licenses</a:t>
            </a:r>
          </a:p>
          <a:p>
            <a:pPr lvl="1"/>
            <a:r>
              <a:rPr lang="en-US" dirty="0" smtClean="0"/>
              <a:t>Must have a license to practice medicine</a:t>
            </a:r>
          </a:p>
          <a:p>
            <a:pPr lvl="1"/>
            <a:r>
              <a:rPr lang="en-US" dirty="0" smtClean="0"/>
              <a:t>Become board certified</a:t>
            </a:r>
          </a:p>
          <a:p>
            <a:pPr lvl="2"/>
            <a:r>
              <a:rPr lang="en-US" dirty="0" smtClean="0"/>
              <a:t>Pass the exam given by the American Board of Pathology</a:t>
            </a:r>
          </a:p>
        </p:txBody>
      </p:sp>
      <p:sp>
        <p:nvSpPr>
          <p:cNvPr id="5" name="Slide Number Placeholder 4"/>
          <p:cNvSpPr>
            <a:spLocks noGrp="1"/>
          </p:cNvSpPr>
          <p:nvPr>
            <p:ph type="sldNum" sz="quarter" idx="12"/>
          </p:nvPr>
        </p:nvSpPr>
        <p:spPr/>
        <p:txBody>
          <a:bodyPr/>
          <a:lstStyle/>
          <a:p>
            <a:pPr>
              <a:defRPr/>
            </a:pPr>
            <a:fld id="{F16384E0-EB11-48C2-9FA7-B625745722FE}" type="slidenum">
              <a:rPr lang="en-US" smtClean="0"/>
              <a:pPr>
                <a:defRPr/>
              </a:pPr>
              <a:t>12</a:t>
            </a:fld>
            <a:endParaRPr lang="en-US" dirty="0"/>
          </a:p>
        </p:txBody>
      </p:sp>
      <p:pic>
        <p:nvPicPr>
          <p:cNvPr id="2253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875" y="4716463"/>
            <a:ext cx="139382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Forensic Pathologist: </a:t>
            </a:r>
            <a:br>
              <a:rPr lang="en-US" smtClean="0"/>
            </a:br>
            <a:r>
              <a:rPr lang="en-US" smtClean="0"/>
              <a:t>Career Information </a:t>
            </a:r>
            <a:r>
              <a:rPr lang="en-US" sz="2400" smtClean="0"/>
              <a:t>(continued)</a:t>
            </a:r>
            <a:endParaRPr lang="en-US" smtClean="0"/>
          </a:p>
        </p:txBody>
      </p:sp>
      <p:sp>
        <p:nvSpPr>
          <p:cNvPr id="23555" name="Content Placeholder 6"/>
          <p:cNvSpPr>
            <a:spLocks noGrp="1"/>
          </p:cNvSpPr>
          <p:nvPr>
            <p:ph idx="1"/>
          </p:nvPr>
        </p:nvSpPr>
        <p:spPr/>
        <p:txBody>
          <a:bodyPr/>
          <a:lstStyle/>
          <a:p>
            <a:r>
              <a:rPr lang="en-US" dirty="0" smtClean="0"/>
              <a:t>Other requirements</a:t>
            </a:r>
          </a:p>
          <a:p>
            <a:pPr lvl="1"/>
            <a:r>
              <a:rPr lang="en-US" dirty="0" smtClean="0"/>
              <a:t>Have a keen eye for detail</a:t>
            </a:r>
          </a:p>
          <a:p>
            <a:pPr lvl="1"/>
            <a:r>
              <a:rPr lang="en-US" dirty="0" smtClean="0"/>
              <a:t>Work well under pressure</a:t>
            </a:r>
          </a:p>
          <a:p>
            <a:pPr lvl="1"/>
            <a:r>
              <a:rPr lang="en-US" dirty="0" smtClean="0"/>
              <a:t>Be able to accept that they hold a great deal of responsibility</a:t>
            </a:r>
          </a:p>
          <a:p>
            <a:pPr lvl="1"/>
            <a:r>
              <a:rPr lang="en-US" dirty="0" smtClean="0"/>
              <a:t>Communicate well with others</a:t>
            </a:r>
          </a:p>
          <a:p>
            <a:pPr lvl="1"/>
            <a:r>
              <a:rPr lang="en-US" dirty="0" smtClean="0"/>
              <a:t>Be able to keep calm and patient</a:t>
            </a:r>
          </a:p>
          <a:p>
            <a:pPr lvl="1"/>
            <a:r>
              <a:rPr lang="en-US" dirty="0" smtClean="0"/>
              <a:t>Be thorough and confident in their findings</a:t>
            </a:r>
          </a:p>
        </p:txBody>
      </p:sp>
      <p:sp>
        <p:nvSpPr>
          <p:cNvPr id="6" name="Slide Number Placeholder 5"/>
          <p:cNvSpPr>
            <a:spLocks noGrp="1"/>
          </p:cNvSpPr>
          <p:nvPr>
            <p:ph type="sldNum" sz="quarter" idx="11"/>
          </p:nvPr>
        </p:nvSpPr>
        <p:spPr/>
        <p:txBody>
          <a:bodyPr/>
          <a:lstStyle/>
          <a:p>
            <a:pPr>
              <a:defRPr/>
            </a:pPr>
            <a:fld id="{1170B029-BCB8-43EB-8887-2DDDBAF10416}"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a:r>
              <a:rPr lang="en-US" b="1" smtClean="0"/>
              <a:t>Forensic Pathologist: </a:t>
            </a:r>
            <a:br>
              <a:rPr lang="en-US" b="1" smtClean="0"/>
            </a:br>
            <a:r>
              <a:rPr lang="en-US" b="1" smtClean="0"/>
              <a:t>Career Information </a:t>
            </a:r>
            <a:r>
              <a:rPr lang="en-US" sz="2400" b="1" smtClean="0"/>
              <a:t>(continued)</a:t>
            </a:r>
            <a:endParaRPr lang="en-US" b="1" smtClean="0"/>
          </a:p>
        </p:txBody>
      </p:sp>
      <p:sp>
        <p:nvSpPr>
          <p:cNvPr id="24579" name="Content Placeholder 5"/>
          <p:cNvSpPr>
            <a:spLocks noGrp="1"/>
          </p:cNvSpPr>
          <p:nvPr>
            <p:ph sz="half" idx="1"/>
          </p:nvPr>
        </p:nvSpPr>
        <p:spPr>
          <a:xfrm>
            <a:off x="457200" y="1600200"/>
            <a:ext cx="4038600" cy="4705066"/>
          </a:xfrm>
        </p:spPr>
        <p:txBody>
          <a:bodyPr/>
          <a:lstStyle/>
          <a:p>
            <a:r>
              <a:rPr lang="en-US" dirty="0" smtClean="0"/>
              <a:t>Where they work:</a:t>
            </a:r>
          </a:p>
          <a:p>
            <a:pPr lvl="1"/>
            <a:r>
              <a:rPr lang="x-none" smtClean="0"/>
              <a:t>State governments</a:t>
            </a:r>
            <a:endParaRPr lang="en-US" dirty="0"/>
          </a:p>
          <a:p>
            <a:pPr lvl="1"/>
            <a:r>
              <a:rPr lang="x-none" smtClean="0"/>
              <a:t>City </a:t>
            </a:r>
            <a:r>
              <a:rPr lang="x-none"/>
              <a:t>or county </a:t>
            </a:r>
            <a:r>
              <a:rPr lang="x-none" smtClean="0"/>
              <a:t>governments</a:t>
            </a:r>
            <a:endParaRPr lang="en-US" dirty="0"/>
          </a:p>
          <a:p>
            <a:pPr lvl="1"/>
            <a:r>
              <a:rPr lang="x-none" smtClean="0"/>
              <a:t>Colleges</a:t>
            </a:r>
            <a:r>
              <a:rPr lang="x-none"/>
              <a:t>, universities, or medical </a:t>
            </a:r>
            <a:r>
              <a:rPr lang="x-none" smtClean="0"/>
              <a:t>schools</a:t>
            </a:r>
            <a:endParaRPr lang="en-US" dirty="0"/>
          </a:p>
          <a:p>
            <a:pPr lvl="1"/>
            <a:r>
              <a:rPr lang="x-none" smtClean="0"/>
              <a:t>The military</a:t>
            </a:r>
            <a:endParaRPr lang="en-US" dirty="0"/>
          </a:p>
          <a:p>
            <a:pPr lvl="1"/>
            <a:r>
              <a:rPr lang="x-none" smtClean="0"/>
              <a:t>The </a:t>
            </a:r>
            <a:r>
              <a:rPr lang="x-none"/>
              <a:t>federal </a:t>
            </a:r>
            <a:r>
              <a:rPr lang="x-none" smtClean="0"/>
              <a:t>government</a:t>
            </a:r>
            <a:endParaRPr lang="en-US" dirty="0"/>
          </a:p>
          <a:p>
            <a:pPr lvl="1"/>
            <a:r>
              <a:rPr lang="x-none" smtClean="0"/>
              <a:t>Private </a:t>
            </a:r>
            <a:r>
              <a:rPr lang="x-none"/>
              <a:t>groups or </a:t>
            </a:r>
            <a:r>
              <a:rPr lang="x-none" smtClean="0"/>
              <a:t>practices</a:t>
            </a:r>
            <a:endParaRPr lang="en-US" dirty="0"/>
          </a:p>
          <a:p>
            <a:pPr lvl="1"/>
            <a:r>
              <a:rPr lang="x-none" smtClean="0"/>
              <a:t>Hospitals</a:t>
            </a:r>
            <a:endParaRPr lang="en-US" dirty="0"/>
          </a:p>
        </p:txBody>
      </p:sp>
      <p:sp>
        <p:nvSpPr>
          <p:cNvPr id="24580" name="Content Placeholder 6"/>
          <p:cNvSpPr>
            <a:spLocks noGrp="1"/>
          </p:cNvSpPr>
          <p:nvPr>
            <p:ph sz="half" idx="2"/>
          </p:nvPr>
        </p:nvSpPr>
        <p:spPr/>
        <p:txBody>
          <a:bodyPr/>
          <a:lstStyle/>
          <a:p>
            <a:r>
              <a:rPr lang="en-US" dirty="0" smtClean="0"/>
              <a:t>Salary and Benefits</a:t>
            </a:r>
          </a:p>
          <a:p>
            <a:pPr lvl="1"/>
            <a:r>
              <a:rPr lang="en-US" dirty="0" smtClean="0"/>
              <a:t>$151,000-$308,000 annually (in 2012)</a:t>
            </a:r>
          </a:p>
          <a:p>
            <a:pPr lvl="1"/>
            <a:r>
              <a:rPr lang="en-US" dirty="0" smtClean="0"/>
              <a:t>Paid vacation</a:t>
            </a:r>
          </a:p>
          <a:p>
            <a:pPr lvl="1"/>
            <a:r>
              <a:rPr lang="en-US" dirty="0" smtClean="0"/>
              <a:t>Health, disability, and life insurance</a:t>
            </a:r>
          </a:p>
          <a:p>
            <a:pPr lvl="1"/>
            <a:r>
              <a:rPr lang="en-US" dirty="0" smtClean="0"/>
              <a:t>Retirement or pension plans</a:t>
            </a:r>
          </a:p>
          <a:p>
            <a:pPr lvl="1"/>
            <a:r>
              <a:rPr lang="en-US" dirty="0" smtClean="0"/>
              <a:t>Work a 40-hour week, but are called in if there is a death emergency</a:t>
            </a:r>
          </a:p>
        </p:txBody>
      </p:sp>
      <p:sp>
        <p:nvSpPr>
          <p:cNvPr id="5" name="Slide Number Placeholder 4"/>
          <p:cNvSpPr>
            <a:spLocks noGrp="1"/>
          </p:cNvSpPr>
          <p:nvPr>
            <p:ph type="sldNum" sz="quarter" idx="12"/>
          </p:nvPr>
        </p:nvSpPr>
        <p:spPr/>
        <p:txBody>
          <a:bodyPr/>
          <a:lstStyle/>
          <a:p>
            <a:pPr>
              <a:defRPr/>
            </a:pPr>
            <a:fld id="{59F3C8B8-8614-4867-981F-89EF261FA9E8}"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Forensic Pathologist: </a:t>
            </a:r>
            <a:br>
              <a:rPr lang="en-US" smtClean="0"/>
            </a:br>
            <a:r>
              <a:rPr lang="en-US" smtClean="0"/>
              <a:t>Career Information </a:t>
            </a:r>
            <a:r>
              <a:rPr lang="en-US" sz="2400" smtClean="0"/>
              <a:t>(continued)</a:t>
            </a:r>
            <a:endParaRPr lang="en-US" smtClean="0"/>
          </a:p>
        </p:txBody>
      </p:sp>
      <p:sp>
        <p:nvSpPr>
          <p:cNvPr id="25603" name="Content Placeholder 6"/>
          <p:cNvSpPr>
            <a:spLocks noGrp="1"/>
          </p:cNvSpPr>
          <p:nvPr>
            <p:ph idx="1"/>
          </p:nvPr>
        </p:nvSpPr>
        <p:spPr/>
        <p:txBody>
          <a:bodyPr/>
          <a:lstStyle/>
          <a:p>
            <a:r>
              <a:rPr lang="en-US" dirty="0" smtClean="0"/>
              <a:t>Outlook for the career choice</a:t>
            </a:r>
          </a:p>
          <a:p>
            <a:pPr lvl="1"/>
            <a:r>
              <a:rPr lang="en-US" dirty="0" smtClean="0"/>
              <a:t>Growing faster than average</a:t>
            </a:r>
          </a:p>
          <a:p>
            <a:pPr lvl="1"/>
            <a:r>
              <a:rPr lang="en-US" dirty="0" smtClean="0"/>
              <a:t>Population increasing means more deaths that need analyzing by forensic pathologists</a:t>
            </a:r>
          </a:p>
        </p:txBody>
      </p:sp>
      <p:sp>
        <p:nvSpPr>
          <p:cNvPr id="6" name="Slide Number Placeholder 5"/>
          <p:cNvSpPr>
            <a:spLocks noGrp="1"/>
          </p:cNvSpPr>
          <p:nvPr>
            <p:ph type="sldNum" sz="quarter" idx="11"/>
          </p:nvPr>
        </p:nvSpPr>
        <p:spPr/>
        <p:txBody>
          <a:bodyPr/>
          <a:lstStyle/>
          <a:p>
            <a:pPr>
              <a:defRPr/>
            </a:pPr>
            <a:fld id="{A444C057-93E5-4FFF-BB1C-7B226A6A44DD}" type="slidenum">
              <a:rPr lang="en-US" smtClean="0"/>
              <a:pPr>
                <a:defRPr/>
              </a:pPr>
              <a:t>15</a:t>
            </a:fld>
            <a:endParaRPr lang="en-US" dirty="0"/>
          </a:p>
        </p:txBody>
      </p:sp>
      <p:pic>
        <p:nvPicPr>
          <p:cNvPr id="2560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5900" y="3711575"/>
            <a:ext cx="346233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3407" y="3382001"/>
            <a:ext cx="2274887"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5"/>
          <p:cNvSpPr>
            <a:spLocks noGrp="1"/>
          </p:cNvSpPr>
          <p:nvPr>
            <p:ph type="title"/>
          </p:nvPr>
        </p:nvSpPr>
        <p:spPr/>
        <p:txBody>
          <a:bodyPr/>
          <a:lstStyle/>
          <a:p>
            <a:pPr algn="l"/>
            <a:r>
              <a:rPr lang="en-US" b="1" dirty="0" smtClean="0"/>
              <a:t>Definition: Anthropologist vs. </a:t>
            </a:r>
            <a:br>
              <a:rPr lang="en-US" b="1" dirty="0" smtClean="0"/>
            </a:br>
            <a:r>
              <a:rPr lang="en-US" b="1" dirty="0" smtClean="0"/>
              <a:t>Forensic Anthropologist</a:t>
            </a:r>
          </a:p>
        </p:txBody>
      </p:sp>
      <p:sp>
        <p:nvSpPr>
          <p:cNvPr id="26627" name="Content Placeholder 6"/>
          <p:cNvSpPr>
            <a:spLocks noGrp="1"/>
          </p:cNvSpPr>
          <p:nvPr>
            <p:ph sz="half" idx="1"/>
          </p:nvPr>
        </p:nvSpPr>
        <p:spPr>
          <a:xfrm>
            <a:off x="457200" y="1600200"/>
            <a:ext cx="4864100" cy="4525963"/>
          </a:xfrm>
        </p:spPr>
        <p:txBody>
          <a:bodyPr/>
          <a:lstStyle/>
          <a:p>
            <a:r>
              <a:rPr lang="en-US" dirty="0" smtClean="0"/>
              <a:t>Anthropologist</a:t>
            </a:r>
          </a:p>
          <a:p>
            <a:pPr lvl="1"/>
            <a:r>
              <a:rPr lang="en-US" dirty="0" smtClean="0"/>
              <a:t>Has at least a master’s degree</a:t>
            </a:r>
          </a:p>
          <a:p>
            <a:pPr lvl="1"/>
            <a:r>
              <a:rPr lang="en-US" dirty="0" smtClean="0"/>
              <a:t>Studies humanity</a:t>
            </a:r>
          </a:p>
          <a:p>
            <a:pPr lvl="1"/>
            <a:r>
              <a:rPr lang="en-US" dirty="0" smtClean="0"/>
              <a:t>Studies humans’ physical, social, and language development, and the cultures they establish</a:t>
            </a:r>
          </a:p>
        </p:txBody>
      </p:sp>
      <p:sp>
        <p:nvSpPr>
          <p:cNvPr id="26628" name="Content Placeholder 7"/>
          <p:cNvSpPr>
            <a:spLocks noGrp="1"/>
          </p:cNvSpPr>
          <p:nvPr>
            <p:ph sz="half" idx="2"/>
          </p:nvPr>
        </p:nvSpPr>
        <p:spPr>
          <a:xfrm>
            <a:off x="5068888" y="1627496"/>
            <a:ext cx="4038600" cy="4525963"/>
          </a:xfrm>
        </p:spPr>
        <p:txBody>
          <a:bodyPr/>
          <a:lstStyle/>
          <a:p>
            <a:r>
              <a:rPr lang="en-US" dirty="0" smtClean="0"/>
              <a:t>Forensic Anthropologist</a:t>
            </a:r>
          </a:p>
          <a:p>
            <a:pPr lvl="1"/>
            <a:r>
              <a:rPr lang="en-US" dirty="0" smtClean="0"/>
              <a:t>Examines the skeletal or decomposed remains in unexplained deaths</a:t>
            </a:r>
          </a:p>
        </p:txBody>
      </p:sp>
      <p:sp>
        <p:nvSpPr>
          <p:cNvPr id="5" name="Slide Number Placeholder 4"/>
          <p:cNvSpPr>
            <a:spLocks noGrp="1"/>
          </p:cNvSpPr>
          <p:nvPr>
            <p:ph type="sldNum" sz="quarter" idx="12"/>
          </p:nvPr>
        </p:nvSpPr>
        <p:spPr/>
        <p:txBody>
          <a:bodyPr/>
          <a:lstStyle/>
          <a:p>
            <a:pPr>
              <a:defRPr/>
            </a:pPr>
            <a:fld id="{B850E255-B40C-4137-9DE1-BCEAB0181006}" type="slidenum">
              <a:rPr lang="en-US" smtClean="0"/>
              <a:pPr>
                <a:defRPr/>
              </a:pPr>
              <a:t>16</a:t>
            </a:fld>
            <a:endParaRPr lang="en-US" dirty="0"/>
          </a:p>
        </p:txBody>
      </p:sp>
      <p:pic>
        <p:nvPicPr>
          <p:cNvPr id="26630"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713" y="4524330"/>
            <a:ext cx="203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smtClean="0"/>
              <a:t>Forensic Anthropologist: History</a:t>
            </a:r>
          </a:p>
        </p:txBody>
      </p:sp>
      <p:sp>
        <p:nvSpPr>
          <p:cNvPr id="8" name="Content Placeholder 7"/>
          <p:cNvSpPr>
            <a:spLocks noGrp="1"/>
          </p:cNvSpPr>
          <p:nvPr>
            <p:ph idx="1"/>
          </p:nvPr>
        </p:nvSpPr>
        <p:spPr>
          <a:xfrm>
            <a:off x="457200" y="1279525"/>
            <a:ext cx="8229600" cy="4846638"/>
          </a:xfrm>
        </p:spPr>
        <p:txBody>
          <a:bodyPr/>
          <a:lstStyle/>
          <a:p>
            <a:pPr>
              <a:defRPr/>
            </a:pPr>
            <a:r>
              <a:rPr lang="en-US" dirty="0" smtClean="0"/>
              <a:t>1878</a:t>
            </a:r>
          </a:p>
          <a:p>
            <a:pPr lvl="1">
              <a:defRPr/>
            </a:pPr>
            <a:r>
              <a:rPr lang="x-none" smtClean="0"/>
              <a:t>Known </a:t>
            </a:r>
            <a:r>
              <a:rPr lang="x-none"/>
              <a:t>as the Father of Forensic </a:t>
            </a:r>
            <a:r>
              <a:rPr lang="x-none" smtClean="0"/>
              <a:t>Anthropology</a:t>
            </a:r>
            <a:endParaRPr lang="en-US" dirty="0"/>
          </a:p>
          <a:p>
            <a:pPr lvl="1">
              <a:defRPr/>
            </a:pPr>
            <a:r>
              <a:rPr lang="x-none" smtClean="0"/>
              <a:t>Publishe</a:t>
            </a:r>
            <a:r>
              <a:rPr lang="en-US" dirty="0"/>
              <a:t>d </a:t>
            </a:r>
            <a:r>
              <a:rPr lang="x-none"/>
              <a:t>an essay that uses parts of skeletal remains that can establish age, sex, or height</a:t>
            </a:r>
            <a:endParaRPr lang="en-US" dirty="0"/>
          </a:p>
          <a:p>
            <a:pPr>
              <a:defRPr/>
            </a:pPr>
            <a:r>
              <a:rPr lang="en-US" dirty="0" smtClean="0"/>
              <a:t>1939</a:t>
            </a:r>
          </a:p>
          <a:p>
            <a:pPr lvl="1">
              <a:defRPr/>
            </a:pPr>
            <a:r>
              <a:rPr lang="en-US" dirty="0" smtClean="0"/>
              <a:t>W.M. </a:t>
            </a:r>
            <a:r>
              <a:rPr lang="en-US" dirty="0" err="1" smtClean="0"/>
              <a:t>Krogman</a:t>
            </a:r>
            <a:r>
              <a:rPr lang="en-US" dirty="0" smtClean="0"/>
              <a:t> </a:t>
            </a:r>
            <a:endParaRPr lang="en-US" dirty="0"/>
          </a:p>
          <a:p>
            <a:pPr lvl="2">
              <a:defRPr/>
            </a:pPr>
            <a:r>
              <a:rPr lang="x-none" smtClean="0"/>
              <a:t>Publishe</a:t>
            </a:r>
            <a:r>
              <a:rPr lang="en-US" dirty="0"/>
              <a:t>d </a:t>
            </a:r>
            <a:r>
              <a:rPr lang="x-none"/>
              <a:t>the book The Human Skeleton in Forensic </a:t>
            </a:r>
            <a:r>
              <a:rPr lang="x-none" smtClean="0"/>
              <a:t>Medicine</a:t>
            </a:r>
            <a:endParaRPr lang="en-US" dirty="0"/>
          </a:p>
          <a:p>
            <a:pPr lvl="2">
              <a:defRPr/>
            </a:pPr>
            <a:r>
              <a:rPr lang="x-none" smtClean="0"/>
              <a:t>Although </a:t>
            </a:r>
            <a:r>
              <a:rPr lang="x-none"/>
              <a:t>the term forensic anthropology is not used in the textbook it is used as a guide for many years</a:t>
            </a:r>
            <a:endParaRPr lang="en-US" dirty="0"/>
          </a:p>
          <a:p>
            <a:pPr marL="0" indent="0">
              <a:buFont typeface="Arial" charset="0"/>
              <a:buNone/>
              <a:defRPr/>
            </a:pPr>
            <a:endParaRPr lang="en-US" dirty="0" smtClean="0"/>
          </a:p>
        </p:txBody>
      </p:sp>
      <p:sp>
        <p:nvSpPr>
          <p:cNvPr id="6" name="Slide Number Placeholder 5"/>
          <p:cNvSpPr>
            <a:spLocks noGrp="1"/>
          </p:cNvSpPr>
          <p:nvPr>
            <p:ph type="sldNum" sz="quarter" idx="11"/>
          </p:nvPr>
        </p:nvSpPr>
        <p:spPr/>
        <p:txBody>
          <a:bodyPr/>
          <a:lstStyle/>
          <a:p>
            <a:pPr>
              <a:defRPr/>
            </a:pPr>
            <a:fld id="{579DC6D9-0F87-4B41-8B42-DEB69C2D6889}" type="slidenum">
              <a:rPr lang="en-US" smtClean="0"/>
              <a:pPr>
                <a:defRPr/>
              </a:pPr>
              <a:t>17</a:t>
            </a:fld>
            <a:endParaRPr lang="en-US" dirty="0"/>
          </a:p>
        </p:txBody>
      </p:sp>
      <p:pic>
        <p:nvPicPr>
          <p:cNvPr id="2765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6137" y="3412272"/>
            <a:ext cx="2813270" cy="84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Forensic Anthropologist: History </a:t>
            </a:r>
            <a:r>
              <a:rPr lang="en-US" sz="2400" smtClean="0"/>
              <a:t>(continued)</a:t>
            </a:r>
          </a:p>
        </p:txBody>
      </p:sp>
      <p:sp>
        <p:nvSpPr>
          <p:cNvPr id="28675" name="Content Placeholder 2"/>
          <p:cNvSpPr>
            <a:spLocks noGrp="1"/>
          </p:cNvSpPr>
          <p:nvPr>
            <p:ph idx="1"/>
          </p:nvPr>
        </p:nvSpPr>
        <p:spPr/>
        <p:txBody>
          <a:bodyPr/>
          <a:lstStyle/>
          <a:p>
            <a:r>
              <a:rPr lang="en-US" dirty="0" smtClean="0"/>
              <a:t>1957</a:t>
            </a:r>
          </a:p>
          <a:p>
            <a:pPr lvl="1"/>
            <a:r>
              <a:rPr lang="en-US" dirty="0" smtClean="0"/>
              <a:t>Thomas Mocker and T. Dale Stewart </a:t>
            </a:r>
            <a:endParaRPr lang="en-US" dirty="0"/>
          </a:p>
          <a:p>
            <a:pPr lvl="2"/>
            <a:r>
              <a:rPr lang="x-none" smtClean="0"/>
              <a:t>Identif</a:t>
            </a:r>
            <a:r>
              <a:rPr lang="en-US" dirty="0" err="1"/>
              <a:t>ied</a:t>
            </a:r>
            <a:r>
              <a:rPr lang="en-US" dirty="0"/>
              <a:t> the</a:t>
            </a:r>
            <a:r>
              <a:rPr lang="x-none"/>
              <a:t> growth stages of skeletal </a:t>
            </a:r>
            <a:r>
              <a:rPr lang="x-none" smtClean="0"/>
              <a:t>bones</a:t>
            </a:r>
            <a:endParaRPr lang="en-US" dirty="0"/>
          </a:p>
          <a:p>
            <a:pPr lvl="2"/>
            <a:r>
              <a:rPr lang="x-none" smtClean="0"/>
              <a:t>Form</a:t>
            </a:r>
            <a:r>
              <a:rPr lang="en-US" dirty="0" err="1"/>
              <a:t>ed</a:t>
            </a:r>
            <a:r>
              <a:rPr lang="en-US" dirty="0"/>
              <a:t> </a:t>
            </a:r>
            <a:r>
              <a:rPr lang="x-none"/>
              <a:t>the basis of forensic anthropology</a:t>
            </a:r>
            <a:endParaRPr lang="en-US" dirty="0"/>
          </a:p>
          <a:p>
            <a:r>
              <a:rPr lang="en-US" dirty="0" smtClean="0"/>
              <a:t>1971</a:t>
            </a:r>
            <a:endParaRPr lang="en-US" dirty="0"/>
          </a:p>
          <a:p>
            <a:pPr lvl="1"/>
            <a:r>
              <a:rPr lang="x-none" smtClean="0"/>
              <a:t>Dr</a:t>
            </a:r>
            <a:r>
              <a:rPr lang="x-none"/>
              <a:t>. William Bass starts the first “Body Farm” at the University of Tennessee</a:t>
            </a:r>
            <a:endParaRPr lang="en-US" dirty="0"/>
          </a:p>
        </p:txBody>
      </p:sp>
      <p:sp>
        <p:nvSpPr>
          <p:cNvPr id="5" name="Slide Number Placeholder 4"/>
          <p:cNvSpPr>
            <a:spLocks noGrp="1"/>
          </p:cNvSpPr>
          <p:nvPr>
            <p:ph type="sldNum" sz="quarter" idx="11"/>
          </p:nvPr>
        </p:nvSpPr>
        <p:spPr/>
        <p:txBody>
          <a:bodyPr/>
          <a:lstStyle/>
          <a:p>
            <a:pPr>
              <a:defRPr/>
            </a:pPr>
            <a:fld id="{A50F79CD-DD30-4EA4-BD19-AE28528074FF}"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Forensic Anthropologist: </a:t>
            </a:r>
            <a:br>
              <a:rPr lang="en-US" dirty="0" smtClean="0"/>
            </a:br>
            <a:r>
              <a:rPr lang="en-US" dirty="0" smtClean="0"/>
              <a:t>Primary Role</a:t>
            </a:r>
          </a:p>
        </p:txBody>
      </p:sp>
      <p:sp>
        <p:nvSpPr>
          <p:cNvPr id="29699" name="Content Placeholder 2"/>
          <p:cNvSpPr>
            <a:spLocks noGrp="1"/>
          </p:cNvSpPr>
          <p:nvPr>
            <p:ph idx="1"/>
          </p:nvPr>
        </p:nvSpPr>
        <p:spPr/>
        <p:txBody>
          <a:bodyPr/>
          <a:lstStyle/>
          <a:p>
            <a:r>
              <a:rPr lang="en-US" dirty="0" smtClean="0"/>
              <a:t>To identify someone from skeletal, decomposed, or charred remains</a:t>
            </a:r>
          </a:p>
        </p:txBody>
      </p:sp>
      <p:sp>
        <p:nvSpPr>
          <p:cNvPr id="5" name="Slide Number Placeholder 4"/>
          <p:cNvSpPr>
            <a:spLocks noGrp="1"/>
          </p:cNvSpPr>
          <p:nvPr>
            <p:ph type="sldNum" sz="quarter" idx="11"/>
          </p:nvPr>
        </p:nvSpPr>
        <p:spPr/>
        <p:txBody>
          <a:bodyPr/>
          <a:lstStyle/>
          <a:p>
            <a:pPr>
              <a:defRPr/>
            </a:pPr>
            <a:fld id="{B4CEE5B1-4A23-4747-9B7B-4F5098F6957A}" type="slidenum">
              <a:rPr lang="en-US" smtClean="0"/>
              <a:pPr>
                <a:defRPr/>
              </a:pPr>
              <a:t>19</a:t>
            </a:fld>
            <a:endParaRPr lang="en-US" dirty="0"/>
          </a:p>
        </p:txBody>
      </p:sp>
      <p:pic>
        <p:nvPicPr>
          <p:cNvPr id="2970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0" y="2989263"/>
            <a:ext cx="4314825"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B4D3BAA-3856-4CD8-AB06-23FF34728C19}" type="slidenum">
              <a:rPr lang="en-US" smtClean="0"/>
              <a:pPr>
                <a:defRPr/>
              </a:pPr>
              <a:t>2</a:t>
            </a:fld>
            <a:endParaRPr lang="en-US" dirty="0"/>
          </a:p>
        </p:txBody>
      </p:sp>
      <p:sp>
        <p:nvSpPr>
          <p:cNvPr id="6" name="Content Placeholder 2"/>
          <p:cNvSpPr txBox="1">
            <a:spLocks/>
          </p:cNvSpPr>
          <p:nvPr/>
        </p:nvSpPr>
        <p:spPr bwMode="auto">
          <a:xfrm>
            <a:off x="457200" y="9144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Clr>
                <a:schemeClr val="accent1"/>
              </a:buClr>
              <a:buSzPct val="85000"/>
              <a:buFont typeface="Wingdings 2" pitchFamily="18" charset="2"/>
              <a:buNone/>
              <a:defRPr/>
            </a:pPr>
            <a:r>
              <a:rPr lang="en-US" sz="1500" b="1" dirty="0" smtClean="0"/>
              <a:t>Copyright and Terms of Service</a:t>
            </a:r>
          </a:p>
          <a:p>
            <a:pPr marL="274320" indent="-274320">
              <a:lnSpc>
                <a:spcPct val="80000"/>
              </a:lnSpc>
              <a:buClr>
                <a:schemeClr val="accent1"/>
              </a:buClr>
              <a:buSzPct val="85000"/>
              <a:defRPr/>
            </a:pPr>
            <a:endParaRPr lang="en-US" sz="1500" dirty="0" smtClean="0"/>
          </a:p>
          <a:p>
            <a:pPr marL="0" indent="0">
              <a:lnSpc>
                <a:spcPct val="80000"/>
              </a:lnSpc>
              <a:buClr>
                <a:schemeClr val="accent1"/>
              </a:buClr>
              <a:buSzPct val="85000"/>
              <a:buFont typeface="Wingdings 2" pitchFamily="18" charset="2"/>
              <a:buNone/>
              <a:defRPr/>
            </a:pPr>
            <a:r>
              <a:rPr lang="en-US" sz="1500" dirty="0" smtClean="0"/>
              <a:t>Copyright © Texas Education Agency, 2011. These materials are copyrighted © and trademarked ™ as the property of the Texas Education Agency (TEA) and may not be reproduced without the express written permission of TEA, except under the following conditions:</a:t>
            </a:r>
          </a:p>
          <a:p>
            <a:pPr eaLnBrk="1" fontAlgn="auto" hangingPunct="1">
              <a:lnSpc>
                <a:spcPct val="80000"/>
              </a:lnSpc>
              <a:spcAft>
                <a:spcPts val="0"/>
              </a:spcAft>
              <a:buClr>
                <a:schemeClr val="accent1"/>
              </a:buClr>
              <a:buSzPct val="85000"/>
              <a:buFont typeface="Wingdings 2" pitchFamily="18" charset="2"/>
              <a:buNone/>
              <a:defRPr/>
            </a:pPr>
            <a:endParaRPr lang="en-US" sz="1500" dirty="0" smtClean="0"/>
          </a:p>
          <a:p>
            <a:pPr marL="274320" indent="-274320" eaLnBrk="1" fontAlgn="auto" hangingPunct="1">
              <a:lnSpc>
                <a:spcPct val="80000"/>
              </a:lnSpc>
              <a:spcAft>
                <a:spcPts val="600"/>
              </a:spcAft>
              <a:buClr>
                <a:schemeClr val="accent1"/>
              </a:buClr>
              <a:buSzPct val="85000"/>
              <a:buFont typeface="Wingdings 2" pitchFamily="18" charset="2"/>
              <a:buNone/>
              <a:defRPr/>
            </a:pPr>
            <a:r>
              <a:rPr lang="en-US" sz="1500" dirty="0" smtClean="0"/>
              <a:t>1)  Texas public school districts, charter schools, and Education Service Centers may reproduce and use copies of the Materials and Related Materials for the districts’ and schools’ educational use without obtaining permission from TEA.</a:t>
            </a:r>
          </a:p>
          <a:p>
            <a:pPr marL="274320" indent="-274320" eaLnBrk="1" fontAlgn="auto" hangingPunct="1">
              <a:lnSpc>
                <a:spcPct val="80000"/>
              </a:lnSpc>
              <a:spcAft>
                <a:spcPts val="600"/>
              </a:spcAft>
              <a:buClr>
                <a:schemeClr val="accent1"/>
              </a:buClr>
              <a:buSzPct val="85000"/>
              <a:buFont typeface="Wingdings 2" pitchFamily="18" charset="2"/>
              <a:buNone/>
              <a:defRPr/>
            </a:pPr>
            <a:r>
              <a:rPr lang="en-US" sz="1500" dirty="0" smtClean="0"/>
              <a:t>2)  Residents of the state of Texas may reproduce and use copies of the Materials and Related Materials for individual personal use only, without obtaining written permission of TEA.</a:t>
            </a:r>
          </a:p>
          <a:p>
            <a:pPr marL="274320" indent="-274320" eaLnBrk="1" fontAlgn="auto" hangingPunct="1">
              <a:lnSpc>
                <a:spcPct val="80000"/>
              </a:lnSpc>
              <a:spcAft>
                <a:spcPts val="600"/>
              </a:spcAft>
              <a:buClr>
                <a:schemeClr val="accent1"/>
              </a:buClr>
              <a:buSzPct val="85000"/>
              <a:buFont typeface="Wingdings 2" pitchFamily="18" charset="2"/>
              <a:buNone/>
              <a:defRPr/>
            </a:pPr>
            <a:r>
              <a:rPr lang="en-US" sz="1500" dirty="0" smtClean="0"/>
              <a:t>3)  Any portion reproduced must be reproduced in its entirety and remain unedited, unaltered and unchanged in any way.</a:t>
            </a:r>
          </a:p>
          <a:p>
            <a:pPr marL="274320" indent="-274320" eaLnBrk="1" fontAlgn="auto" hangingPunct="1">
              <a:lnSpc>
                <a:spcPct val="80000"/>
              </a:lnSpc>
              <a:spcAft>
                <a:spcPts val="0"/>
              </a:spcAft>
              <a:buClr>
                <a:schemeClr val="accent1"/>
              </a:buClr>
              <a:buSzPct val="85000"/>
              <a:buFont typeface="Wingdings 2" pitchFamily="18" charset="2"/>
              <a:buNone/>
              <a:defRPr/>
            </a:pPr>
            <a:r>
              <a:rPr lang="en-US" sz="1500" dirty="0" smtClean="0"/>
              <a:t>4)  No monetary charge can be made for the reproduced materials or any document containing them; however, a reasonable charge to cover only the cost of reproduction and distribution may be charged.</a:t>
            </a:r>
          </a:p>
          <a:p>
            <a:pPr marL="274320" indent="-274320" eaLnBrk="1" fontAlgn="auto" hangingPunct="1">
              <a:lnSpc>
                <a:spcPct val="80000"/>
              </a:lnSpc>
              <a:spcAft>
                <a:spcPts val="0"/>
              </a:spcAft>
              <a:buClr>
                <a:schemeClr val="accent1"/>
              </a:buClr>
              <a:buSzPct val="85000"/>
              <a:buFont typeface="Wingdings 2" pitchFamily="18" charset="2"/>
              <a:buNone/>
              <a:defRPr/>
            </a:pPr>
            <a:endParaRPr lang="en-US" sz="1500" dirty="0" smtClean="0"/>
          </a:p>
          <a:p>
            <a:pPr marL="0" indent="0" eaLnBrk="1" fontAlgn="auto" hangingPunct="1">
              <a:lnSpc>
                <a:spcPct val="80000"/>
              </a:lnSpc>
              <a:spcAft>
                <a:spcPts val="0"/>
              </a:spcAft>
              <a:buClr>
                <a:schemeClr val="accent1"/>
              </a:buClr>
              <a:buSzPct val="85000"/>
              <a:buFont typeface="Wingdings 2" pitchFamily="18" charset="2"/>
              <a:buNone/>
              <a:defRPr/>
            </a:pPr>
            <a:r>
              <a:rPr lang="en-US" sz="1500" dirty="0" smtClean="0"/>
              <a:t>Private entities or persons located in Texas that are </a:t>
            </a:r>
            <a:r>
              <a:rPr lang="en-US" sz="1500" b="1" dirty="0" smtClean="0"/>
              <a:t>not</a:t>
            </a:r>
            <a:r>
              <a:rPr lang="en-US" sz="1500" dirty="0" smtClean="0"/>
              <a:t> Texas public school districts, Texas Education Service Centers, or Texas charter schools or any entity, whether public or private, educational or non-educational, located </a:t>
            </a:r>
            <a:r>
              <a:rPr lang="en-US" sz="1500" b="1" dirty="0" smtClean="0"/>
              <a:t>outside the state of Texas</a:t>
            </a:r>
            <a:r>
              <a:rPr lang="en-US" sz="1500" dirty="0" smtClean="0"/>
              <a:t> </a:t>
            </a:r>
            <a:r>
              <a:rPr lang="en-US" sz="1500" i="1" dirty="0" smtClean="0"/>
              <a:t>MUST</a:t>
            </a:r>
            <a:r>
              <a:rPr lang="en-US" sz="1500" dirty="0" smtClean="0"/>
              <a:t> obtain written approval from TEA and will be required to enter into a license agreement that may involve the payment of a licensing fee or a royalty.</a:t>
            </a:r>
          </a:p>
          <a:p>
            <a:pPr marL="274320" indent="-274320" eaLnBrk="1" fontAlgn="auto" hangingPunct="1">
              <a:lnSpc>
                <a:spcPct val="80000"/>
              </a:lnSpc>
              <a:spcAft>
                <a:spcPts val="0"/>
              </a:spcAft>
              <a:buClr>
                <a:schemeClr val="accent1"/>
              </a:buClr>
              <a:buSzPct val="85000"/>
              <a:buFont typeface="Wingdings 2" pitchFamily="18" charset="2"/>
              <a:buNone/>
              <a:defRPr/>
            </a:pPr>
            <a:endParaRPr lang="en-US" sz="1500" dirty="0" smtClean="0"/>
          </a:p>
          <a:p>
            <a:pPr marL="0" indent="0">
              <a:buFont typeface="Wingdings 2" pitchFamily="18" charset="2"/>
              <a:buNone/>
              <a:defRPr/>
            </a:pPr>
            <a:r>
              <a:rPr lang="en-US" sz="1500" dirty="0" smtClean="0"/>
              <a:t>Contact </a:t>
            </a:r>
            <a:r>
              <a:rPr lang="en-US" sz="1500" b="1" dirty="0" smtClean="0">
                <a:hlinkClick r:id="rId2" tooltip="copyrights@tea.state.tx.us"/>
              </a:rPr>
              <a:t>TEA Copyrights</a:t>
            </a:r>
            <a:r>
              <a:rPr lang="en-US" sz="1500" dirty="0" smtClean="0"/>
              <a:t> with any questions you may have.</a:t>
            </a:r>
          </a:p>
          <a:p>
            <a:pPr>
              <a:defRPr/>
            </a:pP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Forensic Anthropologist: </a:t>
            </a:r>
            <a:br>
              <a:rPr lang="en-US" smtClean="0"/>
            </a:br>
            <a:r>
              <a:rPr lang="en-US" smtClean="0"/>
              <a:t>Primary Role </a:t>
            </a:r>
            <a:r>
              <a:rPr lang="en-US" sz="2400" smtClean="0"/>
              <a:t>(continued)</a:t>
            </a:r>
          </a:p>
        </p:txBody>
      </p:sp>
      <p:sp>
        <p:nvSpPr>
          <p:cNvPr id="30723" name="Content Placeholder 2"/>
          <p:cNvSpPr>
            <a:spLocks noGrp="1"/>
          </p:cNvSpPr>
          <p:nvPr>
            <p:ph idx="1"/>
          </p:nvPr>
        </p:nvSpPr>
        <p:spPr>
          <a:xfrm>
            <a:off x="457200" y="1600200"/>
            <a:ext cx="5815013" cy="4525963"/>
          </a:xfrm>
        </p:spPr>
        <p:txBody>
          <a:bodyPr/>
          <a:lstStyle/>
          <a:p>
            <a:r>
              <a:rPr lang="en-US" dirty="0" smtClean="0"/>
              <a:t>Skeletal remains can tell a forensic anthropologist a large amount of information</a:t>
            </a:r>
          </a:p>
          <a:p>
            <a:pPr lvl="1"/>
            <a:r>
              <a:rPr lang="en-US" dirty="0" smtClean="0"/>
              <a:t>Human or animal</a:t>
            </a:r>
          </a:p>
          <a:p>
            <a:pPr lvl="1"/>
            <a:r>
              <a:rPr lang="en-US" dirty="0" smtClean="0"/>
              <a:t>Age</a:t>
            </a:r>
          </a:p>
          <a:p>
            <a:pPr lvl="1"/>
            <a:r>
              <a:rPr lang="en-US" dirty="0" smtClean="0"/>
              <a:t>Sex</a:t>
            </a:r>
          </a:p>
          <a:p>
            <a:pPr lvl="1"/>
            <a:r>
              <a:rPr lang="en-US" dirty="0" smtClean="0"/>
              <a:t>Height</a:t>
            </a:r>
          </a:p>
          <a:p>
            <a:pPr lvl="1"/>
            <a:r>
              <a:rPr lang="en-US" dirty="0" smtClean="0"/>
              <a:t>Race</a:t>
            </a:r>
          </a:p>
          <a:p>
            <a:pPr lvl="1"/>
            <a:r>
              <a:rPr lang="en-US" dirty="0" smtClean="0"/>
              <a:t>Possible skeletal injuries</a:t>
            </a:r>
          </a:p>
        </p:txBody>
      </p:sp>
      <p:sp>
        <p:nvSpPr>
          <p:cNvPr id="5" name="Slide Number Placeholder 4"/>
          <p:cNvSpPr>
            <a:spLocks noGrp="1"/>
          </p:cNvSpPr>
          <p:nvPr>
            <p:ph type="sldNum" sz="quarter" idx="11"/>
          </p:nvPr>
        </p:nvSpPr>
        <p:spPr/>
        <p:txBody>
          <a:bodyPr/>
          <a:lstStyle/>
          <a:p>
            <a:pPr>
              <a:defRPr/>
            </a:pPr>
            <a:fld id="{49CE9844-E790-4CB6-BC48-8EE20A5A20CC}" type="slidenum">
              <a:rPr lang="en-US" smtClean="0"/>
              <a:pPr>
                <a:defRPr/>
              </a:pPr>
              <a:t>20</a:t>
            </a:fld>
            <a:endParaRPr lang="en-US" dirty="0"/>
          </a:p>
        </p:txBody>
      </p:sp>
      <p:pic>
        <p:nvPicPr>
          <p:cNvPr id="3072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075" y="1731963"/>
            <a:ext cx="15525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p:txBody>
          <a:bodyPr/>
          <a:lstStyle/>
          <a:p>
            <a:pPr algn="l"/>
            <a:r>
              <a:rPr lang="en-US" b="1" smtClean="0"/>
              <a:t>Forensic Anthropologist: </a:t>
            </a:r>
            <a:br>
              <a:rPr lang="en-US" b="1" smtClean="0"/>
            </a:br>
            <a:r>
              <a:rPr lang="en-US" b="1" smtClean="0"/>
              <a:t>Other Responsibilities</a:t>
            </a:r>
          </a:p>
        </p:txBody>
      </p:sp>
      <p:sp>
        <p:nvSpPr>
          <p:cNvPr id="31747" name="Content Placeholder 6"/>
          <p:cNvSpPr>
            <a:spLocks noGrp="1"/>
          </p:cNvSpPr>
          <p:nvPr>
            <p:ph sz="half" idx="1"/>
          </p:nvPr>
        </p:nvSpPr>
        <p:spPr/>
        <p:txBody>
          <a:bodyPr/>
          <a:lstStyle/>
          <a:p>
            <a:r>
              <a:rPr lang="en-US" dirty="0" smtClean="0"/>
              <a:t>May assist pathologists with autopsies</a:t>
            </a:r>
          </a:p>
          <a:p>
            <a:r>
              <a:rPr lang="en-US" dirty="0" smtClean="0"/>
              <a:t>May perform facial reconstruction to recreate a person’s face</a:t>
            </a:r>
          </a:p>
          <a:p>
            <a:r>
              <a:rPr lang="en-US" dirty="0" smtClean="0"/>
              <a:t>Help search areas for remains and recover them</a:t>
            </a:r>
          </a:p>
          <a:p>
            <a:r>
              <a:rPr lang="en-US" dirty="0" smtClean="0"/>
              <a:t>Act as an expert witness in court</a:t>
            </a:r>
          </a:p>
        </p:txBody>
      </p:sp>
      <p:sp>
        <p:nvSpPr>
          <p:cNvPr id="31748" name="Content Placeholder 7"/>
          <p:cNvSpPr>
            <a:spLocks noGrp="1"/>
          </p:cNvSpPr>
          <p:nvPr>
            <p:ph sz="half" idx="2"/>
          </p:nvPr>
        </p:nvSpPr>
        <p:spPr/>
        <p:txBody>
          <a:bodyPr/>
          <a:lstStyle/>
          <a:p>
            <a:r>
              <a:rPr lang="en-US" dirty="0" smtClean="0"/>
              <a:t>Help identify victims in mass disasters</a:t>
            </a:r>
          </a:p>
          <a:p>
            <a:pPr lvl="1"/>
            <a:r>
              <a:rPr lang="en-US" dirty="0" smtClean="0"/>
              <a:t>Plane Crashes</a:t>
            </a:r>
          </a:p>
          <a:p>
            <a:pPr lvl="1"/>
            <a:r>
              <a:rPr lang="en-US" dirty="0" smtClean="0"/>
              <a:t>Natural Disasters</a:t>
            </a:r>
          </a:p>
          <a:p>
            <a:pPr lvl="1"/>
            <a:r>
              <a:rPr lang="en-US" dirty="0" smtClean="0"/>
              <a:t>Terrorist Attacks</a:t>
            </a:r>
          </a:p>
        </p:txBody>
      </p:sp>
      <p:sp>
        <p:nvSpPr>
          <p:cNvPr id="5" name="Slide Number Placeholder 4"/>
          <p:cNvSpPr>
            <a:spLocks noGrp="1"/>
          </p:cNvSpPr>
          <p:nvPr>
            <p:ph type="sldNum" sz="quarter" idx="12"/>
          </p:nvPr>
        </p:nvSpPr>
        <p:spPr/>
        <p:txBody>
          <a:bodyPr/>
          <a:lstStyle/>
          <a:p>
            <a:pPr>
              <a:defRPr/>
            </a:pPr>
            <a:fld id="{51288B61-AE8B-4914-8EB0-EBF95E1EC4AF}" type="slidenum">
              <a:rPr lang="en-US" smtClean="0"/>
              <a:pPr>
                <a:defRPr/>
              </a:pPr>
              <a:t>21</a:t>
            </a:fld>
            <a:endParaRPr lang="en-US" dirty="0"/>
          </a:p>
        </p:txBody>
      </p:sp>
      <p:pic>
        <p:nvPicPr>
          <p:cNvPr id="31750"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4325" y="3894138"/>
            <a:ext cx="224472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smtClean="0"/>
              <a:t>Forensic Anthropologist: </a:t>
            </a:r>
            <a:br>
              <a:rPr lang="en-US" smtClean="0"/>
            </a:br>
            <a:r>
              <a:rPr lang="en-US" smtClean="0"/>
              <a:t>Career Information</a:t>
            </a:r>
          </a:p>
        </p:txBody>
      </p:sp>
      <p:sp>
        <p:nvSpPr>
          <p:cNvPr id="32771" name="Content Placeholder 7"/>
          <p:cNvSpPr>
            <a:spLocks noGrp="1"/>
          </p:cNvSpPr>
          <p:nvPr>
            <p:ph idx="1"/>
          </p:nvPr>
        </p:nvSpPr>
        <p:spPr/>
        <p:txBody>
          <a:bodyPr/>
          <a:lstStyle/>
          <a:p>
            <a:r>
              <a:rPr lang="en-US" dirty="0" smtClean="0"/>
              <a:t>Education </a:t>
            </a:r>
            <a:endParaRPr lang="en-US" dirty="0"/>
          </a:p>
          <a:p>
            <a:pPr lvl="1"/>
            <a:r>
              <a:rPr lang="en-US" dirty="0" smtClean="0"/>
              <a:t>After </a:t>
            </a:r>
            <a:r>
              <a:rPr lang="en-US" dirty="0"/>
              <a:t>receiving a high school </a:t>
            </a:r>
            <a:r>
              <a:rPr lang="en-US" dirty="0" smtClean="0"/>
              <a:t>diploma</a:t>
            </a:r>
          </a:p>
          <a:p>
            <a:pPr lvl="2"/>
            <a:r>
              <a:rPr lang="x-none" smtClean="0"/>
              <a:t>Obtain </a:t>
            </a:r>
            <a:r>
              <a:rPr lang="x-none"/>
              <a:t>a bachelor’s degree in anthropology, anatomy, or </a:t>
            </a:r>
            <a:r>
              <a:rPr lang="x-none" smtClean="0"/>
              <a:t>osteology</a:t>
            </a:r>
            <a:endParaRPr lang="en-US" dirty="0"/>
          </a:p>
          <a:p>
            <a:pPr lvl="2"/>
            <a:r>
              <a:rPr lang="x-none" smtClean="0"/>
              <a:t>Osteology </a:t>
            </a:r>
            <a:r>
              <a:rPr lang="x-none"/>
              <a:t>is the scientific study of bones</a:t>
            </a:r>
            <a:endParaRPr lang="en-US" dirty="0"/>
          </a:p>
          <a:p>
            <a:endParaRPr lang="en-US" dirty="0" smtClean="0"/>
          </a:p>
        </p:txBody>
      </p:sp>
      <p:sp>
        <p:nvSpPr>
          <p:cNvPr id="6" name="Slide Number Placeholder 5"/>
          <p:cNvSpPr>
            <a:spLocks noGrp="1"/>
          </p:cNvSpPr>
          <p:nvPr>
            <p:ph type="sldNum" sz="quarter" idx="11"/>
          </p:nvPr>
        </p:nvSpPr>
        <p:spPr/>
        <p:txBody>
          <a:bodyPr/>
          <a:lstStyle/>
          <a:p>
            <a:pPr>
              <a:defRPr/>
            </a:pPr>
            <a:fld id="{AD1451FC-D7C7-49AD-B1C7-A81C7BE85B0F}" type="slidenum">
              <a:rPr lang="en-US" smtClean="0"/>
              <a:pPr>
                <a:defRPr/>
              </a:pPr>
              <a:t>22</a:t>
            </a:fld>
            <a:endParaRPr lang="en-US" dirty="0"/>
          </a:p>
        </p:txBody>
      </p:sp>
      <p:pic>
        <p:nvPicPr>
          <p:cNvPr id="3277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8338" y="4243194"/>
            <a:ext cx="5008562"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smtClean="0"/>
              <a:t>Forensic Anthropologist: </a:t>
            </a:r>
            <a:br>
              <a:rPr lang="en-US" smtClean="0"/>
            </a:br>
            <a:r>
              <a:rPr lang="en-US" smtClean="0"/>
              <a:t>Career Information</a:t>
            </a:r>
          </a:p>
        </p:txBody>
      </p:sp>
      <p:sp>
        <p:nvSpPr>
          <p:cNvPr id="32771" name="Content Placeholder 7"/>
          <p:cNvSpPr>
            <a:spLocks noGrp="1"/>
          </p:cNvSpPr>
          <p:nvPr>
            <p:ph idx="1"/>
          </p:nvPr>
        </p:nvSpPr>
        <p:spPr/>
        <p:txBody>
          <a:bodyPr/>
          <a:lstStyle/>
          <a:p>
            <a:pPr>
              <a:spcBef>
                <a:spcPts val="0"/>
              </a:spcBef>
            </a:pPr>
            <a:r>
              <a:rPr lang="en-US" dirty="0" smtClean="0"/>
              <a:t>Education </a:t>
            </a:r>
            <a:endParaRPr lang="en-US" dirty="0"/>
          </a:p>
          <a:p>
            <a:pPr lvl="1">
              <a:spcBef>
                <a:spcPts val="0"/>
              </a:spcBef>
            </a:pPr>
            <a:r>
              <a:rPr lang="en-US" dirty="0" smtClean="0"/>
              <a:t>Complete </a:t>
            </a:r>
            <a:r>
              <a:rPr lang="en-US" dirty="0"/>
              <a:t>graduate work in anthropology or forensic </a:t>
            </a:r>
            <a:r>
              <a:rPr lang="en-US" dirty="0" smtClean="0"/>
              <a:t>anthropology</a:t>
            </a:r>
          </a:p>
          <a:p>
            <a:pPr lvl="2">
              <a:spcBef>
                <a:spcPts val="0"/>
              </a:spcBef>
            </a:pPr>
            <a:r>
              <a:rPr lang="en-US" dirty="0"/>
              <a:t>I</a:t>
            </a:r>
            <a:r>
              <a:rPr lang="x-none" smtClean="0"/>
              <a:t>t </a:t>
            </a:r>
            <a:r>
              <a:rPr lang="x-none"/>
              <a:t>is important to pick a graduate program where you would like to </a:t>
            </a:r>
            <a:r>
              <a:rPr lang="x-none" smtClean="0"/>
              <a:t>work</a:t>
            </a:r>
            <a:endParaRPr lang="en-US" dirty="0"/>
          </a:p>
          <a:p>
            <a:pPr lvl="2">
              <a:spcBef>
                <a:spcPts val="0"/>
              </a:spcBef>
            </a:pPr>
            <a:r>
              <a:rPr lang="x-none" smtClean="0"/>
              <a:t>Because </a:t>
            </a:r>
            <a:r>
              <a:rPr lang="x-none"/>
              <a:t>most graduates in this field of study receive their first job at their </a:t>
            </a:r>
            <a:r>
              <a:rPr lang="x-none" smtClean="0"/>
              <a:t>university</a:t>
            </a:r>
            <a:endParaRPr lang="en-US" dirty="0"/>
          </a:p>
          <a:p>
            <a:pPr lvl="1">
              <a:spcBef>
                <a:spcPts val="0"/>
              </a:spcBef>
            </a:pPr>
            <a:r>
              <a:rPr lang="en-US" dirty="0" smtClean="0"/>
              <a:t>Complete </a:t>
            </a:r>
            <a:r>
              <a:rPr lang="en-US" dirty="0"/>
              <a:t>a doctorate (</a:t>
            </a:r>
            <a:r>
              <a:rPr lang="en-US" dirty="0" smtClean="0"/>
              <a:t>optional)</a:t>
            </a:r>
          </a:p>
          <a:p>
            <a:pPr lvl="2">
              <a:spcBef>
                <a:spcPts val="0"/>
              </a:spcBef>
            </a:pPr>
            <a:r>
              <a:rPr lang="x-none" smtClean="0"/>
              <a:t>Needed </a:t>
            </a:r>
            <a:r>
              <a:rPr lang="x-none"/>
              <a:t>to join the faculty at a college or </a:t>
            </a:r>
            <a:r>
              <a:rPr lang="x-none" smtClean="0"/>
              <a:t>university</a:t>
            </a:r>
            <a:endParaRPr lang="en-US" dirty="0"/>
          </a:p>
          <a:p>
            <a:pPr lvl="2">
              <a:spcBef>
                <a:spcPts val="0"/>
              </a:spcBef>
            </a:pPr>
            <a:r>
              <a:rPr lang="x-none" smtClean="0"/>
              <a:t>Most </a:t>
            </a:r>
            <a:r>
              <a:rPr lang="x-none"/>
              <a:t>places may hire people with a master’s degree on a temporary basis, but they usually need to be working on their doctorate</a:t>
            </a:r>
            <a:endParaRPr lang="en-US" dirty="0"/>
          </a:p>
          <a:p>
            <a:pPr>
              <a:spcBef>
                <a:spcPts val="0"/>
              </a:spcBef>
            </a:pPr>
            <a:endParaRPr lang="en-US" dirty="0" smtClean="0"/>
          </a:p>
        </p:txBody>
      </p:sp>
      <p:sp>
        <p:nvSpPr>
          <p:cNvPr id="6" name="Slide Number Placeholder 5"/>
          <p:cNvSpPr>
            <a:spLocks noGrp="1"/>
          </p:cNvSpPr>
          <p:nvPr>
            <p:ph type="sldNum" sz="quarter" idx="11"/>
          </p:nvPr>
        </p:nvSpPr>
        <p:spPr/>
        <p:txBody>
          <a:bodyPr/>
          <a:lstStyle/>
          <a:p>
            <a:pPr>
              <a:defRPr/>
            </a:pPr>
            <a:fld id="{AD1451FC-D7C7-49AD-B1C7-A81C7BE85B0F}" type="slidenum">
              <a:rPr lang="en-US" smtClean="0"/>
              <a:pPr>
                <a:defRPr/>
              </a:pPr>
              <a:t>23</a:t>
            </a:fld>
            <a:endParaRPr lang="en-US" dirty="0"/>
          </a:p>
        </p:txBody>
      </p:sp>
    </p:spTree>
    <p:extLst>
      <p:ext uri="{BB962C8B-B14F-4D97-AF65-F5344CB8AC3E}">
        <p14:creationId xmlns:p14="http://schemas.microsoft.com/office/powerpoint/2010/main" val="186673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smtClean="0"/>
              <a:t>Forensic Anthropologist: </a:t>
            </a:r>
            <a:br>
              <a:rPr lang="en-US" smtClean="0"/>
            </a:br>
            <a:r>
              <a:rPr lang="en-US" smtClean="0"/>
              <a:t>Career Information</a:t>
            </a:r>
          </a:p>
        </p:txBody>
      </p:sp>
      <p:sp>
        <p:nvSpPr>
          <p:cNvPr id="32771" name="Content Placeholder 7"/>
          <p:cNvSpPr>
            <a:spLocks noGrp="1"/>
          </p:cNvSpPr>
          <p:nvPr>
            <p:ph idx="1"/>
          </p:nvPr>
        </p:nvSpPr>
        <p:spPr/>
        <p:txBody>
          <a:bodyPr/>
          <a:lstStyle/>
          <a:p>
            <a:pPr>
              <a:spcBef>
                <a:spcPts val="0"/>
              </a:spcBef>
            </a:pPr>
            <a:r>
              <a:rPr lang="en-US" dirty="0" smtClean="0"/>
              <a:t>Certificates </a:t>
            </a:r>
            <a:r>
              <a:rPr lang="en-US" dirty="0"/>
              <a:t>and </a:t>
            </a:r>
            <a:r>
              <a:rPr lang="en-US" dirty="0" smtClean="0"/>
              <a:t>Licenses</a:t>
            </a:r>
          </a:p>
          <a:p>
            <a:pPr lvl="1">
              <a:spcBef>
                <a:spcPts val="0"/>
              </a:spcBef>
            </a:pPr>
            <a:r>
              <a:rPr lang="en-US" dirty="0" smtClean="0"/>
              <a:t>Complete </a:t>
            </a:r>
            <a:r>
              <a:rPr lang="en-US" dirty="0"/>
              <a:t>certification through the American Board of Forensic </a:t>
            </a:r>
            <a:r>
              <a:rPr lang="en-US" dirty="0" smtClean="0"/>
              <a:t>Anthropology</a:t>
            </a:r>
          </a:p>
          <a:p>
            <a:pPr lvl="2">
              <a:spcBef>
                <a:spcPts val="0"/>
              </a:spcBef>
            </a:pPr>
            <a:r>
              <a:rPr lang="x-none" smtClean="0"/>
              <a:t>Have </a:t>
            </a:r>
            <a:r>
              <a:rPr lang="x-none"/>
              <a:t>a </a:t>
            </a:r>
            <a:r>
              <a:rPr lang="x-none" smtClean="0"/>
              <a:t>Ph.D.</a:t>
            </a:r>
            <a:endParaRPr lang="en-US" dirty="0"/>
          </a:p>
          <a:p>
            <a:pPr lvl="2">
              <a:spcBef>
                <a:spcPts val="0"/>
              </a:spcBef>
            </a:pPr>
            <a:r>
              <a:rPr lang="x-none" smtClean="0"/>
              <a:t>Show </a:t>
            </a:r>
            <a:r>
              <a:rPr lang="x-none"/>
              <a:t>experience in the field of </a:t>
            </a:r>
            <a:r>
              <a:rPr lang="x-none" smtClean="0"/>
              <a:t>study</a:t>
            </a:r>
            <a:endParaRPr lang="en-US" dirty="0"/>
          </a:p>
          <a:p>
            <a:pPr lvl="2">
              <a:spcBef>
                <a:spcPts val="0"/>
              </a:spcBef>
            </a:pPr>
            <a:r>
              <a:rPr lang="x-none" smtClean="0"/>
              <a:t>Pass </a:t>
            </a:r>
            <a:r>
              <a:rPr lang="x-none"/>
              <a:t>a practical exam and a written exam</a:t>
            </a:r>
            <a:endParaRPr lang="en-US" dirty="0"/>
          </a:p>
          <a:p>
            <a:pPr>
              <a:spcBef>
                <a:spcPts val="0"/>
              </a:spcBef>
            </a:pPr>
            <a:endParaRPr lang="en-US" dirty="0" smtClean="0"/>
          </a:p>
        </p:txBody>
      </p:sp>
      <p:sp>
        <p:nvSpPr>
          <p:cNvPr id="6" name="Slide Number Placeholder 5"/>
          <p:cNvSpPr>
            <a:spLocks noGrp="1"/>
          </p:cNvSpPr>
          <p:nvPr>
            <p:ph type="sldNum" sz="quarter" idx="11"/>
          </p:nvPr>
        </p:nvSpPr>
        <p:spPr/>
        <p:txBody>
          <a:bodyPr/>
          <a:lstStyle/>
          <a:p>
            <a:pPr>
              <a:defRPr/>
            </a:pPr>
            <a:fld id="{AD1451FC-D7C7-49AD-B1C7-A81C7BE85B0F}" type="slidenum">
              <a:rPr lang="en-US" smtClean="0"/>
              <a:pPr>
                <a:defRPr/>
              </a:pPr>
              <a:t>24</a:t>
            </a:fld>
            <a:endParaRPr lang="en-US" dirty="0"/>
          </a:p>
        </p:txBody>
      </p:sp>
    </p:spTree>
    <p:extLst>
      <p:ext uri="{BB962C8B-B14F-4D97-AF65-F5344CB8AC3E}">
        <p14:creationId xmlns:p14="http://schemas.microsoft.com/office/powerpoint/2010/main" val="156537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p:nvPr>
        </p:nvSpPr>
        <p:spPr/>
        <p:txBody>
          <a:bodyPr/>
          <a:lstStyle/>
          <a:p>
            <a:r>
              <a:rPr lang="en-US" smtClean="0"/>
              <a:t>Forensic Anthropologist: </a:t>
            </a:r>
            <a:br>
              <a:rPr lang="en-US" smtClean="0"/>
            </a:br>
            <a:r>
              <a:rPr lang="en-US" smtClean="0"/>
              <a:t>Career Information </a:t>
            </a:r>
            <a:r>
              <a:rPr lang="en-US" sz="2400" smtClean="0"/>
              <a:t>(continued)</a:t>
            </a:r>
            <a:endParaRPr lang="en-US" smtClean="0"/>
          </a:p>
        </p:txBody>
      </p:sp>
      <p:sp>
        <p:nvSpPr>
          <p:cNvPr id="34819" name="Content Placeholder 7"/>
          <p:cNvSpPr>
            <a:spLocks noGrp="1"/>
          </p:cNvSpPr>
          <p:nvPr>
            <p:ph idx="1"/>
          </p:nvPr>
        </p:nvSpPr>
        <p:spPr/>
        <p:txBody>
          <a:bodyPr/>
          <a:lstStyle/>
          <a:p>
            <a:r>
              <a:rPr lang="en-US" dirty="0" smtClean="0"/>
              <a:t>Other requirements</a:t>
            </a:r>
          </a:p>
          <a:p>
            <a:pPr lvl="1"/>
            <a:r>
              <a:rPr lang="en-US" dirty="0" smtClean="0"/>
              <a:t>Work well with a team</a:t>
            </a:r>
          </a:p>
          <a:p>
            <a:pPr lvl="1"/>
            <a:r>
              <a:rPr lang="en-US" dirty="0" smtClean="0"/>
              <a:t>Have a desire for knowledge </a:t>
            </a:r>
          </a:p>
          <a:p>
            <a:pPr lvl="1"/>
            <a:r>
              <a:rPr lang="en-US" dirty="0" smtClean="0"/>
              <a:t>Communicate well with others</a:t>
            </a:r>
          </a:p>
          <a:p>
            <a:pPr lvl="1"/>
            <a:r>
              <a:rPr lang="en-US" dirty="0" smtClean="0"/>
              <a:t>Have good writing skills </a:t>
            </a:r>
          </a:p>
          <a:p>
            <a:pPr lvl="1"/>
            <a:r>
              <a:rPr lang="en-US" dirty="0" smtClean="0"/>
              <a:t>Be able to train and teach others</a:t>
            </a:r>
          </a:p>
        </p:txBody>
      </p:sp>
      <p:sp>
        <p:nvSpPr>
          <p:cNvPr id="6" name="Slide Number Placeholder 5"/>
          <p:cNvSpPr>
            <a:spLocks noGrp="1"/>
          </p:cNvSpPr>
          <p:nvPr>
            <p:ph type="sldNum" sz="quarter" idx="11"/>
          </p:nvPr>
        </p:nvSpPr>
        <p:spPr/>
        <p:txBody>
          <a:bodyPr/>
          <a:lstStyle/>
          <a:p>
            <a:pPr>
              <a:defRPr/>
            </a:pPr>
            <a:fld id="{6ECCCCD0-FF37-4950-A187-6009AC5A4001}" type="slidenum">
              <a:rPr lang="en-US" smtClean="0"/>
              <a:pPr>
                <a:defRPr/>
              </a:pPr>
              <a:t>25</a:t>
            </a:fld>
            <a:endParaRPr lang="en-US" dirty="0"/>
          </a:p>
        </p:txBody>
      </p:sp>
      <p:pic>
        <p:nvPicPr>
          <p:cNvPr id="34821"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2738" y="1782763"/>
            <a:ext cx="21463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p:txBody>
          <a:bodyPr/>
          <a:lstStyle/>
          <a:p>
            <a:pPr algn="l"/>
            <a:r>
              <a:rPr lang="en-US" b="1" smtClean="0"/>
              <a:t>Forensic Anthropologist: </a:t>
            </a:r>
            <a:br>
              <a:rPr lang="en-US" b="1" smtClean="0"/>
            </a:br>
            <a:r>
              <a:rPr lang="en-US" b="1" smtClean="0"/>
              <a:t>Career Information </a:t>
            </a:r>
            <a:r>
              <a:rPr lang="en-US" sz="2400" b="1" smtClean="0"/>
              <a:t>(continued)</a:t>
            </a:r>
            <a:endParaRPr lang="en-US" b="1" smtClean="0"/>
          </a:p>
        </p:txBody>
      </p:sp>
      <p:sp>
        <p:nvSpPr>
          <p:cNvPr id="35843" name="Content Placeholder 6"/>
          <p:cNvSpPr>
            <a:spLocks noGrp="1"/>
          </p:cNvSpPr>
          <p:nvPr>
            <p:ph sz="half" idx="1"/>
          </p:nvPr>
        </p:nvSpPr>
        <p:spPr>
          <a:xfrm>
            <a:off x="457200" y="1530350"/>
            <a:ext cx="4038600" cy="4924425"/>
          </a:xfrm>
        </p:spPr>
        <p:txBody>
          <a:bodyPr/>
          <a:lstStyle/>
          <a:p>
            <a:r>
              <a:rPr lang="en-US" dirty="0" smtClean="0"/>
              <a:t>Where they work</a:t>
            </a:r>
          </a:p>
          <a:p>
            <a:pPr lvl="1"/>
            <a:r>
              <a:rPr lang="en-US" dirty="0" smtClean="0"/>
              <a:t>Colleges or universities</a:t>
            </a:r>
          </a:p>
          <a:p>
            <a:pPr lvl="2"/>
            <a:r>
              <a:rPr lang="en-US" dirty="0" smtClean="0"/>
              <a:t>Most work here and are brought in for cases</a:t>
            </a:r>
          </a:p>
          <a:p>
            <a:pPr lvl="1"/>
            <a:r>
              <a:rPr lang="en-US" dirty="0" smtClean="0"/>
              <a:t>Research institutions</a:t>
            </a:r>
          </a:p>
          <a:p>
            <a:pPr lvl="1"/>
            <a:r>
              <a:rPr lang="en-US" dirty="0" smtClean="0"/>
              <a:t>Medical examiner’s offices</a:t>
            </a:r>
          </a:p>
          <a:p>
            <a:pPr lvl="1"/>
            <a:r>
              <a:rPr lang="en-US" dirty="0" smtClean="0"/>
              <a:t>Law enforcement agencies</a:t>
            </a:r>
          </a:p>
          <a:p>
            <a:pPr lvl="1"/>
            <a:r>
              <a:rPr lang="en-US" dirty="0" smtClean="0"/>
              <a:t>Military</a:t>
            </a:r>
          </a:p>
        </p:txBody>
      </p:sp>
      <p:sp>
        <p:nvSpPr>
          <p:cNvPr id="35844" name="Content Placeholder 7"/>
          <p:cNvSpPr>
            <a:spLocks noGrp="1"/>
          </p:cNvSpPr>
          <p:nvPr>
            <p:ph sz="half" idx="2"/>
          </p:nvPr>
        </p:nvSpPr>
        <p:spPr>
          <a:xfrm>
            <a:off x="4648200" y="1517650"/>
            <a:ext cx="4038600" cy="5029200"/>
          </a:xfrm>
        </p:spPr>
        <p:txBody>
          <a:bodyPr/>
          <a:lstStyle/>
          <a:p>
            <a:r>
              <a:rPr lang="en-US" dirty="0" smtClean="0"/>
              <a:t>Salary and Benefits</a:t>
            </a:r>
          </a:p>
          <a:p>
            <a:pPr lvl="1"/>
            <a:r>
              <a:rPr lang="en-US" dirty="0" smtClean="0"/>
              <a:t>Hard to find actual salary information for forensic anthropologist s</a:t>
            </a:r>
          </a:p>
          <a:p>
            <a:pPr lvl="1"/>
            <a:r>
              <a:rPr lang="en-US" dirty="0" smtClean="0"/>
              <a:t>Regular anthropologists make between $32,000 and $117,000 (in 2012)</a:t>
            </a:r>
          </a:p>
          <a:p>
            <a:pPr lvl="1"/>
            <a:r>
              <a:rPr lang="en-US" dirty="0" smtClean="0"/>
              <a:t>Earn $100 – 200 an hour as consultants </a:t>
            </a:r>
          </a:p>
          <a:p>
            <a:pPr lvl="1"/>
            <a:r>
              <a:rPr lang="en-US" dirty="0" smtClean="0"/>
              <a:t>Vacation and sick time</a:t>
            </a:r>
          </a:p>
          <a:p>
            <a:pPr lvl="1"/>
            <a:r>
              <a:rPr lang="en-US" dirty="0" smtClean="0"/>
              <a:t>Health and life insurance</a:t>
            </a:r>
          </a:p>
          <a:p>
            <a:pPr lvl="1"/>
            <a:r>
              <a:rPr lang="en-US" dirty="0" smtClean="0"/>
              <a:t>Pension or 401K plans</a:t>
            </a:r>
          </a:p>
        </p:txBody>
      </p:sp>
      <p:sp>
        <p:nvSpPr>
          <p:cNvPr id="5" name="Slide Number Placeholder 4"/>
          <p:cNvSpPr>
            <a:spLocks noGrp="1"/>
          </p:cNvSpPr>
          <p:nvPr>
            <p:ph type="sldNum" sz="quarter" idx="12"/>
          </p:nvPr>
        </p:nvSpPr>
        <p:spPr/>
        <p:txBody>
          <a:bodyPr/>
          <a:lstStyle/>
          <a:p>
            <a:pPr>
              <a:defRPr/>
            </a:pPr>
            <a:fld id="{1C92E017-604E-44AF-B19F-BC9BC63A57D7}"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r>
              <a:rPr lang="en-US" dirty="0" smtClean="0"/>
              <a:t>Forensic Anthropologist: </a:t>
            </a:r>
            <a:br>
              <a:rPr lang="en-US" dirty="0" smtClean="0"/>
            </a:br>
            <a:r>
              <a:rPr lang="en-US" dirty="0" smtClean="0"/>
              <a:t>Career Information </a:t>
            </a:r>
            <a:r>
              <a:rPr lang="en-US" sz="2400" dirty="0" smtClean="0"/>
              <a:t>(continued)</a:t>
            </a:r>
            <a:endParaRPr lang="en-US" dirty="0" smtClean="0"/>
          </a:p>
        </p:txBody>
      </p:sp>
      <p:sp>
        <p:nvSpPr>
          <p:cNvPr id="36867" name="Content Placeholder 7"/>
          <p:cNvSpPr>
            <a:spLocks noGrp="1"/>
          </p:cNvSpPr>
          <p:nvPr>
            <p:ph idx="1"/>
          </p:nvPr>
        </p:nvSpPr>
        <p:spPr/>
        <p:txBody>
          <a:bodyPr/>
          <a:lstStyle/>
          <a:p>
            <a:r>
              <a:rPr lang="en-US" dirty="0" smtClean="0"/>
              <a:t>Outlook for career</a:t>
            </a:r>
          </a:p>
          <a:p>
            <a:pPr lvl="1"/>
            <a:r>
              <a:rPr lang="en-US" dirty="0" smtClean="0"/>
              <a:t>Growing </a:t>
            </a:r>
            <a:r>
              <a:rPr lang="en-US" dirty="0"/>
              <a:t>more slowly than </a:t>
            </a:r>
            <a:r>
              <a:rPr lang="en-US" dirty="0" smtClean="0"/>
              <a:t>average</a:t>
            </a:r>
          </a:p>
          <a:p>
            <a:pPr lvl="2"/>
            <a:r>
              <a:rPr lang="x-none" smtClean="0"/>
              <a:t>Because </a:t>
            </a:r>
            <a:r>
              <a:rPr lang="x-none"/>
              <a:t>the forensic anthropology field is so small and the turnover is </a:t>
            </a:r>
            <a:r>
              <a:rPr lang="x-none" smtClean="0"/>
              <a:t>low</a:t>
            </a:r>
            <a:endParaRPr lang="en-US" dirty="0"/>
          </a:p>
          <a:p>
            <a:pPr lvl="2"/>
            <a:r>
              <a:rPr lang="x-none" smtClean="0"/>
              <a:t>The </a:t>
            </a:r>
            <a:r>
              <a:rPr lang="x-none"/>
              <a:t>number of applicants is larger than the number of positions available</a:t>
            </a:r>
            <a:endParaRPr lang="en-US" dirty="0"/>
          </a:p>
          <a:p>
            <a:pPr lvl="1"/>
            <a:endParaRPr lang="en-US" dirty="0" smtClean="0"/>
          </a:p>
        </p:txBody>
      </p:sp>
      <p:sp>
        <p:nvSpPr>
          <p:cNvPr id="6" name="Slide Number Placeholder 5"/>
          <p:cNvSpPr>
            <a:spLocks noGrp="1"/>
          </p:cNvSpPr>
          <p:nvPr>
            <p:ph type="sldNum" sz="quarter" idx="11"/>
          </p:nvPr>
        </p:nvSpPr>
        <p:spPr/>
        <p:txBody>
          <a:bodyPr/>
          <a:lstStyle/>
          <a:p>
            <a:pPr>
              <a:defRPr/>
            </a:pPr>
            <a:fld id="{5763B5C4-9110-481F-8F1E-34EDEA81D121}" type="slidenum">
              <a:rPr lang="en-US" smtClean="0"/>
              <a:pPr>
                <a:defRPr/>
              </a:pPr>
              <a:t>27</a:t>
            </a:fld>
            <a:endParaRPr lang="en-US" dirty="0"/>
          </a:p>
        </p:txBody>
      </p:sp>
      <p:pic>
        <p:nvPicPr>
          <p:cNvPr id="3686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235" y="4284145"/>
            <a:ext cx="2880964" cy="191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325" y="1906588"/>
            <a:ext cx="2735263"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13" y="2705100"/>
            <a:ext cx="4471987"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6"/>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dirty="0"/>
              <a:t>Forensic Pathologists vs. </a:t>
            </a:r>
            <a:endParaRPr lang="en-US" b="1" dirty="0" smtClean="0"/>
          </a:p>
          <a:p>
            <a:pPr algn="l"/>
            <a:r>
              <a:rPr lang="en-US" b="1" dirty="0" smtClean="0"/>
              <a:t>Forensic </a:t>
            </a:r>
            <a:r>
              <a:rPr lang="en-US" b="1" dirty="0"/>
              <a:t>Anthropologists</a:t>
            </a: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20FC3306-0B0C-4DDC-BF5E-298B0257793E}" type="slidenum">
              <a:rPr lang="en-US" smtClean="0"/>
              <a:pPr>
                <a:defRPr/>
              </a:pPr>
              <a:t>29</a:t>
            </a:fld>
            <a:endParaRPr lang="en-US" dirty="0"/>
          </a:p>
        </p:txBody>
      </p:sp>
      <p:graphicFrame>
        <p:nvGraphicFramePr>
          <p:cNvPr id="8" name="Table 7"/>
          <p:cNvGraphicFramePr>
            <a:graphicFrameLocks noGrp="1"/>
          </p:cNvGraphicFramePr>
          <p:nvPr/>
        </p:nvGraphicFramePr>
        <p:xfrm>
          <a:off x="546100" y="1160463"/>
          <a:ext cx="8281988" cy="4810124"/>
        </p:xfrm>
        <a:graphic>
          <a:graphicData uri="http://schemas.openxmlformats.org/drawingml/2006/table">
            <a:tbl>
              <a:tblPr firstRow="1" bandRow="1">
                <a:tableStyleId>{5C22544A-7EE6-4342-B048-85BDC9FD1C3A}</a:tableStyleId>
              </a:tblPr>
              <a:tblGrid>
                <a:gridCol w="2070497"/>
                <a:gridCol w="2070497"/>
                <a:gridCol w="2070497"/>
                <a:gridCol w="2070497"/>
              </a:tblGrid>
              <a:tr h="1144074">
                <a:tc>
                  <a:txBody>
                    <a:bodyPr/>
                    <a:lstStyle/>
                    <a:p>
                      <a:endParaRPr lang="en-US" sz="1800" dirty="0"/>
                    </a:p>
                  </a:txBody>
                  <a:tcPr marL="91441" marR="91441" marT="45717" marB="45717"/>
                </a:tc>
                <a:tc>
                  <a:txBody>
                    <a:bodyPr/>
                    <a:lstStyle/>
                    <a:p>
                      <a:pPr algn="ctr"/>
                      <a:r>
                        <a:rPr lang="en-US" sz="2400" u="sng" dirty="0" smtClean="0"/>
                        <a:t>Concentration</a:t>
                      </a:r>
                      <a:endParaRPr lang="en-US" sz="2400" u="sng" dirty="0"/>
                    </a:p>
                  </a:txBody>
                  <a:tcPr marL="91441" marR="91441" marT="45717" marB="45717"/>
                </a:tc>
                <a:tc>
                  <a:txBody>
                    <a:bodyPr/>
                    <a:lstStyle/>
                    <a:p>
                      <a:pPr algn="ctr"/>
                      <a:r>
                        <a:rPr lang="en-US" sz="2400" u="sng" dirty="0" smtClean="0"/>
                        <a:t>Primary Concerns</a:t>
                      </a:r>
                      <a:endParaRPr lang="en-US" sz="2400" u="sng" dirty="0"/>
                    </a:p>
                  </a:txBody>
                  <a:tcPr marL="91441" marR="91441" marT="45717" marB="45717"/>
                </a:tc>
                <a:tc>
                  <a:txBody>
                    <a:bodyPr/>
                    <a:lstStyle/>
                    <a:p>
                      <a:pPr algn="ctr"/>
                      <a:r>
                        <a:rPr lang="en-US" sz="2400" u="sng" dirty="0" smtClean="0"/>
                        <a:t>Legal Authority</a:t>
                      </a:r>
                      <a:endParaRPr lang="en-US" sz="2400" u="sng" dirty="0"/>
                    </a:p>
                  </a:txBody>
                  <a:tcPr marL="91441" marR="91441" marT="45717" marB="45717"/>
                </a:tc>
              </a:tr>
              <a:tr h="1833025">
                <a:tc>
                  <a:txBody>
                    <a:bodyPr/>
                    <a:lstStyle/>
                    <a:p>
                      <a:r>
                        <a:rPr lang="en-US" sz="2000" b="1" dirty="0" smtClean="0"/>
                        <a:t>Forensic Pathologists</a:t>
                      </a:r>
                      <a:endParaRPr lang="en-US" sz="2000" b="1" dirty="0"/>
                    </a:p>
                  </a:txBody>
                  <a:tcPr marL="91441" marR="91441" marT="45717" marB="45717"/>
                </a:tc>
                <a:tc>
                  <a:txBody>
                    <a:bodyPr/>
                    <a:lstStyle/>
                    <a:p>
                      <a:r>
                        <a:rPr lang="en-US" sz="1800" dirty="0" smtClean="0"/>
                        <a:t>Center on fleshed</a:t>
                      </a:r>
                      <a:r>
                        <a:rPr lang="en-US" sz="1800" baseline="0" dirty="0" smtClean="0"/>
                        <a:t> bodies and soft tissue</a:t>
                      </a:r>
                      <a:endParaRPr lang="en-US" sz="1800" dirty="0"/>
                    </a:p>
                  </a:txBody>
                  <a:tcPr marL="91441" marR="91441" marT="45717" marB="45717"/>
                </a:tc>
                <a:tc>
                  <a:txBody>
                    <a:bodyPr/>
                    <a:lstStyle/>
                    <a:p>
                      <a:r>
                        <a:rPr lang="en-US" sz="1800" dirty="0" smtClean="0"/>
                        <a:t>Cause and manner of</a:t>
                      </a:r>
                      <a:r>
                        <a:rPr lang="en-US" sz="1800" baseline="0" dirty="0" smtClean="0"/>
                        <a:t> death of the victim</a:t>
                      </a:r>
                      <a:endParaRPr lang="en-US" sz="1800" dirty="0"/>
                    </a:p>
                  </a:txBody>
                  <a:tcPr marL="91441" marR="91441" marT="45717" marB="45717"/>
                </a:tc>
                <a:tc>
                  <a:txBody>
                    <a:bodyPr/>
                    <a:lstStyle/>
                    <a:p>
                      <a:pPr marL="285750" indent="-285750">
                        <a:buFont typeface="Arial" pitchFamily="34" charset="0"/>
                        <a:buChar char="•"/>
                      </a:pPr>
                      <a:r>
                        <a:rPr lang="en-US" sz="1800" dirty="0" smtClean="0"/>
                        <a:t>To</a:t>
                      </a:r>
                      <a:r>
                        <a:rPr lang="en-US" sz="1800" baseline="0" dirty="0" smtClean="0"/>
                        <a:t> perform autopsies</a:t>
                      </a:r>
                    </a:p>
                    <a:p>
                      <a:pPr marL="285750" indent="-285750">
                        <a:buFont typeface="Arial" pitchFamily="34" charset="0"/>
                        <a:buChar char="•"/>
                      </a:pPr>
                      <a:r>
                        <a:rPr lang="en-US" sz="1800" baseline="0" dirty="0" smtClean="0"/>
                        <a:t>State cause and manner of death</a:t>
                      </a:r>
                    </a:p>
                    <a:p>
                      <a:pPr marL="285750" indent="-285750">
                        <a:buFont typeface="Arial" pitchFamily="34" charset="0"/>
                        <a:buChar char="•"/>
                      </a:pPr>
                      <a:r>
                        <a:rPr lang="en-US" sz="1800" baseline="0" dirty="0" smtClean="0"/>
                        <a:t>Issue death certificates</a:t>
                      </a:r>
                    </a:p>
                  </a:txBody>
                  <a:tcPr marL="91441" marR="91441" marT="45717" marB="45717"/>
                </a:tc>
              </a:tr>
              <a:tr h="1833025">
                <a:tc>
                  <a:txBody>
                    <a:bodyPr/>
                    <a:lstStyle/>
                    <a:p>
                      <a:r>
                        <a:rPr lang="en-US" sz="2000" b="1" dirty="0" smtClean="0"/>
                        <a:t>Forensic Anthropologists</a:t>
                      </a:r>
                      <a:endParaRPr lang="en-US" sz="2000" b="1" dirty="0"/>
                    </a:p>
                  </a:txBody>
                  <a:tcPr marL="91441" marR="91441" marT="45717" marB="45717"/>
                </a:tc>
                <a:tc>
                  <a:txBody>
                    <a:bodyPr/>
                    <a:lstStyle/>
                    <a:p>
                      <a:r>
                        <a:rPr lang="en-US" sz="1800" dirty="0" smtClean="0"/>
                        <a:t>Center on</a:t>
                      </a:r>
                      <a:r>
                        <a:rPr lang="en-US" sz="1800" baseline="0" dirty="0" smtClean="0"/>
                        <a:t> skeletal remains and hard tissue</a:t>
                      </a:r>
                      <a:endParaRPr lang="en-US" sz="1800" dirty="0"/>
                    </a:p>
                  </a:txBody>
                  <a:tcPr marL="91441" marR="91441" marT="45717" marB="45717"/>
                </a:tc>
                <a:tc>
                  <a:txBody>
                    <a:bodyPr/>
                    <a:lstStyle/>
                    <a:p>
                      <a:r>
                        <a:rPr lang="en-US" sz="1800" dirty="0" smtClean="0"/>
                        <a:t>To find the identity of the victim</a:t>
                      </a:r>
                      <a:endParaRPr lang="en-US" sz="1800" dirty="0"/>
                    </a:p>
                  </a:txBody>
                  <a:tcPr marL="91441" marR="91441" marT="45717" marB="45717"/>
                </a:tc>
                <a:tc>
                  <a:txBody>
                    <a:bodyPr/>
                    <a:lstStyle/>
                    <a:p>
                      <a:r>
                        <a:rPr lang="en-US" sz="1800" dirty="0" smtClean="0"/>
                        <a:t>Analyze</a:t>
                      </a:r>
                      <a:r>
                        <a:rPr lang="en-US" sz="1800" baseline="0" dirty="0" smtClean="0"/>
                        <a:t> skeletal remains and present opinion, but not a legal statement</a:t>
                      </a:r>
                      <a:endParaRPr lang="en-US" sz="1800" dirty="0"/>
                    </a:p>
                  </a:txBody>
                  <a:tcPr marL="91441" marR="91441" marT="45717" marB="45717"/>
                </a:tc>
              </a:tr>
            </a:tbl>
          </a:graphicData>
        </a:graphic>
      </p:graphicFrame>
      <p:sp>
        <p:nvSpPr>
          <p:cNvPr id="7" name="Title 6"/>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dirty="0" smtClean="0"/>
              <a:t>Differences</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sz="4000" b="1" dirty="0" smtClean="0"/>
              <a:t>Definition: Pathologist </a:t>
            </a:r>
            <a:br>
              <a:rPr lang="en-US" sz="4000" b="1" dirty="0" smtClean="0"/>
            </a:br>
            <a:r>
              <a:rPr lang="en-US" sz="4000" b="1" dirty="0" smtClean="0"/>
              <a:t>vs. Forensic Pathologist</a:t>
            </a:r>
          </a:p>
        </p:txBody>
      </p:sp>
      <p:sp>
        <p:nvSpPr>
          <p:cNvPr id="13315" name="Content Placeholder 2"/>
          <p:cNvSpPr>
            <a:spLocks noGrp="1"/>
          </p:cNvSpPr>
          <p:nvPr>
            <p:ph sz="half" idx="1"/>
          </p:nvPr>
        </p:nvSpPr>
        <p:spPr>
          <a:xfrm>
            <a:off x="457200" y="1600200"/>
            <a:ext cx="4479925" cy="4525963"/>
          </a:xfrm>
        </p:spPr>
        <p:txBody>
          <a:bodyPr/>
          <a:lstStyle/>
          <a:p>
            <a:r>
              <a:rPr lang="en-US" sz="3200" dirty="0" smtClean="0"/>
              <a:t>Pathologist</a:t>
            </a:r>
          </a:p>
          <a:p>
            <a:pPr lvl="1"/>
            <a:r>
              <a:rPr lang="en-US" sz="3200" dirty="0" smtClean="0"/>
              <a:t>A physician who examines </a:t>
            </a:r>
            <a:r>
              <a:rPr lang="en-US" sz="3200" dirty="0"/>
              <a:t>and analyzes </a:t>
            </a:r>
            <a:r>
              <a:rPr lang="en-US" sz="3200" dirty="0" smtClean="0"/>
              <a:t>tissue samples to identify irregularities and diseases</a:t>
            </a:r>
          </a:p>
        </p:txBody>
      </p:sp>
      <p:sp>
        <p:nvSpPr>
          <p:cNvPr id="13316" name="Content Placeholder 5"/>
          <p:cNvSpPr>
            <a:spLocks noGrp="1"/>
          </p:cNvSpPr>
          <p:nvPr>
            <p:ph sz="half" idx="2"/>
          </p:nvPr>
        </p:nvSpPr>
        <p:spPr>
          <a:xfrm>
            <a:off x="4648200" y="1600200"/>
            <a:ext cx="4495800" cy="4525963"/>
          </a:xfrm>
        </p:spPr>
        <p:txBody>
          <a:bodyPr/>
          <a:lstStyle/>
          <a:p>
            <a:r>
              <a:rPr lang="en-US" sz="3200" dirty="0" smtClean="0"/>
              <a:t>Forensic Pathologist</a:t>
            </a:r>
          </a:p>
          <a:p>
            <a:pPr lvl="1"/>
            <a:r>
              <a:rPr lang="en-US" sz="3200" dirty="0" smtClean="0"/>
              <a:t>A specialist who determines the cause and manner of death of the deceased</a:t>
            </a:r>
          </a:p>
        </p:txBody>
      </p:sp>
      <p:sp>
        <p:nvSpPr>
          <p:cNvPr id="5" name="Slide Number Placeholder 4"/>
          <p:cNvSpPr>
            <a:spLocks noGrp="1"/>
          </p:cNvSpPr>
          <p:nvPr>
            <p:ph type="sldNum" sz="quarter" idx="12"/>
          </p:nvPr>
        </p:nvSpPr>
        <p:spPr/>
        <p:txBody>
          <a:bodyPr/>
          <a:lstStyle/>
          <a:p>
            <a:pPr>
              <a:defRPr/>
            </a:pPr>
            <a:fld id="{D3EAEF66-3977-47A4-BCDB-CC0575DD5136}" type="slidenum">
              <a:rPr lang="en-US" smtClean="0"/>
              <a:pPr>
                <a:defRPr/>
              </a:pPr>
              <a:t>3</a:t>
            </a:fld>
            <a:endParaRPr lang="en-US" dirty="0"/>
          </a:p>
        </p:txBody>
      </p:sp>
      <p:pic>
        <p:nvPicPr>
          <p:cNvPr id="13318"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1970" y="4162193"/>
            <a:ext cx="2027238" cy="190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Similarities</a:t>
            </a:r>
          </a:p>
        </p:txBody>
      </p:sp>
      <p:sp>
        <p:nvSpPr>
          <p:cNvPr id="39939" name="Content Placeholder 4"/>
          <p:cNvSpPr>
            <a:spLocks noGrp="1"/>
          </p:cNvSpPr>
          <p:nvPr>
            <p:ph idx="1"/>
          </p:nvPr>
        </p:nvSpPr>
        <p:spPr>
          <a:xfrm>
            <a:off x="457200" y="1315844"/>
            <a:ext cx="8229600" cy="4605599"/>
          </a:xfrm>
        </p:spPr>
        <p:txBody>
          <a:bodyPr/>
          <a:lstStyle/>
          <a:p>
            <a:r>
              <a:rPr lang="en-US" dirty="0" smtClean="0"/>
              <a:t>These careers overlap since decomposition is a continuous process</a:t>
            </a:r>
          </a:p>
          <a:p>
            <a:pPr lvl="1"/>
            <a:r>
              <a:rPr lang="en-US" dirty="0" smtClean="0"/>
              <a:t>Pathologists are helpful when mummified tissues exist</a:t>
            </a:r>
          </a:p>
          <a:p>
            <a:pPr lvl="1"/>
            <a:r>
              <a:rPr lang="en-US" dirty="0" smtClean="0"/>
              <a:t>Anthropologists are helpful when decomposition is more advanced</a:t>
            </a:r>
          </a:p>
          <a:p>
            <a:r>
              <a:rPr lang="en-US" dirty="0" smtClean="0"/>
              <a:t>Both work to determine the time since death, look for any evidence on deceased, and collect the evidence</a:t>
            </a:r>
          </a:p>
        </p:txBody>
      </p:sp>
      <p:sp>
        <p:nvSpPr>
          <p:cNvPr id="3" name="Slide Number Placeholder 2"/>
          <p:cNvSpPr>
            <a:spLocks noGrp="1"/>
          </p:cNvSpPr>
          <p:nvPr>
            <p:ph type="sldNum" sz="quarter" idx="11"/>
          </p:nvPr>
        </p:nvSpPr>
        <p:spPr/>
        <p:txBody>
          <a:bodyPr/>
          <a:lstStyle/>
          <a:p>
            <a:pPr>
              <a:defRPr/>
            </a:pPr>
            <a:fld id="{8B7C8E1F-5524-485F-BE81-0CEB454AAC3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130175" y="1606550"/>
            <a:ext cx="8713788" cy="4519613"/>
          </a:xfrm>
        </p:spPr>
        <p:txBody>
          <a:bodyPr/>
          <a:lstStyle/>
          <a:p>
            <a:r>
              <a:rPr lang="en-US" dirty="0" smtClean="0"/>
              <a:t>They will work together on cases with the investigators assigned </a:t>
            </a:r>
          </a:p>
          <a:p>
            <a:r>
              <a:rPr lang="en-US" dirty="0" smtClean="0"/>
              <a:t>Both are a part of the medico-legal system if needed</a:t>
            </a:r>
          </a:p>
          <a:p>
            <a:pPr lvl="1"/>
            <a:r>
              <a:rPr lang="en-US" dirty="0" smtClean="0"/>
              <a:t>Medico-legal systems are required for any of the following cases:</a:t>
            </a:r>
          </a:p>
          <a:p>
            <a:pPr lvl="2"/>
            <a:r>
              <a:rPr lang="en-US" dirty="0" smtClean="0"/>
              <a:t>Non-natural deaths</a:t>
            </a:r>
          </a:p>
          <a:p>
            <a:pPr lvl="2"/>
            <a:r>
              <a:rPr lang="en-US" dirty="0" smtClean="0"/>
              <a:t>Sudden deaths, not in a doctor’s care, of people under 50</a:t>
            </a:r>
          </a:p>
          <a:p>
            <a:pPr lvl="2"/>
            <a:r>
              <a:rPr lang="en-US" dirty="0" smtClean="0"/>
              <a:t>Deaths in prison or other state-run institutions</a:t>
            </a:r>
          </a:p>
          <a:p>
            <a:pPr lvl="2"/>
            <a:r>
              <a:rPr lang="en-US" dirty="0" smtClean="0"/>
              <a:t>Deaths of children that are less than 1 year old</a:t>
            </a:r>
          </a:p>
        </p:txBody>
      </p:sp>
      <p:sp>
        <p:nvSpPr>
          <p:cNvPr id="5" name="Slide Number Placeholder 4"/>
          <p:cNvSpPr>
            <a:spLocks noGrp="1"/>
          </p:cNvSpPr>
          <p:nvPr>
            <p:ph type="sldNum" sz="quarter" idx="11"/>
          </p:nvPr>
        </p:nvSpPr>
        <p:spPr/>
        <p:txBody>
          <a:bodyPr/>
          <a:lstStyle/>
          <a:p>
            <a:pPr>
              <a:defRPr/>
            </a:pPr>
            <a:fld id="{68EF5331-29F0-46B5-9A3C-46BFD86880D9}" type="slidenum">
              <a:rPr lang="en-US" smtClean="0"/>
              <a:pPr>
                <a:defRPr/>
              </a:pPr>
              <a:t>31</a:t>
            </a:fld>
            <a:endParaRPr lang="en-US" dirty="0"/>
          </a:p>
        </p:txBody>
      </p:sp>
      <p:pic>
        <p:nvPicPr>
          <p:cNvPr id="4096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013" y="222250"/>
            <a:ext cx="199548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Working Together</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Resources</a:t>
            </a:r>
          </a:p>
        </p:txBody>
      </p:sp>
      <p:sp>
        <p:nvSpPr>
          <p:cNvPr id="41987" name="Content Placeholder 2"/>
          <p:cNvSpPr>
            <a:spLocks noGrp="1"/>
          </p:cNvSpPr>
          <p:nvPr>
            <p:ph idx="1"/>
          </p:nvPr>
        </p:nvSpPr>
        <p:spPr/>
        <p:txBody>
          <a:bodyPr/>
          <a:lstStyle/>
          <a:p>
            <a:pPr>
              <a:spcBef>
                <a:spcPct val="0"/>
              </a:spcBef>
            </a:pPr>
            <a:r>
              <a:rPr lang="en-US" dirty="0" err="1" smtClean="0"/>
              <a:t>Saferstein</a:t>
            </a:r>
            <a:r>
              <a:rPr lang="en-US" dirty="0" smtClean="0"/>
              <a:t>, Richard. </a:t>
            </a:r>
            <a:r>
              <a:rPr lang="en-US" i="1" dirty="0" err="1" smtClean="0"/>
              <a:t>Criminalistics</a:t>
            </a:r>
            <a:r>
              <a:rPr lang="en-US" i="1" dirty="0" smtClean="0"/>
              <a:t>: An Introduction to Forensic Science</a:t>
            </a:r>
            <a:r>
              <a:rPr lang="en-US" dirty="0" smtClean="0"/>
              <a:t>. Upper      Saddle River, NJ: Prentice Hall, 2004.</a:t>
            </a:r>
          </a:p>
          <a:p>
            <a:pPr>
              <a:spcBef>
                <a:spcPct val="0"/>
              </a:spcBef>
            </a:pPr>
            <a:r>
              <a:rPr lang="en-US" dirty="0" err="1" smtClean="0"/>
              <a:t>Deslich</a:t>
            </a:r>
            <a:r>
              <a:rPr lang="en-US" dirty="0" smtClean="0"/>
              <a:t>, Barbara, and John </a:t>
            </a:r>
            <a:r>
              <a:rPr lang="en-US" dirty="0" err="1" smtClean="0"/>
              <a:t>Funkhouser</a:t>
            </a:r>
            <a:r>
              <a:rPr lang="en-US" dirty="0" smtClean="0"/>
              <a:t>. </a:t>
            </a:r>
            <a:r>
              <a:rPr lang="en-US" i="1" dirty="0" smtClean="0"/>
              <a:t>Forensic Science for High School</a:t>
            </a:r>
            <a:r>
              <a:rPr lang="en-US" dirty="0" smtClean="0"/>
              <a:t>.  Dubuque, IA: Kendall/Hunt, 2006.</a:t>
            </a:r>
          </a:p>
          <a:p>
            <a:pPr>
              <a:spcBef>
                <a:spcPct val="0"/>
              </a:spcBef>
            </a:pPr>
            <a:r>
              <a:rPr lang="en-US" i="1" dirty="0" smtClean="0"/>
              <a:t>Careers in Focus.</a:t>
            </a:r>
            <a:r>
              <a:rPr lang="en-US" dirty="0" smtClean="0"/>
              <a:t> New York: Ferguson, 2010.</a:t>
            </a:r>
          </a:p>
          <a:p>
            <a:pPr>
              <a:spcBef>
                <a:spcPct val="0"/>
              </a:spcBef>
            </a:pPr>
            <a:r>
              <a:rPr lang="en-US" u="sng" dirty="0" smtClean="0">
                <a:hlinkClick r:id="rId2"/>
              </a:rPr>
              <a:t>http://thename.org</a:t>
            </a:r>
            <a:endParaRPr lang="en-US" dirty="0" smtClean="0"/>
          </a:p>
          <a:p>
            <a:pPr>
              <a:spcBef>
                <a:spcPct val="0"/>
              </a:spcBef>
            </a:pPr>
            <a:r>
              <a:rPr lang="en-US" u="sng" dirty="0" smtClean="0">
                <a:hlinkClick r:id="rId3"/>
              </a:rPr>
              <a:t>http://www.theabfa.org</a:t>
            </a:r>
            <a:endParaRPr lang="en-US" dirty="0" smtClean="0"/>
          </a:p>
        </p:txBody>
      </p:sp>
      <p:sp>
        <p:nvSpPr>
          <p:cNvPr id="4" name="Slide Number Placeholder 3"/>
          <p:cNvSpPr>
            <a:spLocks noGrp="1"/>
          </p:cNvSpPr>
          <p:nvPr>
            <p:ph type="sldNum" sz="quarter" idx="11"/>
          </p:nvPr>
        </p:nvSpPr>
        <p:spPr/>
        <p:txBody>
          <a:bodyPr/>
          <a:lstStyle/>
          <a:p>
            <a:pPr>
              <a:defRPr/>
            </a:pPr>
            <a:fld id="{7E2C5297-FCE9-4DE0-9208-66C1A3E5AE93}" type="slidenum">
              <a:rPr lang="en-US" smtClean="0"/>
              <a:pPr>
                <a:defRPr/>
              </a:pPr>
              <a:t>32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Forensic Pathologist: History</a:t>
            </a:r>
          </a:p>
        </p:txBody>
      </p:sp>
      <p:sp>
        <p:nvSpPr>
          <p:cNvPr id="14339" name="Content Placeholder 6"/>
          <p:cNvSpPr>
            <a:spLocks noGrp="1"/>
          </p:cNvSpPr>
          <p:nvPr>
            <p:ph idx="1"/>
          </p:nvPr>
        </p:nvSpPr>
        <p:spPr>
          <a:xfrm>
            <a:off x="457200" y="1227138"/>
            <a:ext cx="8229600" cy="4899025"/>
          </a:xfrm>
        </p:spPr>
        <p:txBody>
          <a:bodyPr/>
          <a:lstStyle/>
          <a:p>
            <a:pPr>
              <a:spcBef>
                <a:spcPts val="0"/>
              </a:spcBef>
            </a:pPr>
            <a:r>
              <a:rPr lang="x-none" smtClean="0"/>
              <a:t>The </a:t>
            </a:r>
            <a:r>
              <a:rPr lang="x-none"/>
              <a:t>Middle </a:t>
            </a:r>
            <a:r>
              <a:rPr lang="x-none" smtClean="0"/>
              <a:t>Ages</a:t>
            </a:r>
            <a:endParaRPr lang="en-US" dirty="0"/>
          </a:p>
          <a:p>
            <a:pPr lvl="1">
              <a:spcBef>
                <a:spcPts val="0"/>
              </a:spcBef>
            </a:pPr>
            <a:r>
              <a:rPr lang="x-none" smtClean="0"/>
              <a:t>Autopsies </a:t>
            </a:r>
            <a:r>
              <a:rPr lang="x-none"/>
              <a:t>were </a:t>
            </a:r>
            <a:endParaRPr lang="en-US" dirty="0" smtClean="0"/>
          </a:p>
          <a:p>
            <a:pPr lvl="2">
              <a:spcBef>
                <a:spcPts val="0"/>
              </a:spcBef>
            </a:pPr>
            <a:r>
              <a:rPr lang="x-none" smtClean="0"/>
              <a:t>Performed </a:t>
            </a:r>
            <a:r>
              <a:rPr lang="x-none"/>
              <a:t>to establish cause of death in </a:t>
            </a:r>
            <a:r>
              <a:rPr lang="x-none" smtClean="0"/>
              <a:t>humans</a:t>
            </a:r>
            <a:endParaRPr lang="en-US" dirty="0"/>
          </a:p>
          <a:p>
            <a:pPr lvl="1">
              <a:spcBef>
                <a:spcPts val="0"/>
              </a:spcBef>
            </a:pPr>
            <a:r>
              <a:rPr lang="x-none" smtClean="0"/>
              <a:t>Well documented</a:t>
            </a:r>
            <a:endParaRPr lang="en-US" dirty="0"/>
          </a:p>
          <a:p>
            <a:pPr lvl="1">
              <a:spcBef>
                <a:spcPts val="0"/>
              </a:spcBef>
            </a:pPr>
            <a:r>
              <a:rPr lang="x-none" smtClean="0"/>
              <a:t>Studied </a:t>
            </a:r>
            <a:r>
              <a:rPr lang="x-none"/>
              <a:t>to help doctors discover more about human </a:t>
            </a:r>
            <a:r>
              <a:rPr lang="x-none" smtClean="0"/>
              <a:t>anatomy</a:t>
            </a:r>
            <a:endParaRPr lang="en-US" dirty="0"/>
          </a:p>
          <a:p>
            <a:pPr>
              <a:spcBef>
                <a:spcPts val="0"/>
              </a:spcBef>
            </a:pPr>
            <a:r>
              <a:rPr lang="x-none" smtClean="0"/>
              <a:t>The mid-1800’s</a:t>
            </a:r>
            <a:endParaRPr lang="en-US" dirty="0"/>
          </a:p>
          <a:p>
            <a:pPr lvl="1">
              <a:spcBef>
                <a:spcPts val="0"/>
              </a:spcBef>
            </a:pPr>
            <a:r>
              <a:rPr lang="x-none" smtClean="0"/>
              <a:t>Rudolf Virchow</a:t>
            </a:r>
            <a:endParaRPr lang="en-US" dirty="0"/>
          </a:p>
          <a:p>
            <a:pPr lvl="2">
              <a:spcBef>
                <a:spcPts val="0"/>
              </a:spcBef>
            </a:pPr>
            <a:r>
              <a:rPr lang="en-US" dirty="0" err="1" smtClean="0"/>
              <a:t>Wa</a:t>
            </a:r>
            <a:r>
              <a:rPr lang="x-none"/>
              <a:t>s </a:t>
            </a:r>
            <a:r>
              <a:rPr lang="en-US" dirty="0"/>
              <a:t>a </a:t>
            </a:r>
            <a:r>
              <a:rPr lang="x-none"/>
              <a:t>German </a:t>
            </a:r>
            <a:r>
              <a:rPr lang="x-none" smtClean="0"/>
              <a:t>physician</a:t>
            </a:r>
            <a:endParaRPr lang="en-US" dirty="0"/>
          </a:p>
          <a:p>
            <a:pPr lvl="2">
              <a:spcBef>
                <a:spcPts val="0"/>
              </a:spcBef>
            </a:pPr>
            <a:r>
              <a:rPr lang="x-none" smtClean="0"/>
              <a:t>Known </a:t>
            </a:r>
            <a:r>
              <a:rPr lang="x-none"/>
              <a:t>as the father of modern </a:t>
            </a:r>
            <a:r>
              <a:rPr lang="x-none" smtClean="0"/>
              <a:t>pathology</a:t>
            </a:r>
            <a:endParaRPr lang="en-US" dirty="0"/>
          </a:p>
          <a:p>
            <a:pPr lvl="2">
              <a:spcBef>
                <a:spcPts val="0"/>
              </a:spcBef>
            </a:pPr>
            <a:r>
              <a:rPr lang="x-none" smtClean="0"/>
              <a:t>Explained </a:t>
            </a:r>
            <a:r>
              <a:rPr lang="x-none"/>
              <a:t>how disease arose in the individual cells and </a:t>
            </a:r>
            <a:r>
              <a:rPr lang="en-US" dirty="0"/>
              <a:t>its </a:t>
            </a:r>
            <a:r>
              <a:rPr lang="x-none"/>
              <a:t>effects on tissues and organ systems</a:t>
            </a:r>
            <a:endParaRPr lang="en-US" dirty="0"/>
          </a:p>
        </p:txBody>
      </p:sp>
      <p:sp>
        <p:nvSpPr>
          <p:cNvPr id="6" name="Slide Number Placeholder 5"/>
          <p:cNvSpPr>
            <a:spLocks noGrp="1"/>
          </p:cNvSpPr>
          <p:nvPr>
            <p:ph type="sldNum" sz="quarter" idx="11"/>
          </p:nvPr>
        </p:nvSpPr>
        <p:spPr/>
        <p:txBody>
          <a:bodyPr/>
          <a:lstStyle/>
          <a:p>
            <a:pPr>
              <a:defRPr/>
            </a:pPr>
            <a:fld id="{B50D6A65-1AAB-49B8-B0F1-5F0DBD4A7F03}"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Forensic Pathologist: History </a:t>
            </a:r>
            <a:r>
              <a:rPr lang="en-US" sz="2400" dirty="0" smtClean="0"/>
              <a:t>(continued)</a:t>
            </a:r>
          </a:p>
        </p:txBody>
      </p:sp>
      <p:sp>
        <p:nvSpPr>
          <p:cNvPr id="15363" name="Content Placeholder 2"/>
          <p:cNvSpPr>
            <a:spLocks noGrp="1"/>
          </p:cNvSpPr>
          <p:nvPr>
            <p:ph idx="1"/>
          </p:nvPr>
        </p:nvSpPr>
        <p:spPr>
          <a:xfrm>
            <a:off x="457199" y="1600200"/>
            <a:ext cx="8386549" cy="4525963"/>
          </a:xfrm>
        </p:spPr>
        <p:txBody>
          <a:bodyPr/>
          <a:lstStyle/>
          <a:p>
            <a:r>
              <a:rPr lang="en-US" dirty="0" smtClean="0"/>
              <a:t>1955</a:t>
            </a:r>
          </a:p>
          <a:p>
            <a:pPr lvl="1"/>
            <a:r>
              <a:rPr lang="x-none" smtClean="0"/>
              <a:t>G.S.W</a:t>
            </a:r>
            <a:r>
              <a:rPr lang="x-none"/>
              <a:t>. de </a:t>
            </a:r>
            <a:r>
              <a:rPr lang="x-none" smtClean="0"/>
              <a:t>Saram</a:t>
            </a:r>
            <a:endParaRPr lang="en-US" dirty="0"/>
          </a:p>
          <a:p>
            <a:pPr lvl="2"/>
            <a:r>
              <a:rPr lang="en-US" dirty="0" smtClean="0"/>
              <a:t>P</a:t>
            </a:r>
            <a:r>
              <a:rPr lang="x-none"/>
              <a:t>ublished detailed measurements of body temperature decrease in executed </a:t>
            </a:r>
            <a:r>
              <a:rPr lang="x-none" smtClean="0"/>
              <a:t>prisoners</a:t>
            </a:r>
            <a:endParaRPr lang="en-US" dirty="0"/>
          </a:p>
          <a:p>
            <a:pPr lvl="2"/>
            <a:r>
              <a:rPr lang="x-none" smtClean="0"/>
              <a:t>Use</a:t>
            </a:r>
            <a:r>
              <a:rPr lang="en-US" dirty="0"/>
              <a:t>d </a:t>
            </a:r>
            <a:r>
              <a:rPr lang="x-none"/>
              <a:t>these temperatures to establish time of death</a:t>
            </a:r>
            <a:endParaRPr lang="en-US" dirty="0"/>
          </a:p>
        </p:txBody>
      </p:sp>
      <p:sp>
        <p:nvSpPr>
          <p:cNvPr id="5" name="Slide Number Placeholder 4"/>
          <p:cNvSpPr>
            <a:spLocks noGrp="1"/>
          </p:cNvSpPr>
          <p:nvPr>
            <p:ph type="sldNum" sz="quarter" idx="11"/>
          </p:nvPr>
        </p:nvSpPr>
        <p:spPr/>
        <p:txBody>
          <a:bodyPr/>
          <a:lstStyle/>
          <a:p>
            <a:pPr>
              <a:defRPr/>
            </a:pPr>
            <a:fld id="{E12C4068-6152-4C94-80A9-21A81F7DB3CB}" type="slidenum">
              <a:rPr lang="en-US" smtClean="0"/>
              <a:pPr>
                <a:defRPr/>
              </a:pPr>
              <a:t>5</a:t>
            </a:fld>
            <a:endParaRPr lang="en-US" dirty="0"/>
          </a:p>
        </p:txBody>
      </p:sp>
      <p:pic>
        <p:nvPicPr>
          <p:cNvPr id="1536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8113" y="4621213"/>
            <a:ext cx="61261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Forensic Pathologist: Primary Role</a:t>
            </a:r>
          </a:p>
        </p:txBody>
      </p:sp>
      <p:sp>
        <p:nvSpPr>
          <p:cNvPr id="16387" name="Content Placeholder 2"/>
          <p:cNvSpPr>
            <a:spLocks noGrp="1"/>
          </p:cNvSpPr>
          <p:nvPr>
            <p:ph idx="1"/>
          </p:nvPr>
        </p:nvSpPr>
        <p:spPr/>
        <p:txBody>
          <a:bodyPr/>
          <a:lstStyle/>
          <a:p>
            <a:r>
              <a:rPr lang="en-US" sz="3600" dirty="0" smtClean="0"/>
              <a:t>Assist law enforcement agencies with unexpected, sudden, or violent deaths</a:t>
            </a:r>
          </a:p>
          <a:p>
            <a:r>
              <a:rPr lang="en-US" sz="3600" dirty="0" smtClean="0"/>
              <a:t>Determine cause, mechanism, and manner of death</a:t>
            </a:r>
          </a:p>
        </p:txBody>
      </p:sp>
      <p:sp>
        <p:nvSpPr>
          <p:cNvPr id="5" name="Slide Number Placeholder 4"/>
          <p:cNvSpPr>
            <a:spLocks noGrp="1"/>
          </p:cNvSpPr>
          <p:nvPr>
            <p:ph type="sldNum" sz="quarter" idx="11"/>
          </p:nvPr>
        </p:nvSpPr>
        <p:spPr/>
        <p:txBody>
          <a:bodyPr/>
          <a:lstStyle/>
          <a:p>
            <a:pPr>
              <a:defRPr/>
            </a:pPr>
            <a:fld id="{13D4451D-BA11-4C08-992D-CA5C0B523BAC}" type="slidenum">
              <a:rPr lang="en-US" smtClean="0"/>
              <a:pPr>
                <a:defRPr/>
              </a:pPr>
              <a:t>6</a:t>
            </a:fld>
            <a:endParaRPr lang="en-US" dirty="0"/>
          </a:p>
        </p:txBody>
      </p:sp>
      <p:pic>
        <p:nvPicPr>
          <p:cNvPr id="1638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938588"/>
            <a:ext cx="2743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04775"/>
            <a:ext cx="8229600" cy="1031875"/>
          </a:xfrm>
        </p:spPr>
        <p:txBody>
          <a:bodyPr/>
          <a:lstStyle/>
          <a:p>
            <a:pPr algn="l"/>
            <a:r>
              <a:rPr lang="en-US" b="1" smtClean="0"/>
              <a:t>Cause of Death (COD)</a:t>
            </a:r>
          </a:p>
        </p:txBody>
      </p:sp>
      <p:sp>
        <p:nvSpPr>
          <p:cNvPr id="17411" name="Content Placeholder 5"/>
          <p:cNvSpPr>
            <a:spLocks noGrp="1"/>
          </p:cNvSpPr>
          <p:nvPr>
            <p:ph sz="half" idx="1"/>
          </p:nvPr>
        </p:nvSpPr>
        <p:spPr>
          <a:xfrm>
            <a:off x="457200" y="1096963"/>
            <a:ext cx="4038600" cy="5029200"/>
          </a:xfrm>
        </p:spPr>
        <p:txBody>
          <a:bodyPr/>
          <a:lstStyle/>
          <a:p>
            <a:r>
              <a:rPr lang="en-US" dirty="0" smtClean="0"/>
              <a:t>Is the underlying disease, injury, abnormality, or poisoning that results in a person’s dying</a:t>
            </a:r>
          </a:p>
          <a:p>
            <a:r>
              <a:rPr lang="en-US" dirty="0" smtClean="0"/>
              <a:t>Examples of COD</a:t>
            </a:r>
          </a:p>
          <a:p>
            <a:pPr lvl="1"/>
            <a:r>
              <a:rPr lang="en-US" dirty="0" smtClean="0"/>
              <a:t>Gunshot wound</a:t>
            </a:r>
          </a:p>
          <a:p>
            <a:pPr lvl="1"/>
            <a:r>
              <a:rPr lang="en-US" dirty="0" smtClean="0"/>
              <a:t>Skull fracture</a:t>
            </a:r>
          </a:p>
          <a:p>
            <a:pPr lvl="1"/>
            <a:r>
              <a:rPr lang="en-US" dirty="0" smtClean="0"/>
              <a:t>Heart attack</a:t>
            </a:r>
          </a:p>
          <a:p>
            <a:pPr lvl="1"/>
            <a:r>
              <a:rPr lang="en-US" dirty="0" smtClean="0"/>
              <a:t>Arsenic poisoning</a:t>
            </a:r>
          </a:p>
        </p:txBody>
      </p:sp>
      <p:sp>
        <p:nvSpPr>
          <p:cNvPr id="17412" name="Content Placeholder 6"/>
          <p:cNvSpPr>
            <a:spLocks noGrp="1"/>
          </p:cNvSpPr>
          <p:nvPr>
            <p:ph sz="half" idx="2"/>
          </p:nvPr>
        </p:nvSpPr>
        <p:spPr>
          <a:xfrm>
            <a:off x="4648200" y="1089928"/>
            <a:ext cx="3895299" cy="5186363"/>
          </a:xfrm>
        </p:spPr>
        <p:txBody>
          <a:bodyPr/>
          <a:lstStyle/>
          <a:p>
            <a:r>
              <a:rPr lang="en-US" dirty="0" smtClean="0"/>
              <a:t>If COD cannot be determined by initial observation then an autopsy is performed</a:t>
            </a:r>
          </a:p>
          <a:p>
            <a:pPr lvl="1"/>
            <a:r>
              <a:rPr lang="en-US" dirty="0" smtClean="0"/>
              <a:t>Autopsy: a medical external and internal examination of a body to determine COD</a:t>
            </a:r>
          </a:p>
        </p:txBody>
      </p:sp>
      <p:sp>
        <p:nvSpPr>
          <p:cNvPr id="5" name="Slide Number Placeholder 4"/>
          <p:cNvSpPr>
            <a:spLocks noGrp="1"/>
          </p:cNvSpPr>
          <p:nvPr>
            <p:ph type="sldNum" sz="quarter" idx="12"/>
          </p:nvPr>
        </p:nvSpPr>
        <p:spPr/>
        <p:txBody>
          <a:bodyPr/>
          <a:lstStyle/>
          <a:p>
            <a:pPr>
              <a:defRPr/>
            </a:pPr>
            <a:fld id="{3E3EA197-1DF4-4D6C-9895-39B13BA8D2CC}" type="slidenum">
              <a:rPr lang="en-US" smtClean="0"/>
              <a:pPr>
                <a:defRPr/>
              </a:pPr>
              <a:t>7</a:t>
            </a:fld>
            <a:endParaRPr lang="en-US" dirty="0"/>
          </a:p>
        </p:txBody>
      </p:sp>
      <p:pic>
        <p:nvPicPr>
          <p:cNvPr id="1741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942" y="4352049"/>
            <a:ext cx="2661313" cy="198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Mechanism of Death</a:t>
            </a:r>
          </a:p>
        </p:txBody>
      </p:sp>
      <p:sp>
        <p:nvSpPr>
          <p:cNvPr id="18435" name="Content Placeholder 6"/>
          <p:cNvSpPr>
            <a:spLocks noGrp="1"/>
          </p:cNvSpPr>
          <p:nvPr>
            <p:ph idx="1"/>
          </p:nvPr>
        </p:nvSpPr>
        <p:spPr>
          <a:xfrm>
            <a:off x="457200" y="1201738"/>
            <a:ext cx="8229600" cy="4924425"/>
          </a:xfrm>
        </p:spPr>
        <p:txBody>
          <a:bodyPr/>
          <a:lstStyle/>
          <a:p>
            <a:r>
              <a:rPr lang="en-US" dirty="0" smtClean="0"/>
              <a:t>Is the physiological reason that a person dies</a:t>
            </a:r>
          </a:p>
          <a:p>
            <a:r>
              <a:rPr lang="en-US" dirty="0" smtClean="0"/>
              <a:t>Examples</a:t>
            </a:r>
          </a:p>
          <a:p>
            <a:pPr lvl="1"/>
            <a:r>
              <a:rPr lang="x-none" smtClean="0"/>
              <a:t>A </a:t>
            </a:r>
            <a:r>
              <a:rPr lang="x-none"/>
              <a:t>gunshot wound to the chest is the </a:t>
            </a:r>
            <a:r>
              <a:rPr lang="en-US" dirty="0"/>
              <a:t>COD</a:t>
            </a:r>
            <a:r>
              <a:rPr lang="x-none"/>
              <a:t>, but the mechanism of death is exsanguination (bleeding to death) </a:t>
            </a:r>
            <a:endParaRPr lang="en-US" dirty="0"/>
          </a:p>
          <a:p>
            <a:pPr lvl="1"/>
            <a:r>
              <a:rPr lang="x-none" smtClean="0"/>
              <a:t>Drug </a:t>
            </a:r>
            <a:r>
              <a:rPr lang="x-none"/>
              <a:t>overdose is the </a:t>
            </a:r>
            <a:r>
              <a:rPr lang="en-US" dirty="0"/>
              <a:t>COD</a:t>
            </a:r>
            <a:r>
              <a:rPr lang="x-none"/>
              <a:t>, but the mechanism of death could be heart failure</a:t>
            </a:r>
            <a:endParaRPr lang="en-US" dirty="0"/>
          </a:p>
        </p:txBody>
      </p:sp>
      <p:sp>
        <p:nvSpPr>
          <p:cNvPr id="6" name="Slide Number Placeholder 5"/>
          <p:cNvSpPr>
            <a:spLocks noGrp="1"/>
          </p:cNvSpPr>
          <p:nvPr>
            <p:ph type="sldNum" sz="quarter" idx="11"/>
          </p:nvPr>
        </p:nvSpPr>
        <p:spPr/>
        <p:txBody>
          <a:bodyPr/>
          <a:lstStyle/>
          <a:p>
            <a:pPr>
              <a:defRPr/>
            </a:pPr>
            <a:fld id="{9D8339A5-0AB5-4037-945A-C3CDA79AEB33}" type="slidenum">
              <a:rPr lang="en-US" smtClean="0"/>
              <a:pPr>
                <a:defRPr/>
              </a:pPr>
              <a:t>8</a:t>
            </a:fld>
            <a:endParaRPr lang="en-US" dirty="0"/>
          </a:p>
        </p:txBody>
      </p:sp>
      <p:pic>
        <p:nvPicPr>
          <p:cNvPr id="1843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701" y="4294186"/>
            <a:ext cx="2139603" cy="183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Manner of Death</a:t>
            </a:r>
          </a:p>
        </p:txBody>
      </p:sp>
      <p:sp>
        <p:nvSpPr>
          <p:cNvPr id="19459" name="Content Placeholder 2"/>
          <p:cNvSpPr>
            <a:spLocks noGrp="1"/>
          </p:cNvSpPr>
          <p:nvPr>
            <p:ph idx="1"/>
          </p:nvPr>
        </p:nvSpPr>
        <p:spPr>
          <a:xfrm>
            <a:off x="457200" y="1600200"/>
            <a:ext cx="8504238" cy="4525963"/>
          </a:xfrm>
        </p:spPr>
        <p:txBody>
          <a:bodyPr/>
          <a:lstStyle/>
          <a:p>
            <a:r>
              <a:rPr lang="en-US" dirty="0" smtClean="0"/>
              <a:t>There are 5 categories into which the manner of death can fall </a:t>
            </a:r>
          </a:p>
          <a:p>
            <a:pPr lvl="1"/>
            <a:r>
              <a:rPr lang="en-US" dirty="0" smtClean="0"/>
              <a:t>Natural</a:t>
            </a:r>
          </a:p>
          <a:p>
            <a:pPr lvl="1"/>
            <a:r>
              <a:rPr lang="en-US" dirty="0" smtClean="0"/>
              <a:t>Accidental</a:t>
            </a:r>
          </a:p>
          <a:p>
            <a:pPr lvl="1"/>
            <a:r>
              <a:rPr lang="en-US" dirty="0" smtClean="0"/>
              <a:t>Suicide</a:t>
            </a:r>
          </a:p>
          <a:p>
            <a:pPr lvl="1"/>
            <a:r>
              <a:rPr lang="en-US" dirty="0" smtClean="0"/>
              <a:t>Homicide</a:t>
            </a:r>
          </a:p>
          <a:p>
            <a:pPr lvl="1"/>
            <a:r>
              <a:rPr lang="en-US" dirty="0" smtClean="0"/>
              <a:t>Undetermined</a:t>
            </a:r>
          </a:p>
        </p:txBody>
      </p:sp>
      <p:sp>
        <p:nvSpPr>
          <p:cNvPr id="5" name="Slide Number Placeholder 4"/>
          <p:cNvSpPr>
            <a:spLocks noGrp="1"/>
          </p:cNvSpPr>
          <p:nvPr>
            <p:ph type="sldNum" sz="quarter" idx="11"/>
          </p:nvPr>
        </p:nvSpPr>
        <p:spPr/>
        <p:txBody>
          <a:bodyPr/>
          <a:lstStyle/>
          <a:p>
            <a:pPr>
              <a:defRPr/>
            </a:pPr>
            <a:fld id="{B32F6547-97F8-42D2-9C44-86368E4A4F12}" type="slidenum">
              <a:rPr lang="en-US" smtClean="0"/>
              <a:pPr>
                <a:defRPr/>
              </a:pPr>
              <a:t>9</a:t>
            </a:fld>
            <a:endParaRPr lang="en-US" dirty="0"/>
          </a:p>
        </p:txBody>
      </p:sp>
      <p:pic>
        <p:nvPicPr>
          <p:cNvPr id="1946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588" y="3086100"/>
            <a:ext cx="32369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30">
      <a:dk1>
        <a:sysClr val="windowText" lastClr="000000"/>
      </a:dk1>
      <a:lt1>
        <a:srgbClr val="C4BD97"/>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1915</TotalTime>
  <Words>1458</Words>
  <Application>Microsoft Macintosh PowerPoint</Application>
  <PresentationFormat>On-screen Show (4:3)</PresentationFormat>
  <Paragraphs>263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Role of Forensic Pathologists and Anthropologists</vt:lpstr>
      <vt:lpstr>PowerPoint Presentation</vt:lpstr>
      <vt:lpstr>Definition: Pathologist  vs. Forensic Pathologist</vt:lpstr>
      <vt:lpstr>Forensic Pathologist: History</vt:lpstr>
      <vt:lpstr>Forensic Pathologist: History (continued)</vt:lpstr>
      <vt:lpstr>Forensic Pathologist: Primary Role</vt:lpstr>
      <vt:lpstr>Cause of Death (COD)</vt:lpstr>
      <vt:lpstr>Mechanism of Death</vt:lpstr>
      <vt:lpstr>Manner of Death</vt:lpstr>
      <vt:lpstr>Forensic Pathologist:  Other Responsibilities</vt:lpstr>
      <vt:lpstr>Forensic Pathologist:  Career Information</vt:lpstr>
      <vt:lpstr>Forensic Pathologist:  Career Information (continued)</vt:lpstr>
      <vt:lpstr>Forensic Pathologist:  Career Information (continued)</vt:lpstr>
      <vt:lpstr>Forensic Pathologist:  Career Information (continued)</vt:lpstr>
      <vt:lpstr>Forensic Pathologist:  Career Information (continued)</vt:lpstr>
      <vt:lpstr>Definition: Anthropologist vs.  Forensic Anthropologist</vt:lpstr>
      <vt:lpstr>Forensic Anthropologist: History</vt:lpstr>
      <vt:lpstr>Forensic Anthropologist: History (continued)</vt:lpstr>
      <vt:lpstr>Forensic Anthropologist:  Primary Role</vt:lpstr>
      <vt:lpstr>Forensic Anthropologist:  Primary Role (continued)</vt:lpstr>
      <vt:lpstr>Forensic Anthropologist:  Other Responsibilities</vt:lpstr>
      <vt:lpstr>Forensic Anthropologist:  Career Information</vt:lpstr>
      <vt:lpstr>Forensic Anthropologist:  Career Information</vt:lpstr>
      <vt:lpstr>Forensic Anthropologist:  Career Information</vt:lpstr>
      <vt:lpstr>Forensic Anthropologist:  Career Information (continued)</vt:lpstr>
      <vt:lpstr>Forensic Anthropologist:  Career Information (continued)</vt:lpstr>
      <vt:lpstr>Forensic Anthropologist:  Career Information (continued)</vt:lpstr>
      <vt:lpstr>PowerPoint Presentation</vt:lpstr>
      <vt:lpstr>PowerPoint Presentation</vt:lpstr>
      <vt:lpstr>Similarities</vt:lpstr>
      <vt:lpstr>Working Together</vt:lpstr>
      <vt:lpstr>Resources</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 O'Dell</dc:creator>
  <cp:lastModifiedBy>Kathryn Aguilar</cp:lastModifiedBy>
  <cp:revision>61</cp:revision>
  <dcterms:created xsi:type="dcterms:W3CDTF">2010-12-01T22:56:39Z</dcterms:created>
  <dcterms:modified xsi:type="dcterms:W3CDTF">2016-07-24T15:02:22Z</dcterms:modified>
</cp:coreProperties>
</file>