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sldIdLst>
    <p:sldId id="262" r:id="rId2"/>
    <p:sldId id="263" r:id="rId3"/>
    <p:sldId id="256" r:id="rId4"/>
    <p:sldId id="257" r:id="rId5"/>
    <p:sldId id="258" r:id="rId6"/>
    <p:sldId id="259" r:id="rId7"/>
    <p:sldId id="26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14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B90C98-1A77-4549-96DD-F83F1B55D4FD}" type="datetimeFigureOut">
              <a:rPr lang="en-US" smtClean="0"/>
              <a:t>7/12/16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E25F-C0B2-4062-874D-AD38100822B4}" type="slidenum">
              <a:rPr lang="en-US" smtClean="0"/>
              <a:t>‹#›</a:t>
            </a:fld>
            <a:endParaRPr lang="en-US"/>
          </a:p>
        </p:txBody>
      </p:sp>
    </p:spTree>
    <p:extLst>
      <p:ext uri="{BB962C8B-B14F-4D97-AF65-F5344CB8AC3E}">
        <p14:creationId xmlns:p14="http://schemas.microsoft.com/office/powerpoint/2010/main" val="677147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348693-38C3-4EF1-B0FC-3752451E7A78}" type="datetime1">
              <a:rPr lang="en-US" smtClean="0"/>
              <a:t>7/12/16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BFE6F-F960-432D-923D-217237E4689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8E92D7-1EE6-47D0-952A-B053C5A4636D}" type="datetime1">
              <a:rPr lang="en-US" smtClean="0"/>
              <a:t>7/12/16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BFE6F-F960-432D-923D-217237E468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8093BA-61C2-4DCA-B455-91DB32FB0859}" type="datetime1">
              <a:rPr lang="en-US" smtClean="0"/>
              <a:t>7/12/16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BFE6F-F960-432D-923D-217237E468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686569-1B6A-42DB-A171-3E9CC4C41EF1}" type="datetime1">
              <a:rPr lang="en-US" smtClean="0"/>
              <a:t>7/12/16</a:t>
            </a:fld>
            <a:endParaRPr lang="en-US"/>
          </a:p>
        </p:txBody>
      </p:sp>
      <p:sp>
        <p:nvSpPr>
          <p:cNvPr id="6" name="Slide Number Placeholder 5"/>
          <p:cNvSpPr>
            <a:spLocks noGrp="1"/>
          </p:cNvSpPr>
          <p:nvPr>
            <p:ph type="sldNum" sz="quarter" idx="12"/>
          </p:nvPr>
        </p:nvSpPr>
        <p:spPr/>
        <p:txBody>
          <a:bodyPr/>
          <a:lstStyle/>
          <a:p>
            <a:fld id="{D8FBFE6F-F960-432D-923D-217237E4689E}" type="slidenum">
              <a:rPr lang="en-US" smtClean="0"/>
              <a:pPr/>
              <a:t>‹#›</a:t>
            </a:fld>
            <a:endParaRPr lang="en-US"/>
          </a:p>
        </p:txBody>
      </p:sp>
      <p:sp>
        <p:nvSpPr>
          <p:cNvPr id="7" name="Footer Placeholder 4"/>
          <p:cNvSpPr txBox="1">
            <a:spLocks/>
          </p:cNvSpPr>
          <p:nvPr userDrawn="1"/>
        </p:nvSpPr>
        <p:spPr>
          <a:xfrm>
            <a:off x="2438400" y="6384925"/>
            <a:ext cx="4267200" cy="396875"/>
          </a:xfrm>
          <a:prstGeom prst="rect">
            <a:avLst/>
          </a:prstGeom>
        </p:spPr>
        <p:txBody>
          <a:bodyPr anchor="ctr"/>
          <a:lstStyle>
            <a:defPPr>
              <a:defRPr lang="en-US"/>
            </a:defPPr>
            <a:lvl1pPr algn="ctr" rtl="0" fontAlgn="auto">
              <a:spcBef>
                <a:spcPts val="0"/>
              </a:spcBef>
              <a:spcAft>
                <a:spcPts val="0"/>
              </a:spcAft>
              <a:defRPr lang="en-US" sz="1000" kern="1200">
                <a:solidFill>
                  <a:schemeClr val="tx1">
                    <a:tint val="75000"/>
                  </a:schemeClr>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dirty="0" smtClean="0">
                <a:solidFill>
                  <a:schemeClr val="tx1">
                    <a:lumMod val="50000"/>
                    <a:lumOff val="50000"/>
                  </a:schemeClr>
                </a:solidFill>
              </a:rPr>
              <a:t>Copyright © Texas Education Agency 2011. All rights reserved.</a:t>
            </a:r>
          </a:p>
          <a:p>
            <a:pPr>
              <a:defRPr/>
            </a:pPr>
            <a:r>
              <a:rPr dirty="0" smtClean="0">
                <a:solidFill>
                  <a:schemeClr val="tx1">
                    <a:lumMod val="50000"/>
                    <a:lumOff val="50000"/>
                  </a:schemeClr>
                </a:solidFill>
              </a:rPr>
              <a:t>Images and other multimedia content used with permission. </a:t>
            </a:r>
            <a:endParaRPr dirty="0">
              <a:solidFill>
                <a:schemeClr val="tx1">
                  <a:lumMod val="50000"/>
                  <a:lumOff val="50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9C2497-FA0D-4590-A49F-5CD5AE0F1B64}" type="datetime1">
              <a:rPr lang="en-US" smtClean="0"/>
              <a:t>7/12/16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BFE6F-F960-432D-923D-217237E4689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0C5BF7-20D7-4B54-826F-AB79E0B4426F}" type="datetime1">
              <a:rPr lang="en-US" smtClean="0"/>
              <a:t>7/12/16</a:t>
            </a:fld>
            <a:endParaRPr lang="en-US"/>
          </a:p>
        </p:txBody>
      </p:sp>
      <p:sp>
        <p:nvSpPr>
          <p:cNvPr id="7" name="Slide Number Placeholder 6"/>
          <p:cNvSpPr>
            <a:spLocks noGrp="1"/>
          </p:cNvSpPr>
          <p:nvPr>
            <p:ph type="sldNum" sz="quarter" idx="12"/>
          </p:nvPr>
        </p:nvSpPr>
        <p:spPr/>
        <p:txBody>
          <a:bodyPr/>
          <a:lstStyle/>
          <a:p>
            <a:fld id="{D8FBFE6F-F960-432D-923D-217237E4689E}" type="slidenum">
              <a:rPr lang="en-US" smtClean="0"/>
              <a:pPr/>
              <a:t>‹#›</a:t>
            </a:fld>
            <a:endParaRPr lang="en-US"/>
          </a:p>
        </p:txBody>
      </p:sp>
      <p:sp>
        <p:nvSpPr>
          <p:cNvPr id="8" name="Footer Placeholder 4"/>
          <p:cNvSpPr txBox="1">
            <a:spLocks/>
          </p:cNvSpPr>
          <p:nvPr userDrawn="1"/>
        </p:nvSpPr>
        <p:spPr>
          <a:xfrm>
            <a:off x="2438400" y="6384925"/>
            <a:ext cx="4267200" cy="396875"/>
          </a:xfrm>
          <a:prstGeom prst="rect">
            <a:avLst/>
          </a:prstGeom>
        </p:spPr>
        <p:txBody>
          <a:bodyPr anchor="ctr"/>
          <a:lstStyle>
            <a:defPPr>
              <a:defRPr lang="en-US"/>
            </a:defPPr>
            <a:lvl1pPr algn="ctr" rtl="0" fontAlgn="auto">
              <a:spcBef>
                <a:spcPts val="0"/>
              </a:spcBef>
              <a:spcAft>
                <a:spcPts val="0"/>
              </a:spcAft>
              <a:defRPr lang="en-US" sz="1000" kern="1200">
                <a:solidFill>
                  <a:schemeClr val="tx1">
                    <a:tint val="75000"/>
                  </a:schemeClr>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dirty="0" smtClean="0">
                <a:solidFill>
                  <a:schemeClr val="tx1">
                    <a:lumMod val="50000"/>
                    <a:lumOff val="50000"/>
                  </a:schemeClr>
                </a:solidFill>
              </a:rPr>
              <a:t>Copyright © Texas Education Agency 2011. All rights reserved.</a:t>
            </a:r>
          </a:p>
          <a:p>
            <a:pPr>
              <a:defRPr/>
            </a:pPr>
            <a:r>
              <a:rPr dirty="0" smtClean="0">
                <a:solidFill>
                  <a:schemeClr val="tx1">
                    <a:lumMod val="50000"/>
                    <a:lumOff val="50000"/>
                  </a:schemeClr>
                </a:solidFill>
              </a:rPr>
              <a:t>Images and other multimedia content used with permission. </a:t>
            </a:r>
            <a:endParaRPr dirty="0">
              <a:solidFill>
                <a:schemeClr val="tx1">
                  <a:lumMod val="50000"/>
                  <a:lumOff val="50000"/>
                </a:scheme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E5FD5A-1F56-40A1-B1FC-9F8D671124A4}" type="datetime1">
              <a:rPr lang="en-US" smtClean="0"/>
              <a:t>7/12/16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FBFE6F-F960-432D-923D-217237E468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81CDED-8F73-4218-B11E-8276470FCB1D}" type="datetime1">
              <a:rPr lang="en-US" smtClean="0"/>
              <a:t>7/12/16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FBFE6F-F960-432D-923D-217237E468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171A5-1820-4352-9A47-3A49DBE8CDE3}" type="datetime1">
              <a:rPr lang="en-US" smtClean="0"/>
              <a:t>7/12/16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FBFE6F-F960-432D-923D-217237E468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6F0B49-3B83-4CFE-98B1-BCE5812D0E58}" type="datetime1">
              <a:rPr lang="en-US" smtClean="0"/>
              <a:t>7/12/16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FBFE6F-F960-432D-923D-217237E468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B2D82B-736E-4AC7-AC5E-00635FF4DBB2}" type="datetime1">
              <a:rPr lang="en-US" smtClean="0"/>
              <a:t>7/12/16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FBFE6F-F960-432D-923D-217237E4689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AB717-828D-4D76-ACEF-30E0F06D3870}" type="datetime1">
              <a:rPr lang="en-US" smtClean="0"/>
              <a:t>7/12/16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FBFE6F-F960-432D-923D-217237E468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Copyrights@tea.state.tx.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u="sng" dirty="0"/>
              <a:t>Evidence:  Individual or Class</a:t>
            </a:r>
            <a:r>
              <a:rPr lang="en-US" b="1" u="sng" dirty="0" smtClean="0"/>
              <a:t>?</a:t>
            </a:r>
            <a:endParaRPr lang="en-US" dirty="0"/>
          </a:p>
        </p:txBody>
      </p:sp>
      <p:sp>
        <p:nvSpPr>
          <p:cNvPr id="6" name="Subtitle 5"/>
          <p:cNvSpPr>
            <a:spLocks noGrp="1"/>
          </p:cNvSpPr>
          <p:nvPr>
            <p:ph type="subTitle" idx="1"/>
          </p:nvPr>
        </p:nvSpPr>
        <p:spPr>
          <a:xfrm>
            <a:off x="1371600" y="3352800"/>
            <a:ext cx="6400800" cy="2286000"/>
          </a:xfrm>
        </p:spPr>
        <p:txBody>
          <a:bodyPr/>
          <a:lstStyle/>
          <a:p>
            <a:r>
              <a:rPr lang="en-US" b="1" dirty="0" smtClean="0">
                <a:solidFill>
                  <a:schemeClr val="tx1"/>
                </a:solidFill>
              </a:rPr>
              <a:t>Discussion Activity</a:t>
            </a:r>
            <a:endParaRPr lang="en-US" b="1" dirty="0">
              <a:solidFill>
                <a:schemeClr val="tx1"/>
              </a:solidFill>
            </a:endParaRPr>
          </a:p>
        </p:txBody>
      </p:sp>
      <p:pic>
        <p:nvPicPr>
          <p:cNvPr id="7" name="Picture 2" descr="LAW_SM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828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5981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457200" y="457200"/>
            <a:ext cx="8229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cs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cs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80000"/>
              </a:lnSpc>
              <a:buClr>
                <a:schemeClr val="accent1"/>
              </a:buClr>
              <a:buSzPct val="85000"/>
              <a:buFont typeface="Wingdings 2" pitchFamily="18" charset="2"/>
              <a:buNone/>
              <a:defRPr/>
            </a:pPr>
            <a:r>
              <a:rPr lang="en-US" sz="1600" b="1" dirty="0" smtClean="0"/>
              <a:t>Copyright and Terms of Service</a:t>
            </a:r>
          </a:p>
          <a:p>
            <a:pPr marL="274320" indent="-274320">
              <a:lnSpc>
                <a:spcPct val="80000"/>
              </a:lnSpc>
              <a:buClr>
                <a:schemeClr val="accent1"/>
              </a:buClr>
              <a:buSzPct val="85000"/>
              <a:defRPr/>
            </a:pPr>
            <a:endParaRPr lang="en-US" sz="1600" dirty="0" smtClean="0"/>
          </a:p>
          <a:p>
            <a:pPr marL="0" indent="0">
              <a:lnSpc>
                <a:spcPct val="80000"/>
              </a:lnSpc>
              <a:buClr>
                <a:schemeClr val="accent1"/>
              </a:buClr>
              <a:buSzPct val="85000"/>
              <a:buFont typeface="Wingdings 2" pitchFamily="18" charset="2"/>
              <a:buNone/>
              <a:defRPr/>
            </a:pPr>
            <a:r>
              <a:rPr lang="en-US" sz="1600" dirty="0" smtClean="0"/>
              <a:t>Copyright © Texas Education Agency, 2011. These materials are copyrighted © and trademarked ™ as the property of the Texas Education Agency (TEA) and may not be reproduced without the express written permission of TEA, except under the following conditions:</a:t>
            </a:r>
          </a:p>
          <a:p>
            <a:pPr eaLnBrk="1" fontAlgn="auto" hangingPunct="1">
              <a:lnSpc>
                <a:spcPct val="80000"/>
              </a:lnSpc>
              <a:spcAft>
                <a:spcPts val="0"/>
              </a:spcAft>
              <a:buClr>
                <a:schemeClr val="accent1"/>
              </a:buClr>
              <a:buSzPct val="85000"/>
              <a:buFont typeface="Wingdings 2" pitchFamily="18" charset="2"/>
              <a:buNone/>
              <a:defRPr/>
            </a:pPr>
            <a:endParaRPr lang="en-US" sz="1600" dirty="0" smtClean="0"/>
          </a:p>
          <a:p>
            <a:pPr marL="274320" indent="-274320" eaLnBrk="1" fontAlgn="auto" hangingPunct="1">
              <a:lnSpc>
                <a:spcPct val="80000"/>
              </a:lnSpc>
              <a:spcAft>
                <a:spcPts val="600"/>
              </a:spcAft>
              <a:buClr>
                <a:schemeClr val="accent1"/>
              </a:buClr>
              <a:buSzPct val="85000"/>
              <a:buFont typeface="Wingdings 2" pitchFamily="18" charset="2"/>
              <a:buNone/>
              <a:defRPr/>
            </a:pPr>
            <a:r>
              <a:rPr lang="en-US" sz="1600" dirty="0" smtClean="0"/>
              <a:t>1)  Texas public school districts, charter schools, and Education Service Centers may reproduce and use copies of the Materials and Related Materials for the districts’ and schools’ educational use without obtaining permission from TEA.</a:t>
            </a:r>
          </a:p>
          <a:p>
            <a:pPr marL="274320" indent="-274320" eaLnBrk="1" fontAlgn="auto" hangingPunct="1">
              <a:lnSpc>
                <a:spcPct val="80000"/>
              </a:lnSpc>
              <a:spcAft>
                <a:spcPts val="600"/>
              </a:spcAft>
              <a:buClr>
                <a:schemeClr val="accent1"/>
              </a:buClr>
              <a:buSzPct val="85000"/>
              <a:buFont typeface="Wingdings 2" pitchFamily="18" charset="2"/>
              <a:buNone/>
              <a:defRPr/>
            </a:pPr>
            <a:r>
              <a:rPr lang="en-US" sz="1600" dirty="0" smtClean="0"/>
              <a:t>2)  Residents of the state of Texas may reproduce and use copies of the Materials and Related Materials for individual personal use only, without obtaining written permission of TEA.</a:t>
            </a:r>
          </a:p>
          <a:p>
            <a:pPr marL="274320" indent="-274320" eaLnBrk="1" fontAlgn="auto" hangingPunct="1">
              <a:lnSpc>
                <a:spcPct val="80000"/>
              </a:lnSpc>
              <a:spcAft>
                <a:spcPts val="600"/>
              </a:spcAft>
              <a:buClr>
                <a:schemeClr val="accent1"/>
              </a:buClr>
              <a:buSzPct val="85000"/>
              <a:buFont typeface="Wingdings 2" pitchFamily="18" charset="2"/>
              <a:buNone/>
              <a:defRPr/>
            </a:pPr>
            <a:r>
              <a:rPr lang="en-US" sz="1600" dirty="0" smtClean="0"/>
              <a:t>3)  Any portion reproduced must be reproduced in its entirety and remain unedited, unaltered and unchanged in any way.</a:t>
            </a:r>
          </a:p>
          <a:p>
            <a:pPr marL="274320" indent="-274320" eaLnBrk="1" fontAlgn="auto" hangingPunct="1">
              <a:lnSpc>
                <a:spcPct val="80000"/>
              </a:lnSpc>
              <a:spcAft>
                <a:spcPts val="0"/>
              </a:spcAft>
              <a:buClr>
                <a:schemeClr val="accent1"/>
              </a:buClr>
              <a:buSzPct val="85000"/>
              <a:buFont typeface="Wingdings 2" pitchFamily="18" charset="2"/>
              <a:buNone/>
              <a:defRPr/>
            </a:pPr>
            <a:r>
              <a:rPr lang="en-US" sz="1600" dirty="0" smtClean="0"/>
              <a:t>4)  No monetary charge can be made for the reproduced materials or any document containing them; however, a reasonable charge to cover only the cost of reproduction and distribution may be charged.</a:t>
            </a:r>
          </a:p>
          <a:p>
            <a:pPr marL="274320" indent="-274320" eaLnBrk="1" fontAlgn="auto" hangingPunct="1">
              <a:lnSpc>
                <a:spcPct val="80000"/>
              </a:lnSpc>
              <a:spcAft>
                <a:spcPts val="0"/>
              </a:spcAft>
              <a:buClr>
                <a:schemeClr val="accent1"/>
              </a:buClr>
              <a:buSzPct val="85000"/>
              <a:buFont typeface="Wingdings 2" pitchFamily="18" charset="2"/>
              <a:buNone/>
              <a:defRPr/>
            </a:pPr>
            <a:endParaRPr lang="en-US" sz="1600" dirty="0" smtClean="0"/>
          </a:p>
          <a:p>
            <a:pPr marL="0" indent="0" eaLnBrk="1" fontAlgn="auto" hangingPunct="1">
              <a:lnSpc>
                <a:spcPct val="80000"/>
              </a:lnSpc>
              <a:spcAft>
                <a:spcPts val="0"/>
              </a:spcAft>
              <a:buClr>
                <a:schemeClr val="accent1"/>
              </a:buClr>
              <a:buSzPct val="85000"/>
              <a:buFont typeface="Wingdings 2" pitchFamily="18" charset="2"/>
              <a:buNone/>
              <a:defRPr/>
            </a:pPr>
            <a:r>
              <a:rPr lang="en-US" sz="1600" dirty="0" smtClean="0"/>
              <a:t>Private entities or persons located in Texas that are </a:t>
            </a:r>
            <a:r>
              <a:rPr lang="en-US" sz="1600" b="1" dirty="0" smtClean="0"/>
              <a:t>not</a:t>
            </a:r>
            <a:r>
              <a:rPr lang="en-US" sz="1600" dirty="0" smtClean="0"/>
              <a:t> Texas public school districts, Texas Education Service Centers, or Texas charter schools or any entity, whether public or private, educational or non-educational, located </a:t>
            </a:r>
            <a:r>
              <a:rPr lang="en-US" sz="1600" b="1" dirty="0" smtClean="0"/>
              <a:t>outside the state of Texas</a:t>
            </a:r>
            <a:r>
              <a:rPr lang="en-US" sz="1600" dirty="0" smtClean="0"/>
              <a:t> </a:t>
            </a:r>
            <a:r>
              <a:rPr lang="en-US" sz="1600" i="1" dirty="0" smtClean="0"/>
              <a:t>MUST</a:t>
            </a:r>
            <a:r>
              <a:rPr lang="en-US" sz="1600" dirty="0" smtClean="0"/>
              <a:t> obtain written approval from TEA and will be required to enter into a license agreement that may involve the payment of a licensing fee or a royalty.</a:t>
            </a:r>
          </a:p>
          <a:p>
            <a:pPr marL="274320" indent="-274320" eaLnBrk="1" fontAlgn="auto" hangingPunct="1">
              <a:lnSpc>
                <a:spcPct val="80000"/>
              </a:lnSpc>
              <a:spcAft>
                <a:spcPts val="0"/>
              </a:spcAft>
              <a:buClr>
                <a:schemeClr val="accent1"/>
              </a:buClr>
              <a:buSzPct val="85000"/>
              <a:buFont typeface="Wingdings 2" pitchFamily="18" charset="2"/>
              <a:buNone/>
              <a:defRPr/>
            </a:pPr>
            <a:endParaRPr lang="en-US" sz="1600" dirty="0" smtClean="0"/>
          </a:p>
          <a:p>
            <a:pPr marL="0" indent="0">
              <a:buFont typeface="Wingdings 2" pitchFamily="18" charset="2"/>
              <a:buNone/>
              <a:defRPr/>
            </a:pPr>
            <a:r>
              <a:rPr lang="en-US" sz="1600" dirty="0" smtClean="0"/>
              <a:t>Contact </a:t>
            </a:r>
            <a:r>
              <a:rPr lang="en-US" sz="1600" b="1" dirty="0" smtClean="0">
                <a:hlinkClick r:id="rId2" tooltip="copyrights@tea.state.tx.us"/>
              </a:rPr>
              <a:t>TEA Copyrights</a:t>
            </a:r>
            <a:r>
              <a:rPr lang="en-US" sz="1600" dirty="0" smtClean="0"/>
              <a:t> with any questions you may have.</a:t>
            </a:r>
          </a:p>
          <a:p>
            <a:pPr>
              <a:defRPr/>
            </a:pPr>
            <a:endParaRPr lang="en-US" sz="1600" dirty="0"/>
          </a:p>
        </p:txBody>
      </p:sp>
      <p:sp>
        <p:nvSpPr>
          <p:cNvPr id="5" name="Slide Number Placeholder 4"/>
          <p:cNvSpPr>
            <a:spLocks noGrp="1"/>
          </p:cNvSpPr>
          <p:nvPr>
            <p:ph type="sldNum" sz="quarter" idx="12"/>
          </p:nvPr>
        </p:nvSpPr>
        <p:spPr/>
        <p:txBody>
          <a:bodyPr/>
          <a:lstStyle/>
          <a:p>
            <a:fld id="{D8FBFE6F-F960-432D-923D-217237E4689E}" type="slidenum">
              <a:rPr lang="en-US" smtClean="0"/>
              <a:pPr/>
              <a:t>2</a:t>
            </a:fld>
            <a:endParaRPr lang="en-US"/>
          </a:p>
        </p:txBody>
      </p:sp>
    </p:spTree>
    <p:extLst>
      <p:ext uri="{BB962C8B-B14F-4D97-AF65-F5344CB8AC3E}">
        <p14:creationId xmlns:p14="http://schemas.microsoft.com/office/powerpoint/2010/main" val="1605407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990600"/>
          </a:xfrm>
        </p:spPr>
        <p:txBody>
          <a:bodyPr>
            <a:normAutofit/>
          </a:bodyPr>
          <a:lstStyle/>
          <a:p>
            <a:r>
              <a:rPr lang="en-US" sz="3200" b="1" u="sng" dirty="0">
                <a:solidFill>
                  <a:schemeClr val="accent6">
                    <a:lumMod val="75000"/>
                  </a:schemeClr>
                </a:solidFill>
              </a:rPr>
              <a:t>Evidence:  Individual or Class</a:t>
            </a:r>
            <a:r>
              <a:rPr lang="en-US" sz="3200" b="1" u="sng" dirty="0" smtClean="0">
                <a:solidFill>
                  <a:schemeClr val="accent6">
                    <a:lumMod val="75000"/>
                  </a:schemeClr>
                </a:solidFill>
              </a:rPr>
              <a:t>?</a:t>
            </a:r>
            <a:endParaRPr lang="en-US" sz="3200" b="1" u="sng" dirty="0"/>
          </a:p>
        </p:txBody>
      </p:sp>
      <p:sp>
        <p:nvSpPr>
          <p:cNvPr id="12" name="Content Placeholder 11"/>
          <p:cNvSpPr>
            <a:spLocks noGrp="1"/>
          </p:cNvSpPr>
          <p:nvPr>
            <p:ph sz="half" idx="1"/>
          </p:nvPr>
        </p:nvSpPr>
        <p:spPr>
          <a:xfrm>
            <a:off x="152400" y="914400"/>
            <a:ext cx="4343400" cy="5638800"/>
          </a:xfrm>
        </p:spPr>
        <p:txBody>
          <a:bodyPr>
            <a:normAutofit/>
          </a:bodyPr>
          <a:lstStyle/>
          <a:p>
            <a:pPr>
              <a:buNone/>
            </a:pPr>
            <a:r>
              <a:rPr lang="en-US" sz="2400" b="1" dirty="0" smtClean="0"/>
              <a:t>1.  Several pieces of torn T-shirt were found close to a homicide victim.  A torn T-shirt was found in the suspect’s bedroom.  Can the  torn T-shirt and the pieces be individualized. Explain.</a:t>
            </a:r>
          </a:p>
          <a:p>
            <a:pPr>
              <a:buNone/>
            </a:pPr>
            <a:endParaRPr lang="en-US" sz="1400" dirty="0"/>
          </a:p>
        </p:txBody>
      </p:sp>
      <p:sp>
        <p:nvSpPr>
          <p:cNvPr id="13" name="Content Placeholder 12"/>
          <p:cNvSpPr>
            <a:spLocks noGrp="1"/>
          </p:cNvSpPr>
          <p:nvPr>
            <p:ph sz="half" idx="2"/>
          </p:nvPr>
        </p:nvSpPr>
        <p:spPr>
          <a:xfrm>
            <a:off x="4648200" y="838200"/>
            <a:ext cx="4267200" cy="5867400"/>
          </a:xfrm>
        </p:spPr>
        <p:txBody>
          <a:bodyPr>
            <a:normAutofit/>
          </a:bodyPr>
          <a:lstStyle/>
          <a:p>
            <a:pPr>
              <a:buNone/>
            </a:pPr>
            <a:r>
              <a:rPr lang="en-US" sz="2400" b="1" dirty="0" smtClean="0"/>
              <a:t>2.  Can very small glass fragments be individualized, or uniquely associated with a broken bottle?  Explain</a:t>
            </a:r>
          </a:p>
          <a:p>
            <a:pPr>
              <a:buNone/>
            </a:pPr>
            <a:endParaRPr lang="en-US" sz="2400" b="1" dirty="0"/>
          </a:p>
          <a:p>
            <a:pPr>
              <a:buNone/>
            </a:pPr>
            <a:endParaRPr lang="en-US" sz="2400" b="1" dirty="0" smtClean="0"/>
          </a:p>
          <a:p>
            <a:pPr>
              <a:buNone/>
            </a:pPr>
            <a:endParaRPr lang="en-US" sz="2400" b="1" dirty="0"/>
          </a:p>
        </p:txBody>
      </p:sp>
      <p:pic>
        <p:nvPicPr>
          <p:cNvPr id="16" name="Picture 15"/>
          <p:cNvPicPr/>
          <p:nvPr/>
        </p:nvPicPr>
        <p:blipFill>
          <a:blip r:embed="rId2" cstate="print"/>
          <a:srcRect/>
          <a:stretch>
            <a:fillRect/>
          </a:stretch>
        </p:blipFill>
        <p:spPr bwMode="auto">
          <a:xfrm>
            <a:off x="609600" y="3581400"/>
            <a:ext cx="4343400" cy="2743200"/>
          </a:xfrm>
          <a:prstGeom prst="rect">
            <a:avLst/>
          </a:prstGeom>
          <a:noFill/>
          <a:ln w="9525">
            <a:noFill/>
            <a:miter lim="800000"/>
            <a:headEnd/>
            <a:tailEnd/>
          </a:ln>
        </p:spPr>
      </p:pic>
      <p:pic>
        <p:nvPicPr>
          <p:cNvPr id="17" name="Picture 16"/>
          <p:cNvPicPr/>
          <p:nvPr/>
        </p:nvPicPr>
        <p:blipFill>
          <a:blip r:embed="rId3" cstate="print"/>
          <a:srcRect/>
          <a:stretch>
            <a:fillRect/>
          </a:stretch>
        </p:blipFill>
        <p:spPr bwMode="auto">
          <a:xfrm>
            <a:off x="5410200" y="2895600"/>
            <a:ext cx="3352800" cy="3429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D8FBFE6F-F960-432D-923D-217237E4689E}"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914400"/>
            <a:ext cx="4267200" cy="5867400"/>
          </a:xfrm>
        </p:spPr>
        <p:txBody>
          <a:bodyPr/>
          <a:lstStyle/>
          <a:p>
            <a:pPr marL="514350" indent="-514350">
              <a:buAutoNum type="arabicPeriod" startAt="3"/>
            </a:pPr>
            <a:r>
              <a:rPr lang="en-US" sz="2400" b="1" dirty="0" smtClean="0"/>
              <a:t>At the scene of a robbery a partial note was found on a torn piece of paper.  A similar piece of torn paper, that seemed to complete the original sheet of paper and note, was found at the suspect’s office.  Can these torn pieces of paper be individualized to each other?  Explain.</a:t>
            </a:r>
          </a:p>
        </p:txBody>
      </p:sp>
      <p:sp>
        <p:nvSpPr>
          <p:cNvPr id="4" name="Content Placeholder 3"/>
          <p:cNvSpPr>
            <a:spLocks noGrp="1"/>
          </p:cNvSpPr>
          <p:nvPr>
            <p:ph sz="half" idx="2"/>
          </p:nvPr>
        </p:nvSpPr>
        <p:spPr>
          <a:xfrm>
            <a:off x="4495800" y="914400"/>
            <a:ext cx="4419600" cy="5867400"/>
          </a:xfrm>
        </p:spPr>
        <p:txBody>
          <a:bodyPr>
            <a:normAutofit/>
          </a:bodyPr>
          <a:lstStyle/>
          <a:p>
            <a:pPr marL="457200" indent="-457200">
              <a:buAutoNum type="arabicPeriod" startAt="4"/>
            </a:pPr>
            <a:r>
              <a:rPr lang="en-US" sz="2400" b="1" dirty="0" smtClean="0"/>
              <a:t>Can the handwriting be individualized to the same person from both sources of the torn paper?  Can fingerprints on the note(s) be individualized to the person?</a:t>
            </a:r>
          </a:p>
          <a:p>
            <a:pPr marL="457200" indent="-457200">
              <a:buNone/>
            </a:pPr>
            <a:r>
              <a:rPr lang="en-US" sz="2400" b="1" dirty="0"/>
              <a:t> </a:t>
            </a:r>
            <a:r>
              <a:rPr lang="en-US" sz="2400" b="1" dirty="0" smtClean="0"/>
              <a:t>      Explain.</a:t>
            </a:r>
            <a:endParaRPr lang="en-US" sz="2400" b="1" dirty="0"/>
          </a:p>
        </p:txBody>
      </p:sp>
      <p:pic>
        <p:nvPicPr>
          <p:cNvPr id="5" name="Picture 4"/>
          <p:cNvPicPr/>
          <p:nvPr/>
        </p:nvPicPr>
        <p:blipFill>
          <a:blip r:embed="rId2" cstate="print"/>
          <a:srcRect/>
          <a:stretch>
            <a:fillRect/>
          </a:stretch>
        </p:blipFill>
        <p:spPr bwMode="auto">
          <a:xfrm>
            <a:off x="5029200" y="3769659"/>
            <a:ext cx="3200400" cy="2133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D8FBFE6F-F960-432D-923D-217237E4689E}" type="slidenum">
              <a:rPr lang="en-US" smtClean="0"/>
              <a:pPr/>
              <a:t>4</a:t>
            </a:fld>
            <a:endParaRPr lang="en-US"/>
          </a:p>
        </p:txBody>
      </p:sp>
      <p:sp>
        <p:nvSpPr>
          <p:cNvPr id="8" name="Title 6"/>
          <p:cNvSpPr>
            <a:spLocks noGrp="1"/>
          </p:cNvSpPr>
          <p:nvPr>
            <p:ph type="title"/>
          </p:nvPr>
        </p:nvSpPr>
        <p:spPr>
          <a:xfrm>
            <a:off x="457200" y="0"/>
            <a:ext cx="8229600" cy="990600"/>
          </a:xfrm>
        </p:spPr>
        <p:txBody>
          <a:bodyPr>
            <a:normAutofit/>
          </a:bodyPr>
          <a:lstStyle/>
          <a:p>
            <a:r>
              <a:rPr lang="en-US" sz="3200" b="1" u="sng" dirty="0" smtClean="0">
                <a:solidFill>
                  <a:schemeClr val="accent6">
                    <a:lumMod val="75000"/>
                  </a:schemeClr>
                </a:solidFill>
              </a:rPr>
              <a:t>Evidence:  Individual or Class?</a:t>
            </a:r>
            <a:r>
              <a:rPr lang="en-US" sz="3200" b="1" dirty="0" smtClean="0">
                <a:solidFill>
                  <a:schemeClr val="accent6">
                    <a:lumMod val="75000"/>
                  </a:schemeClr>
                </a:solidFill>
              </a:rPr>
              <a:t> </a:t>
            </a:r>
            <a:r>
              <a:rPr lang="en-US" sz="1800" b="1" dirty="0" smtClean="0">
                <a:solidFill>
                  <a:schemeClr val="accent6">
                    <a:lumMod val="75000"/>
                  </a:schemeClr>
                </a:solidFill>
              </a:rPr>
              <a:t>(continued)</a:t>
            </a:r>
            <a:endParaRPr lang="en-US" sz="1800" b="1" dirty="0">
              <a:solidFill>
                <a:schemeClr val="accent6">
                  <a:lumMod val="7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990600"/>
            <a:ext cx="4343400" cy="5867400"/>
          </a:xfrm>
        </p:spPr>
        <p:txBody>
          <a:bodyPr>
            <a:normAutofit/>
          </a:bodyPr>
          <a:lstStyle/>
          <a:p>
            <a:pPr marL="457200" indent="-457200">
              <a:buAutoNum type="arabicPeriod" startAt="5"/>
            </a:pPr>
            <a:r>
              <a:rPr lang="en-US" sz="2400" b="1" dirty="0" smtClean="0"/>
              <a:t>Several tabs from soda can’s were found in a suspect’s kitchen.  A soda can was found at the scene of the crime that could be uniquely associated with one of the tabs.  How is this possible?</a:t>
            </a:r>
          </a:p>
          <a:p>
            <a:pPr marL="457200" indent="-457200">
              <a:buAutoNum type="arabicPeriod" startAt="5"/>
            </a:pPr>
            <a:endParaRPr lang="en-US" sz="2400" dirty="0"/>
          </a:p>
        </p:txBody>
      </p:sp>
      <p:sp>
        <p:nvSpPr>
          <p:cNvPr id="4" name="Content Placeholder 3"/>
          <p:cNvSpPr>
            <a:spLocks noGrp="1"/>
          </p:cNvSpPr>
          <p:nvPr>
            <p:ph sz="half" idx="2"/>
          </p:nvPr>
        </p:nvSpPr>
        <p:spPr>
          <a:xfrm>
            <a:off x="4648200" y="990600"/>
            <a:ext cx="4038600" cy="5638800"/>
          </a:xfrm>
        </p:spPr>
        <p:txBody>
          <a:bodyPr>
            <a:normAutofit/>
          </a:bodyPr>
          <a:lstStyle/>
          <a:p>
            <a:pPr marL="457200" indent="-457200">
              <a:buAutoNum type="arabicPeriod" startAt="6"/>
            </a:pPr>
            <a:r>
              <a:rPr lang="en-US" sz="2400" b="1" dirty="0" smtClean="0"/>
              <a:t>A suspect was found with a book of matches (some were missing) in his pocket. At the scene of a known arson matches were found.</a:t>
            </a:r>
            <a:r>
              <a:rPr lang="en-US" sz="2400" b="1" dirty="0"/>
              <a:t> </a:t>
            </a:r>
            <a:r>
              <a:rPr lang="en-US" sz="2400" b="1" dirty="0" smtClean="0"/>
              <a:t>Are the matches from </a:t>
            </a:r>
            <a:r>
              <a:rPr lang="en-US" sz="2400" b="1" smtClean="0"/>
              <a:t>the scene, </a:t>
            </a:r>
            <a:r>
              <a:rPr lang="en-US" sz="2400" b="1" dirty="0" smtClean="0"/>
              <a:t>individual or class evidence?  Explain</a:t>
            </a:r>
            <a:r>
              <a:rPr lang="en-US" sz="2400" dirty="0" smtClean="0"/>
              <a:t>.</a:t>
            </a:r>
          </a:p>
          <a:p>
            <a:pPr marL="457200" indent="-457200">
              <a:buAutoNum type="arabicPeriod" startAt="6"/>
            </a:pPr>
            <a:endParaRPr lang="en-US" sz="2400" dirty="0" smtClean="0"/>
          </a:p>
          <a:p>
            <a:pPr marL="457200" indent="-457200">
              <a:buNone/>
            </a:pPr>
            <a:r>
              <a:rPr lang="en-US" sz="2400" dirty="0"/>
              <a:t> </a:t>
            </a:r>
            <a:r>
              <a:rPr lang="en-US" sz="2400" dirty="0" smtClean="0"/>
              <a:t>     </a:t>
            </a:r>
            <a:endParaRPr lang="en-US" sz="2400" dirty="0"/>
          </a:p>
        </p:txBody>
      </p:sp>
      <p:pic>
        <p:nvPicPr>
          <p:cNvPr id="5" name="Picture 4"/>
          <p:cNvPicPr/>
          <p:nvPr/>
        </p:nvPicPr>
        <p:blipFill>
          <a:blip r:embed="rId2" cstate="print"/>
          <a:srcRect/>
          <a:stretch>
            <a:fillRect/>
          </a:stretch>
        </p:blipFill>
        <p:spPr bwMode="auto">
          <a:xfrm>
            <a:off x="771525" y="3733800"/>
            <a:ext cx="2305050" cy="24384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3124200" y="3657600"/>
            <a:ext cx="1743075" cy="2619375"/>
          </a:xfrm>
          <a:prstGeom prst="rect">
            <a:avLst/>
          </a:prstGeom>
          <a:noFill/>
          <a:ln w="9525">
            <a:noFill/>
            <a:miter lim="800000"/>
            <a:headEnd/>
            <a:tailEnd/>
          </a:ln>
        </p:spPr>
      </p:pic>
      <p:pic>
        <p:nvPicPr>
          <p:cNvPr id="10" name="Picture 9"/>
          <p:cNvPicPr/>
          <p:nvPr/>
        </p:nvPicPr>
        <p:blipFill>
          <a:blip r:embed="rId4" cstate="print"/>
          <a:srcRect/>
          <a:stretch>
            <a:fillRect/>
          </a:stretch>
        </p:blipFill>
        <p:spPr bwMode="auto">
          <a:xfrm>
            <a:off x="5257800" y="4419600"/>
            <a:ext cx="2743200" cy="18288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D8FBFE6F-F960-432D-923D-217237E4689E}" type="slidenum">
              <a:rPr lang="en-US" smtClean="0"/>
              <a:pPr/>
              <a:t>5</a:t>
            </a:fld>
            <a:endParaRPr lang="en-US"/>
          </a:p>
        </p:txBody>
      </p:sp>
      <p:sp>
        <p:nvSpPr>
          <p:cNvPr id="11" name="Title 6"/>
          <p:cNvSpPr txBox="1">
            <a:spLocks/>
          </p:cNvSpPr>
          <p:nvPr/>
        </p:nvSpPr>
        <p:spPr>
          <a:xfrm>
            <a:off x="457200" y="0"/>
            <a:ext cx="82296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u="sng" dirty="0">
                <a:solidFill>
                  <a:schemeClr val="accent6">
                    <a:lumMod val="75000"/>
                  </a:schemeClr>
                </a:solidFill>
              </a:rPr>
              <a:t>Evidence:  Individual or Class?</a:t>
            </a:r>
            <a:r>
              <a:rPr lang="en-US" sz="3200" b="1" dirty="0">
                <a:solidFill>
                  <a:schemeClr val="accent6">
                    <a:lumMod val="75000"/>
                  </a:schemeClr>
                </a:solidFill>
              </a:rPr>
              <a:t> </a:t>
            </a:r>
            <a:r>
              <a:rPr lang="en-US" sz="1800" b="1" dirty="0">
                <a:solidFill>
                  <a:schemeClr val="accent6">
                    <a:lumMod val="75000"/>
                  </a:schemeClr>
                </a:solidFill>
              </a:rPr>
              <a:t>(continued)</a:t>
            </a:r>
            <a:endParaRPr lang="en-US" sz="3200" b="1" u="sng"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914400"/>
            <a:ext cx="4114800" cy="5211763"/>
          </a:xfrm>
        </p:spPr>
        <p:txBody>
          <a:bodyPr>
            <a:normAutofit/>
          </a:bodyPr>
          <a:lstStyle/>
          <a:p>
            <a:pPr marL="457200" indent="-457200">
              <a:buAutoNum type="arabicPeriod" startAt="7"/>
            </a:pPr>
            <a:r>
              <a:rPr lang="en-US" sz="2400" b="1" dirty="0" smtClean="0"/>
              <a:t>A gun was found in a suspect’s car, these bullets were retrieved from the murder scene.  Can these bullets be individualized to the gun?  Explain.</a:t>
            </a:r>
          </a:p>
          <a:p>
            <a:pPr marL="457200" indent="-457200">
              <a:buAutoNum type="arabicPeriod" startAt="7"/>
            </a:pPr>
            <a:endParaRPr lang="en-US" sz="2400" dirty="0"/>
          </a:p>
        </p:txBody>
      </p:sp>
      <p:sp>
        <p:nvSpPr>
          <p:cNvPr id="4" name="Content Placeholder 3"/>
          <p:cNvSpPr>
            <a:spLocks noGrp="1"/>
          </p:cNvSpPr>
          <p:nvPr>
            <p:ph sz="half" idx="2"/>
          </p:nvPr>
        </p:nvSpPr>
        <p:spPr>
          <a:xfrm>
            <a:off x="4648200" y="838200"/>
            <a:ext cx="4038600" cy="5791200"/>
          </a:xfrm>
        </p:spPr>
        <p:txBody>
          <a:bodyPr>
            <a:normAutofit/>
          </a:bodyPr>
          <a:lstStyle/>
          <a:p>
            <a:pPr marL="457200" indent="-457200">
              <a:buAutoNum type="arabicPeriod" startAt="8"/>
            </a:pPr>
            <a:r>
              <a:rPr lang="en-US" sz="2400" b="1" dirty="0" smtClean="0"/>
              <a:t>A piece of duct tape was used to close a victim’s mouth during a kidnap-ping.  A roll of  the same brand of duct tape was found in the suspect’s garage.  Would this be considered class or individual evidence?  Explain.</a:t>
            </a:r>
          </a:p>
        </p:txBody>
      </p:sp>
      <p:pic>
        <p:nvPicPr>
          <p:cNvPr id="5" name="Picture 4"/>
          <p:cNvPicPr/>
          <p:nvPr/>
        </p:nvPicPr>
        <p:blipFill>
          <a:blip r:embed="rId2" cstate="print"/>
          <a:srcRect/>
          <a:stretch>
            <a:fillRect/>
          </a:stretch>
        </p:blipFill>
        <p:spPr bwMode="auto">
          <a:xfrm>
            <a:off x="914400" y="3581400"/>
            <a:ext cx="3276600" cy="167640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6248400" y="4276165"/>
            <a:ext cx="2590799" cy="16764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D8FBFE6F-F960-432D-923D-217237E4689E}" type="slidenum">
              <a:rPr lang="en-US" smtClean="0"/>
              <a:pPr/>
              <a:t>6</a:t>
            </a:fld>
            <a:endParaRPr lang="en-US"/>
          </a:p>
        </p:txBody>
      </p:sp>
      <p:sp>
        <p:nvSpPr>
          <p:cNvPr id="9" name="Title 6"/>
          <p:cNvSpPr txBox="1">
            <a:spLocks/>
          </p:cNvSpPr>
          <p:nvPr/>
        </p:nvSpPr>
        <p:spPr>
          <a:xfrm>
            <a:off x="457200" y="0"/>
            <a:ext cx="82296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u="sng" dirty="0">
                <a:solidFill>
                  <a:schemeClr val="accent6">
                    <a:lumMod val="75000"/>
                  </a:schemeClr>
                </a:solidFill>
              </a:rPr>
              <a:t>Evidence:  Individual or Class?</a:t>
            </a:r>
            <a:r>
              <a:rPr lang="en-US" sz="3200" b="1" dirty="0">
                <a:solidFill>
                  <a:schemeClr val="accent6">
                    <a:lumMod val="75000"/>
                  </a:schemeClr>
                </a:solidFill>
              </a:rPr>
              <a:t> </a:t>
            </a:r>
            <a:r>
              <a:rPr lang="en-US" sz="1800" b="1" dirty="0">
                <a:solidFill>
                  <a:schemeClr val="accent6">
                    <a:lumMod val="75000"/>
                  </a:schemeClr>
                </a:solidFill>
              </a:rPr>
              <a:t>(continued)</a:t>
            </a:r>
            <a:endParaRPr lang="en-US" sz="3200" b="1" u="sng"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914400"/>
            <a:ext cx="4267200" cy="5943600"/>
          </a:xfrm>
        </p:spPr>
        <p:txBody>
          <a:bodyPr>
            <a:normAutofit/>
          </a:bodyPr>
          <a:lstStyle/>
          <a:p>
            <a:pPr marL="457200" indent="-457200">
              <a:buAutoNum type="arabicPeriod" startAt="9"/>
            </a:pPr>
            <a:r>
              <a:rPr lang="en-US" sz="2400" b="1" dirty="0" smtClean="0"/>
              <a:t>The sports section of the newspaper was found at a robbery scene.  The finance section was found at the suspect’s office.  Was the finance section individual or class evidence?  Explain.</a:t>
            </a:r>
          </a:p>
          <a:p>
            <a:pPr marL="457200" indent="-457200">
              <a:buAutoNum type="arabicPeriod" startAt="9"/>
            </a:pPr>
            <a:endParaRPr lang="en-US" sz="2400" dirty="0"/>
          </a:p>
          <a:p>
            <a:pPr marL="457200" indent="-457200">
              <a:buAutoNum type="arabicPeriod" startAt="9"/>
            </a:pPr>
            <a:endParaRPr lang="en-US" sz="2400" dirty="0" smtClean="0"/>
          </a:p>
          <a:p>
            <a:pPr marL="457200" indent="-457200">
              <a:buAutoNum type="arabicPeriod" startAt="9"/>
            </a:pPr>
            <a:endParaRPr lang="en-US" sz="2400" dirty="0"/>
          </a:p>
          <a:p>
            <a:pPr marL="457200" indent="-457200">
              <a:buAutoNum type="arabicPeriod" startAt="9"/>
            </a:pPr>
            <a:endParaRPr lang="en-US" sz="2400" dirty="0" smtClean="0"/>
          </a:p>
          <a:p>
            <a:pPr marL="457200" indent="-457200">
              <a:buAutoNum type="arabicPeriod" startAt="9"/>
            </a:pPr>
            <a:endParaRPr lang="en-US" sz="2400" dirty="0"/>
          </a:p>
        </p:txBody>
      </p:sp>
      <p:sp>
        <p:nvSpPr>
          <p:cNvPr id="4" name="Content Placeholder 3"/>
          <p:cNvSpPr>
            <a:spLocks noGrp="1"/>
          </p:cNvSpPr>
          <p:nvPr>
            <p:ph sz="half" idx="2"/>
          </p:nvPr>
        </p:nvSpPr>
        <p:spPr>
          <a:xfrm>
            <a:off x="4419600" y="914400"/>
            <a:ext cx="4267200" cy="5638800"/>
          </a:xfrm>
        </p:spPr>
        <p:txBody>
          <a:bodyPr>
            <a:normAutofit/>
          </a:bodyPr>
          <a:lstStyle/>
          <a:p>
            <a:pPr marL="457200" indent="-457200">
              <a:buAutoNum type="arabicPeriod" startAt="10"/>
            </a:pPr>
            <a:r>
              <a:rPr lang="en-US" sz="2400" b="1" dirty="0" smtClean="0"/>
              <a:t>At a homicide scene one latex glove was found.  A box of latex gloves were found in a suspect’s kitchen.  Can the gloves be </a:t>
            </a:r>
            <a:r>
              <a:rPr lang="en-US" sz="2400" b="1" dirty="0" err="1" smtClean="0"/>
              <a:t>individ-ualized</a:t>
            </a:r>
            <a:r>
              <a:rPr lang="en-US" sz="2400" b="1" dirty="0" smtClean="0"/>
              <a:t> to the box?  Explain</a:t>
            </a:r>
            <a:r>
              <a:rPr lang="en-US" sz="2400" dirty="0" smtClean="0"/>
              <a:t>.</a:t>
            </a:r>
          </a:p>
        </p:txBody>
      </p:sp>
      <p:pic>
        <p:nvPicPr>
          <p:cNvPr id="5" name="Picture 4"/>
          <p:cNvPicPr/>
          <p:nvPr/>
        </p:nvPicPr>
        <p:blipFill>
          <a:blip r:embed="rId2" cstate="print"/>
          <a:srcRect/>
          <a:stretch>
            <a:fillRect/>
          </a:stretch>
        </p:blipFill>
        <p:spPr bwMode="auto">
          <a:xfrm>
            <a:off x="762000" y="3657600"/>
            <a:ext cx="3505200" cy="2314575"/>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5105400" y="3352800"/>
            <a:ext cx="3200400" cy="23622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D8FBFE6F-F960-432D-923D-217237E4689E}" type="slidenum">
              <a:rPr lang="en-US" smtClean="0"/>
              <a:pPr/>
              <a:t>7</a:t>
            </a:fld>
            <a:endParaRPr lang="en-US"/>
          </a:p>
        </p:txBody>
      </p:sp>
      <p:sp>
        <p:nvSpPr>
          <p:cNvPr id="9" name="Title 6"/>
          <p:cNvSpPr>
            <a:spLocks noGrp="1"/>
          </p:cNvSpPr>
          <p:nvPr>
            <p:ph type="title"/>
          </p:nvPr>
        </p:nvSpPr>
        <p:spPr>
          <a:xfrm>
            <a:off x="457200" y="0"/>
            <a:ext cx="8229600" cy="990600"/>
          </a:xfrm>
        </p:spPr>
        <p:txBody>
          <a:bodyPr>
            <a:normAutofit/>
          </a:bodyPr>
          <a:lstStyle/>
          <a:p>
            <a:r>
              <a:rPr lang="en-US" sz="3200" b="1" u="sng" dirty="0">
                <a:solidFill>
                  <a:schemeClr val="accent6">
                    <a:lumMod val="75000"/>
                  </a:schemeClr>
                </a:solidFill>
              </a:rPr>
              <a:t>Evidence:  Individual or Class?</a:t>
            </a:r>
            <a:r>
              <a:rPr lang="en-US" sz="3200" b="1" dirty="0">
                <a:solidFill>
                  <a:schemeClr val="accent6">
                    <a:lumMod val="75000"/>
                  </a:schemeClr>
                </a:solidFill>
              </a:rPr>
              <a:t> </a:t>
            </a:r>
            <a:r>
              <a:rPr lang="en-US" sz="1800" b="1" dirty="0">
                <a:solidFill>
                  <a:schemeClr val="accent6">
                    <a:lumMod val="75000"/>
                  </a:schemeClr>
                </a:solidFill>
              </a:rPr>
              <a:t>(continued)</a:t>
            </a:r>
            <a:endParaRPr lang="en-US" sz="3200" b="1" u="sng"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489</Words>
  <Application>Microsoft Macintosh PowerPoint</Application>
  <PresentationFormat>On-screen Show (4:3)</PresentationFormat>
  <Paragraphs>42</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Evidence:  Individual or Class?</vt:lpstr>
      <vt:lpstr>PowerPoint Presentation</vt:lpstr>
      <vt:lpstr>Evidence:  Individual or Class?</vt:lpstr>
      <vt:lpstr>Evidence:  Individual or Class? (continued)</vt:lpstr>
      <vt:lpstr>PowerPoint Presentation</vt:lpstr>
      <vt:lpstr>PowerPoint Presentation</vt:lpstr>
      <vt:lpstr>Evidence:  Individual or Class?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Individual or Class?</dc:title>
  <dc:creator>EPISD</dc:creator>
  <cp:lastModifiedBy>Kathryn Aguilar</cp:lastModifiedBy>
  <cp:revision>14</cp:revision>
  <dcterms:created xsi:type="dcterms:W3CDTF">2012-04-24T17:08:42Z</dcterms:created>
  <dcterms:modified xsi:type="dcterms:W3CDTF">2016-07-12T13:12:09Z</dcterms:modified>
</cp:coreProperties>
</file>