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6" r:id="rId2"/>
    <p:sldId id="257" r:id="rId3"/>
    <p:sldId id="258" r:id="rId4"/>
    <p:sldId id="259" r:id="rId5"/>
    <p:sldId id="262" r:id="rId6"/>
    <p:sldId id="300" r:id="rId7"/>
    <p:sldId id="264" r:id="rId8"/>
    <p:sldId id="266" r:id="rId9"/>
    <p:sldId id="267" r:id="rId10"/>
    <p:sldId id="268" r:id="rId11"/>
    <p:sldId id="301" r:id="rId12"/>
    <p:sldId id="270" r:id="rId13"/>
    <p:sldId id="272" r:id="rId14"/>
    <p:sldId id="260" r:id="rId15"/>
    <p:sldId id="273" r:id="rId16"/>
    <p:sldId id="279" r:id="rId17"/>
    <p:sldId id="282"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444"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6C04C-2848-4A70-AE51-E881E8E33CA6}" type="datetimeFigureOut">
              <a:rPr lang="en-US" smtClean="0"/>
              <a:pPr/>
              <a:t>5/18/2013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A1199-45FC-40D5-9D0A-6C1942C9D31B}" type="slidenum">
              <a:rPr lang="en-US" smtClean="0"/>
              <a:pPr/>
              <a:t>‹#›</a:t>
            </a:fld>
            <a:endParaRPr lang="en-US"/>
          </a:p>
        </p:txBody>
      </p:sp>
    </p:spTree>
    <p:extLst>
      <p:ext uri="{BB962C8B-B14F-4D97-AF65-F5344CB8AC3E}">
        <p14:creationId xmlns:p14="http://schemas.microsoft.com/office/powerpoint/2010/main" val="380141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solidFill>
                  <a:schemeClr val="tx2">
                    <a:lumMod val="50000"/>
                  </a:schemeClr>
                </a:soli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0F1CA50-C7B3-4CFB-AFEC-0094FC19CEDD}" type="datetime1">
              <a:rPr lang="en-US" smtClean="0"/>
              <a:pPr/>
              <a:t>5/18/2013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244F320-DC63-4F57-9DDB-FDDDE7A62EE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823489-BDA9-4AB1-94CB-FD195C26E100}" type="datetime1">
              <a:rPr lang="en-US" smtClean="0"/>
              <a:pPr/>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20FA5-A3BD-499C-8A47-6490DAF2AFC2}" type="datetime1">
              <a:rPr lang="en-US" smtClean="0"/>
              <a:pPr/>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lumMod val="60000"/>
                    <a:lumOff val="40000"/>
                  </a:schemeClr>
                </a:solidFill>
                <a:effectLst>
                  <a:outerShdw blurRad="38100" dist="38100" dir="2700000" algn="tl">
                    <a:srgbClr val="000000">
                      <a:alpha val="43137"/>
                    </a:srgbClr>
                  </a:outerShdw>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b="1">
                <a:solidFill>
                  <a:schemeClr val="tx2">
                    <a:lumMod val="50000"/>
                  </a:schemeClr>
                </a:solidFill>
              </a:defRPr>
            </a:lvl1pPr>
            <a:lvl2pPr>
              <a:defRPr b="1">
                <a:solidFill>
                  <a:schemeClr val="tx2">
                    <a:lumMod val="50000"/>
                  </a:schemeClr>
                </a:solidFill>
              </a:defRPr>
            </a:lvl2pPr>
            <a:lvl3pPr>
              <a:defRPr b="1">
                <a:solidFill>
                  <a:schemeClr val="tx2">
                    <a:lumMod val="50000"/>
                  </a:schemeClr>
                </a:solidFill>
              </a:defRPr>
            </a:lvl3pPr>
            <a:lvl4pPr>
              <a:defRPr b="1">
                <a:solidFill>
                  <a:schemeClr val="tx2">
                    <a:lumMod val="50000"/>
                  </a:schemeClr>
                </a:solidFill>
              </a:defRPr>
            </a:lvl4pPr>
            <a:lvl5pPr>
              <a:defRPr b="1">
                <a:solidFill>
                  <a:schemeClr val="tx2">
                    <a:lumMod val="50000"/>
                  </a:schemeClr>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a:solidFill>
                  <a:schemeClr val="tx2">
                    <a:lumMod val="20000"/>
                    <a:lumOff val="80000"/>
                  </a:schemeClr>
                </a:solidFill>
              </a:defRPr>
            </a:lvl1pPr>
          </a:lstStyle>
          <a:p>
            <a:fld id="{F733FE51-99B5-454C-85D0-E9C008C851F7}" type="datetime1">
              <a:rPr lang="en-US" smtClean="0"/>
              <a:pPr/>
              <a:t>5/18/2013</a:t>
            </a:fld>
            <a:endParaRPr lang="en-US"/>
          </a:p>
        </p:txBody>
      </p:sp>
      <p:sp>
        <p:nvSpPr>
          <p:cNvPr id="5" name="Footer Placeholder 4"/>
          <p:cNvSpPr>
            <a:spLocks noGrp="1"/>
          </p:cNvSpPr>
          <p:nvPr>
            <p:ph type="ftr" sz="quarter" idx="11"/>
          </p:nvPr>
        </p:nvSpPr>
        <p:spPr/>
        <p:txBody>
          <a:bodyPr/>
          <a:lstStyle>
            <a:lvl1pPr>
              <a:defRPr>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lumMod val="20000"/>
                    <a:lumOff val="80000"/>
                  </a:schemeClr>
                </a:solidFill>
              </a:defRPr>
            </a:lvl1pPr>
          </a:lstStyle>
          <a:p>
            <a:fld id="{C244F320-DC63-4F57-9DDB-FDDDE7A62EE5}" type="slidenum">
              <a:rPr lang="en-US" smtClean="0"/>
              <a:pPr/>
              <a:t>‹#›</a:t>
            </a:fld>
            <a:endParaRPr lang="en-US"/>
          </a:p>
        </p:txBody>
      </p:sp>
      <p:sp>
        <p:nvSpPr>
          <p:cNvPr id="7" name="Footer Placeholder 4"/>
          <p:cNvSpPr txBox="1">
            <a:spLocks/>
          </p:cNvSpPr>
          <p:nvPr userDrawn="1"/>
        </p:nvSpPr>
        <p:spPr>
          <a:xfrm>
            <a:off x="2438400" y="6384925"/>
            <a:ext cx="4267200" cy="396875"/>
          </a:xfrm>
          <a:prstGeom prst="rect">
            <a:avLst/>
          </a:prstGeom>
        </p:spPr>
        <p:txBody>
          <a:bodyPr anchor="ctr"/>
          <a:lstStyle>
            <a:defPPr>
              <a:defRPr lang="en-US"/>
            </a:defPPr>
            <a:lvl1pPr algn="ctr" rtl="0" fontAlgn="auto">
              <a:spcBef>
                <a:spcPts val="0"/>
              </a:spcBef>
              <a:spcAft>
                <a:spcPts val="0"/>
              </a:spcAft>
              <a:defRPr lang="en-US" sz="1000" kern="1200">
                <a:solidFill>
                  <a:schemeClr val="tx1">
                    <a:tint val="75000"/>
                  </a:schemeClr>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dirty="0" smtClean="0">
                <a:solidFill>
                  <a:schemeClr val="tx2">
                    <a:lumMod val="20000"/>
                    <a:lumOff val="80000"/>
                  </a:schemeClr>
                </a:solidFill>
              </a:rPr>
              <a:t>Copyright © Texas Education Agency 2011. All rights reserved.</a:t>
            </a:r>
          </a:p>
          <a:p>
            <a:pPr>
              <a:defRPr/>
            </a:pPr>
            <a:r>
              <a:rPr dirty="0" smtClean="0">
                <a:solidFill>
                  <a:schemeClr val="tx2">
                    <a:lumMod val="20000"/>
                    <a:lumOff val="80000"/>
                  </a:schemeClr>
                </a:solidFill>
              </a:rPr>
              <a:t>Images and other multimedia content used with permission. </a:t>
            </a:r>
            <a:endParaRPr dirty="0">
              <a:solidFill>
                <a:schemeClr val="tx2">
                  <a:lumMod val="20000"/>
                  <a:lumOff val="8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A0332E-076B-4073-89B8-94B856AF8B65}" type="datetime1">
              <a:rPr lang="en-US" smtClean="0"/>
              <a:pPr/>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244F320-DC63-4F57-9DDB-FDDDE7A62E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56D278-02DF-45E2-8435-EA8F37DE6CDE}" type="datetime1">
              <a:rPr lang="en-US" smtClean="0"/>
              <a:pPr/>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4F320-DC63-4F57-9DDB-FDDDE7A62EE5}" type="slidenum">
              <a:rPr lang="en-US" smtClean="0"/>
              <a:pPr/>
              <a:t>‹#›</a:t>
            </a:fld>
            <a:endParaRPr lang="en-US"/>
          </a:p>
        </p:txBody>
      </p:sp>
      <p:sp>
        <p:nvSpPr>
          <p:cNvPr id="8" name="Footer Placeholder 4"/>
          <p:cNvSpPr txBox="1">
            <a:spLocks/>
          </p:cNvSpPr>
          <p:nvPr userDrawn="1"/>
        </p:nvSpPr>
        <p:spPr>
          <a:xfrm>
            <a:off x="2438400" y="6384925"/>
            <a:ext cx="4267200" cy="396875"/>
          </a:xfrm>
          <a:prstGeom prst="rect">
            <a:avLst/>
          </a:prstGeom>
        </p:spPr>
        <p:txBody>
          <a:bodyPr anchor="ctr"/>
          <a:lstStyle>
            <a:defPPr>
              <a:defRPr lang="en-US"/>
            </a:defPPr>
            <a:lvl1pPr algn="ctr" rtl="0" fontAlgn="auto">
              <a:spcBef>
                <a:spcPts val="0"/>
              </a:spcBef>
              <a:spcAft>
                <a:spcPts val="0"/>
              </a:spcAft>
              <a:defRPr lang="en-US" sz="1000" kern="1200">
                <a:solidFill>
                  <a:schemeClr val="tx1">
                    <a:tint val="75000"/>
                  </a:schemeClr>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dirty="0" smtClean="0">
                <a:solidFill>
                  <a:schemeClr val="tx2">
                    <a:lumMod val="20000"/>
                    <a:lumOff val="80000"/>
                  </a:schemeClr>
                </a:solidFill>
              </a:rPr>
              <a:t>Copyright © Texas Education Agency 2011. All rights reserved.</a:t>
            </a:r>
          </a:p>
          <a:p>
            <a:pPr>
              <a:defRPr/>
            </a:pPr>
            <a:r>
              <a:rPr dirty="0" smtClean="0">
                <a:solidFill>
                  <a:schemeClr val="tx2">
                    <a:lumMod val="20000"/>
                    <a:lumOff val="80000"/>
                  </a:schemeClr>
                </a:solidFill>
              </a:rPr>
              <a:t>Images and other multimedia content used with permission. </a:t>
            </a:r>
            <a:endParaRPr dirty="0">
              <a:solidFill>
                <a:schemeClr val="tx2">
                  <a:lumMod val="20000"/>
                  <a:lumOff val="8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2D5AC4-78E6-497A-BEC0-5C240A8AA1FB}" type="datetime1">
              <a:rPr lang="en-US" smtClean="0"/>
              <a:pPr/>
              <a:t>5/18/2013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E5BCA2-F884-46CA-A7F3-055BF4F3864A}" type="datetime1">
              <a:rPr lang="en-US" smtClean="0"/>
              <a:pPr/>
              <a:t>5/18/2013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FD421-C39A-471D-8170-E7117148D934}" type="datetime1">
              <a:rPr lang="en-US" smtClean="0"/>
              <a:pPr/>
              <a:t>5/18/2013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7E6D68-E51F-4C6F-AB62-88FFDFDEF50F}" type="datetime1">
              <a:rPr lang="en-US" smtClean="0"/>
              <a:pPr/>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CFF9AB-1161-438D-A773-F8EE60110498}" type="datetime1">
              <a:rPr lang="en-US" smtClean="0"/>
              <a:pPr/>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4F320-DC63-4F57-9DDB-FDDDE7A62E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E26E450-C801-4411-ADAA-7686A9411922}" type="datetime1">
              <a:rPr lang="en-US" smtClean="0"/>
              <a:pPr/>
              <a:t>5/18/2013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244F320-DC63-4F57-9DDB-FDDDE7A62E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images.clipart.com/thb/thb9/CL/5344_2005030030/010716_0901_56/25775348.thb.jpg?010716_0901_5644_o__i"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429000"/>
            <a:ext cx="8229600" cy="1828800"/>
          </a:xfrm>
        </p:spPr>
        <p:txBody>
          <a:bodyPr/>
          <a:lstStyle/>
          <a:p>
            <a:pPr algn="l"/>
            <a:r>
              <a:rPr lang="en-US" b="1" cap="none" dirty="0" smtClean="0"/>
              <a:t>Forensic Use Of Light</a:t>
            </a:r>
            <a:endParaRPr lang="en-US" cap="none" dirty="0"/>
          </a:p>
        </p:txBody>
      </p:sp>
      <p:sp>
        <p:nvSpPr>
          <p:cNvPr id="3" name="Subtitle 2"/>
          <p:cNvSpPr>
            <a:spLocks noGrp="1"/>
          </p:cNvSpPr>
          <p:nvPr>
            <p:ph type="subTitle" idx="1"/>
          </p:nvPr>
        </p:nvSpPr>
        <p:spPr>
          <a:xfrm>
            <a:off x="1905000" y="5257800"/>
            <a:ext cx="6400800" cy="1752600"/>
          </a:xfrm>
        </p:spPr>
        <p:txBody>
          <a:bodyPr/>
          <a:lstStyle/>
          <a:p>
            <a:pPr algn="l"/>
            <a:r>
              <a:rPr lang="en-US" b="1" i="1" dirty="0">
                <a:solidFill>
                  <a:schemeClr val="tx2">
                    <a:lumMod val="20000"/>
                    <a:lumOff val="80000"/>
                  </a:schemeClr>
                </a:solidFill>
                <a:effectLst>
                  <a:outerShdw blurRad="38100" dist="38100" dir="2700000" algn="tl">
                    <a:srgbClr val="000000">
                      <a:alpha val="43137"/>
                    </a:srgbClr>
                  </a:outerShdw>
                </a:effectLst>
              </a:rPr>
              <a:t>Forensic Science</a:t>
            </a:r>
            <a:endParaRPr lang="en-US" b="1" dirty="0">
              <a:solidFill>
                <a:schemeClr val="tx2">
                  <a:lumMod val="20000"/>
                  <a:lumOff val="80000"/>
                </a:schemeClr>
              </a:solidFill>
              <a:effectLst>
                <a:outerShdw blurRad="38100" dist="38100" dir="2700000" algn="tl">
                  <a:srgbClr val="000000">
                    <a:alpha val="43137"/>
                  </a:srgbClr>
                </a:outerShdw>
              </a:effectLst>
            </a:endParaRPr>
          </a:p>
        </p:txBody>
      </p:sp>
      <p:pic>
        <p:nvPicPr>
          <p:cNvPr id="4" name="Picture 2" descr="LAW_SMcop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CE-img-1" descr="Testing for fingerprints using a laser lightsource.  CHARLES OREAR/CORBIS."/>
          <p:cNvPicPr/>
          <p:nvPr/>
        </p:nvPicPr>
        <p:blipFill>
          <a:blip r:embed="rId3" cstate="print">
            <a:duotone>
              <a:schemeClr val="accent1">
                <a:shade val="45000"/>
                <a:satMod val="135000"/>
              </a:schemeClr>
              <a:prstClr val="white"/>
            </a:duotone>
          </a:blip>
          <a:srcRect/>
          <a:stretch>
            <a:fillRect/>
          </a:stretch>
        </p:blipFill>
        <p:spPr bwMode="auto">
          <a:xfrm>
            <a:off x="1981200" y="990600"/>
            <a:ext cx="5181600" cy="3383280"/>
          </a:xfrm>
          <a:prstGeom prst="rect">
            <a:avLst/>
          </a:prstGeom>
          <a:noFill/>
          <a:ln w="9525">
            <a:noFill/>
            <a:miter lim="800000"/>
            <a:headEnd/>
            <a:tailEnd/>
          </a:ln>
        </p:spPr>
      </p:pic>
    </p:spTree>
    <p:extLst>
      <p:ext uri="{BB962C8B-B14F-4D97-AF65-F5344CB8AC3E}">
        <p14:creationId xmlns:p14="http://schemas.microsoft.com/office/powerpoint/2010/main" val="1272135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outerShdw blurRad="38100" dist="38100" dir="2700000" algn="tl">
                    <a:srgbClr val="000000">
                      <a:alpha val="43137"/>
                    </a:srgbClr>
                  </a:outerShdw>
                </a:effectLst>
              </a:rPr>
              <a:t>Wave Theory of Light: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Electromagnetic Spectrum</a:t>
            </a:r>
            <a:endParaRPr lang="en-US" sz="27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48640" lvl="1" indent="-411480">
              <a:buClr>
                <a:schemeClr val="tx1">
                  <a:shade val="95000"/>
                </a:schemeClr>
              </a:buClr>
              <a:buSzPct val="65000"/>
              <a:buFont typeface="Wingdings 2"/>
              <a:buChar char=""/>
            </a:pPr>
            <a:r>
              <a:rPr lang="en-US" dirty="0" smtClean="0"/>
              <a:t>The </a:t>
            </a:r>
            <a:r>
              <a:rPr lang="en-US" dirty="0"/>
              <a:t>entire range of known light waves is called the electromagnetic spectrum</a:t>
            </a:r>
          </a:p>
          <a:p>
            <a:endParaRPr lang="en-US" sz="2400" dirty="0" smtClean="0"/>
          </a:p>
          <a:p>
            <a:pPr marL="137160" indent="0">
              <a:buNone/>
            </a:pPr>
            <a:endParaRPr lang="en-US" sz="2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10</a:t>
            </a:fld>
            <a:endParaRPr lang="en-US"/>
          </a:p>
        </p:txBody>
      </p:sp>
      <p:sp>
        <p:nvSpPr>
          <p:cNvPr id="6" name="Right Arrow 5"/>
          <p:cNvSpPr/>
          <p:nvPr/>
        </p:nvSpPr>
        <p:spPr>
          <a:xfrm flipH="1">
            <a:off x="1295400" y="2590800"/>
            <a:ext cx="3124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rot="10800000" flipH="1">
            <a:off x="4953000" y="5867400"/>
            <a:ext cx="3200400" cy="533400"/>
          </a:xfrm>
          <a:prstGeom prst="rightArrow">
            <a:avLst>
              <a:gd name="adj1" fmla="val 2983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ICE-img-1" descr="File:EM Spectrum Properties edit.svg"/>
          <p:cNvPicPr/>
          <p:nvPr/>
        </p:nvPicPr>
        <p:blipFill>
          <a:blip r:embed="rId2" cstate="print">
            <a:clrChange>
              <a:clrFrom>
                <a:srgbClr val="000000">
                  <a:alpha val="0"/>
                </a:srgbClr>
              </a:clrFrom>
              <a:clrTo>
                <a:srgbClr val="000000">
                  <a:alpha val="0"/>
                </a:srgbClr>
              </a:clrTo>
            </a:clrChange>
          </a:blip>
          <a:srcRect/>
          <a:stretch>
            <a:fillRect/>
          </a:stretch>
        </p:blipFill>
        <p:spPr bwMode="auto">
          <a:xfrm>
            <a:off x="609600" y="3048000"/>
            <a:ext cx="8153400" cy="2895600"/>
          </a:xfrm>
          <a:prstGeom prst="rect">
            <a:avLst/>
          </a:prstGeom>
          <a:noFill/>
          <a:ln w="9525">
            <a:noFill/>
            <a:miter lim="800000"/>
            <a:headEnd/>
            <a:tailEnd/>
          </a:ln>
        </p:spPr>
      </p:pic>
      <p:sp>
        <p:nvSpPr>
          <p:cNvPr id="9" name="TextBox 8"/>
          <p:cNvSpPr txBox="1"/>
          <p:nvPr/>
        </p:nvSpPr>
        <p:spPr>
          <a:xfrm>
            <a:off x="4876800" y="2590800"/>
            <a:ext cx="3324949" cy="461665"/>
          </a:xfrm>
          <a:prstGeom prst="rect">
            <a:avLst/>
          </a:prstGeom>
          <a:noFill/>
        </p:spPr>
        <p:txBody>
          <a:bodyPr wrap="none" rtlCol="0">
            <a:spAutoFit/>
          </a:bodyPr>
          <a:lstStyle/>
          <a:p>
            <a:r>
              <a:rPr lang="en-US" sz="2400" b="1" i="1" dirty="0" smtClean="0"/>
              <a:t>Increasing Wavelength</a:t>
            </a:r>
            <a:endParaRPr lang="en-US" sz="2400" b="1" i="1" dirty="0"/>
          </a:p>
        </p:txBody>
      </p:sp>
      <p:sp>
        <p:nvSpPr>
          <p:cNvPr id="10" name="TextBox 9"/>
          <p:cNvSpPr txBox="1"/>
          <p:nvPr/>
        </p:nvSpPr>
        <p:spPr>
          <a:xfrm>
            <a:off x="1447800" y="5939135"/>
            <a:ext cx="3062057" cy="461665"/>
          </a:xfrm>
          <a:prstGeom prst="rect">
            <a:avLst/>
          </a:prstGeom>
          <a:noFill/>
        </p:spPr>
        <p:txBody>
          <a:bodyPr wrap="none" rtlCol="0">
            <a:spAutoFit/>
          </a:bodyPr>
          <a:lstStyle/>
          <a:p>
            <a:r>
              <a:rPr lang="en-US" sz="2400" b="1" i="1" dirty="0" smtClean="0"/>
              <a:t>Increasing Frequency</a:t>
            </a:r>
            <a:endParaRPr lang="en-US" sz="2400" b="1" i="1" dirty="0"/>
          </a:p>
        </p:txBody>
      </p:sp>
    </p:spTree>
    <p:extLst>
      <p:ext uri="{BB962C8B-B14F-4D97-AF65-F5344CB8AC3E}">
        <p14:creationId xmlns:p14="http://schemas.microsoft.com/office/powerpoint/2010/main" val="45329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outerShdw blurRad="38100" dist="38100" dir="2700000" algn="tl">
                    <a:srgbClr val="000000">
                      <a:alpha val="43137"/>
                    </a:srgbClr>
                  </a:outerShdw>
                </a:effectLst>
              </a:rPr>
              <a:t>Wave Theory of Light: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Electromagnetic </a:t>
            </a:r>
            <a:r>
              <a:rPr lang="en-US" dirty="0" smtClean="0">
                <a:effectLst>
                  <a:outerShdw blurRad="38100" dist="38100" dir="2700000" algn="tl">
                    <a:srgbClr val="000000">
                      <a:alpha val="43137"/>
                    </a:srgbClr>
                  </a:outerShdw>
                </a:effectLst>
              </a:rPr>
              <a:t>Spectrum </a:t>
            </a:r>
            <a:r>
              <a:rPr lang="en-US" sz="2700" dirty="0" smtClean="0">
                <a:effectLst>
                  <a:outerShdw blurRad="38100" dist="38100" dir="2700000" algn="tl">
                    <a:srgbClr val="000000">
                      <a:alpha val="43137"/>
                    </a:srgbClr>
                  </a:outerShdw>
                </a:effectLst>
              </a:rPr>
              <a:t>(continued)</a:t>
            </a:r>
            <a:endParaRPr lang="en-US" sz="27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48640" lvl="1" indent="-411480">
              <a:buClr>
                <a:schemeClr val="tx1">
                  <a:shade val="95000"/>
                </a:schemeClr>
              </a:buClr>
              <a:buSzPct val="65000"/>
              <a:buFont typeface="Wingdings 2"/>
              <a:buChar char=""/>
            </a:pPr>
            <a:r>
              <a:rPr lang="en-US" dirty="0" smtClean="0"/>
              <a:t>There </a:t>
            </a:r>
            <a:r>
              <a:rPr lang="en-US" dirty="0"/>
              <a:t>is an array of different light waves </a:t>
            </a:r>
            <a:r>
              <a:rPr lang="en-US" dirty="0" smtClean="0"/>
              <a:t>(electromagnetic </a:t>
            </a:r>
            <a:r>
              <a:rPr lang="en-US" dirty="0"/>
              <a:t>radiation or “</a:t>
            </a:r>
            <a:r>
              <a:rPr lang="en-US" dirty="0" smtClean="0"/>
              <a:t>radiation”) with </a:t>
            </a:r>
            <a:r>
              <a:rPr lang="en-US" dirty="0"/>
              <a:t>characteristic colors, invisibilities, wavelengths, and </a:t>
            </a:r>
            <a:r>
              <a:rPr lang="en-US" dirty="0" smtClean="0"/>
              <a:t>frequencies</a:t>
            </a:r>
          </a:p>
          <a:p>
            <a:pPr lvl="1">
              <a:spcBef>
                <a:spcPts val="0"/>
              </a:spcBef>
            </a:pPr>
            <a:r>
              <a:rPr lang="en-US" sz="2400" dirty="0" smtClean="0"/>
              <a:t>R</a:t>
            </a:r>
            <a:r>
              <a:rPr lang="en-US" sz="2200" dirty="0" smtClean="0"/>
              <a:t>adio </a:t>
            </a:r>
            <a:r>
              <a:rPr lang="en-US" sz="2200" dirty="0"/>
              <a:t>waves and </a:t>
            </a:r>
            <a:r>
              <a:rPr lang="en-US" sz="2200" dirty="0" smtClean="0"/>
              <a:t>microwaves</a:t>
            </a:r>
          </a:p>
          <a:p>
            <a:pPr lvl="1">
              <a:spcBef>
                <a:spcPts val="0"/>
              </a:spcBef>
            </a:pPr>
            <a:r>
              <a:rPr lang="en-US" sz="2200" dirty="0"/>
              <a:t>Infrared </a:t>
            </a:r>
            <a:r>
              <a:rPr lang="en-US" sz="2200" dirty="0" smtClean="0"/>
              <a:t>light</a:t>
            </a:r>
          </a:p>
          <a:p>
            <a:pPr lvl="1">
              <a:spcBef>
                <a:spcPts val="0"/>
              </a:spcBef>
            </a:pPr>
            <a:r>
              <a:rPr lang="en-US" sz="2200" dirty="0"/>
              <a:t>Visible </a:t>
            </a:r>
            <a:r>
              <a:rPr lang="en-US" sz="2200" dirty="0" smtClean="0"/>
              <a:t>Spectrum</a:t>
            </a:r>
          </a:p>
          <a:p>
            <a:pPr lvl="1">
              <a:spcBef>
                <a:spcPts val="0"/>
              </a:spcBef>
            </a:pPr>
            <a:r>
              <a:rPr lang="en-US" sz="2200" dirty="0"/>
              <a:t>Ultraviolet light (black light</a:t>
            </a:r>
            <a:r>
              <a:rPr lang="en-US" sz="2200" dirty="0" smtClean="0"/>
              <a:t>)</a:t>
            </a:r>
          </a:p>
          <a:p>
            <a:pPr lvl="1">
              <a:spcBef>
                <a:spcPts val="0"/>
              </a:spcBef>
            </a:pPr>
            <a:r>
              <a:rPr lang="en-US" sz="2200" dirty="0"/>
              <a:t>X-rays and gamma rays</a:t>
            </a:r>
            <a:endParaRPr lang="en-US" sz="2200" dirty="0" smtClean="0"/>
          </a:p>
          <a:p>
            <a:endParaRPr lang="en-US" sz="2400" dirty="0" smtClean="0"/>
          </a:p>
          <a:p>
            <a:pPr marL="137160" indent="0">
              <a:buNone/>
            </a:pPr>
            <a:endParaRPr lang="en-US" sz="2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11</a:t>
            </a:fld>
            <a:endParaRPr lang="en-US"/>
          </a:p>
        </p:txBody>
      </p:sp>
    </p:spTree>
    <p:extLst>
      <p:ext uri="{BB962C8B-B14F-4D97-AF65-F5344CB8AC3E}">
        <p14:creationId xmlns:p14="http://schemas.microsoft.com/office/powerpoint/2010/main" val="2055767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Wave Theory of Light:</a:t>
            </a:r>
            <a:br>
              <a:rPr lang="en-US" dirty="0" smtClean="0"/>
            </a:br>
            <a:r>
              <a:rPr lang="en-US" dirty="0"/>
              <a:t>Visible Spectrum</a:t>
            </a:r>
            <a:endParaRPr lang="en-US" sz="2700" dirty="0"/>
          </a:p>
        </p:txBody>
      </p:sp>
      <p:sp>
        <p:nvSpPr>
          <p:cNvPr id="3" name="Content Placeholder 2"/>
          <p:cNvSpPr>
            <a:spLocks noGrp="1"/>
          </p:cNvSpPr>
          <p:nvPr>
            <p:ph idx="1"/>
          </p:nvPr>
        </p:nvSpPr>
        <p:spPr/>
        <p:txBody>
          <a:bodyPr>
            <a:noAutofit/>
          </a:bodyPr>
          <a:lstStyle/>
          <a:p>
            <a:pPr marL="548640" lvl="1" indent="-411480">
              <a:buClr>
                <a:schemeClr val="tx1">
                  <a:shade val="95000"/>
                </a:schemeClr>
              </a:buClr>
              <a:buSzPct val="65000"/>
              <a:buFont typeface="Wingdings 2"/>
              <a:buChar char=""/>
            </a:pPr>
            <a:r>
              <a:rPr lang="en-US" sz="2200" dirty="0" smtClean="0"/>
              <a:t>Light </a:t>
            </a:r>
            <a:r>
              <a:rPr lang="en-US" sz="2200" dirty="0"/>
              <a:t>(sunlight/electric light bulb) </a:t>
            </a:r>
            <a:r>
              <a:rPr lang="en-US" sz="2200" dirty="0" smtClean="0"/>
              <a:t>or white light</a:t>
            </a:r>
          </a:p>
          <a:p>
            <a:pPr lvl="1">
              <a:spcBef>
                <a:spcPts val="0"/>
              </a:spcBef>
            </a:pPr>
            <a:r>
              <a:rPr lang="en-US" sz="2200" dirty="0" smtClean="0"/>
              <a:t>Allows us to see</a:t>
            </a:r>
          </a:p>
          <a:p>
            <a:pPr lvl="1">
              <a:spcBef>
                <a:spcPts val="0"/>
              </a:spcBef>
            </a:pPr>
            <a:r>
              <a:rPr lang="en-US" sz="2200" dirty="0" smtClean="0"/>
              <a:t>Is actually </a:t>
            </a:r>
            <a:r>
              <a:rPr lang="en-US" sz="2200" dirty="0"/>
              <a:t>a combination of all known </a:t>
            </a:r>
            <a:r>
              <a:rPr lang="en-US" sz="2200" dirty="0" smtClean="0"/>
              <a:t>colors</a:t>
            </a:r>
          </a:p>
          <a:p>
            <a:pPr lvl="1">
              <a:spcBef>
                <a:spcPts val="0"/>
              </a:spcBef>
            </a:pPr>
            <a:r>
              <a:rPr lang="en-US" sz="2200" dirty="0" smtClean="0"/>
              <a:t>Can be </a:t>
            </a:r>
            <a:r>
              <a:rPr lang="en-US" sz="2200" dirty="0"/>
              <a:t>any color we </a:t>
            </a:r>
            <a:r>
              <a:rPr lang="en-US" sz="2200" dirty="0" smtClean="0"/>
              <a:t>see</a:t>
            </a:r>
          </a:p>
          <a:p>
            <a:pPr marL="548640" lvl="1" indent="-411480">
              <a:buClr>
                <a:schemeClr val="tx1">
                  <a:shade val="95000"/>
                </a:schemeClr>
              </a:buClr>
              <a:buSzPct val="65000"/>
              <a:buFont typeface="Wingdings 2"/>
              <a:buChar char=""/>
            </a:pPr>
            <a:r>
              <a:rPr lang="en-US" sz="2200" dirty="0" smtClean="0"/>
              <a:t>An </a:t>
            </a:r>
            <a:r>
              <a:rPr lang="en-US" sz="2200" dirty="0"/>
              <a:t>object absorbs most of the visible wavelengths and reflects some of the wavelengths – this is what we see as color (i.e. plants absorb all wavelengths (colors) except for green)</a:t>
            </a:r>
          </a:p>
          <a:p>
            <a:pPr marL="548640" lvl="1" indent="-411480">
              <a:buClr>
                <a:schemeClr val="tx1">
                  <a:shade val="95000"/>
                </a:schemeClr>
              </a:buClr>
              <a:buSzPct val="65000"/>
              <a:buFont typeface="Wingdings 2"/>
              <a:buChar char=""/>
            </a:pPr>
            <a:r>
              <a:rPr lang="en-US" sz="2200" dirty="0"/>
              <a:t>Any object will absorb and reflect different light wavelengths depending on its composition </a:t>
            </a:r>
          </a:p>
          <a:p>
            <a:pPr lvl="1">
              <a:spcBef>
                <a:spcPts val="0"/>
              </a:spcBef>
            </a:pPr>
            <a:r>
              <a:rPr lang="en-US" sz="2200" dirty="0" smtClean="0"/>
              <a:t>The </a:t>
            </a:r>
            <a:r>
              <a:rPr lang="en-US" sz="2200" dirty="0"/>
              <a:t>chemical compounds the object is made of</a:t>
            </a:r>
          </a:p>
          <a:p>
            <a:pPr lvl="1">
              <a:spcBef>
                <a:spcPts val="0"/>
              </a:spcBef>
            </a:pPr>
            <a:r>
              <a:rPr lang="en-US" sz="2200" dirty="0"/>
              <a:t>Or the chemical compounds of the paint on the </a:t>
            </a:r>
            <a:r>
              <a:rPr lang="en-US" sz="2200" dirty="0" smtClean="0"/>
              <a:t>object</a:t>
            </a:r>
            <a:endParaRPr lang="en-US" sz="22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12</a:t>
            </a:fld>
            <a:endParaRPr lang="en-US"/>
          </a:p>
        </p:txBody>
      </p:sp>
    </p:spTree>
    <p:extLst>
      <p:ext uri="{BB962C8B-B14F-4D97-AF65-F5344CB8AC3E}">
        <p14:creationId xmlns:p14="http://schemas.microsoft.com/office/powerpoint/2010/main" val="1899481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r>
              <a:rPr lang="en-US" sz="2800" dirty="0" smtClean="0"/>
              <a:t>Wave Theory of Light: </a:t>
            </a:r>
            <a:br>
              <a:rPr lang="en-US" sz="2800" dirty="0" smtClean="0"/>
            </a:br>
            <a:r>
              <a:rPr lang="en-US" sz="2800" dirty="0" smtClean="0"/>
              <a:t>Forensic </a:t>
            </a:r>
            <a:r>
              <a:rPr lang="en-US" sz="2800" dirty="0"/>
              <a:t>Use </a:t>
            </a:r>
            <a:r>
              <a:rPr lang="en-US" sz="2800" dirty="0" smtClean="0"/>
              <a:t>of </a:t>
            </a:r>
            <a:r>
              <a:rPr lang="en-US" sz="2800" dirty="0"/>
              <a:t>the Electromagnetic Spectrum</a:t>
            </a:r>
            <a:br>
              <a:rPr lang="en-US" sz="2800" dirty="0"/>
            </a:br>
            <a:endParaRPr lang="en-US" sz="1600" dirty="0"/>
          </a:p>
        </p:txBody>
      </p:sp>
      <p:sp>
        <p:nvSpPr>
          <p:cNvPr id="3" name="Content Placeholder 2"/>
          <p:cNvSpPr>
            <a:spLocks noGrp="1"/>
          </p:cNvSpPr>
          <p:nvPr>
            <p:ph idx="1"/>
          </p:nvPr>
        </p:nvSpPr>
        <p:spPr>
          <a:xfrm>
            <a:off x="457200" y="1600200"/>
            <a:ext cx="5562600" cy="4709160"/>
          </a:xfrm>
        </p:spPr>
        <p:txBody>
          <a:bodyPr>
            <a:noAutofit/>
          </a:bodyPr>
          <a:lstStyle/>
          <a:p>
            <a:pPr marL="548640" lvl="1" indent="-411480">
              <a:buClr>
                <a:schemeClr val="tx1">
                  <a:shade val="95000"/>
                </a:schemeClr>
              </a:buClr>
              <a:buSzPct val="65000"/>
              <a:buFont typeface="Wingdings 2"/>
              <a:buChar char=""/>
            </a:pPr>
            <a:r>
              <a:rPr lang="en-US" sz="2400" dirty="0" smtClean="0"/>
              <a:t>Investigators </a:t>
            </a:r>
            <a:r>
              <a:rPr lang="en-US" sz="2400" dirty="0"/>
              <a:t>should use all forms of light possible when gathering </a:t>
            </a:r>
            <a:r>
              <a:rPr lang="en-US" sz="2400" dirty="0" smtClean="0"/>
              <a:t>evidence</a:t>
            </a:r>
          </a:p>
          <a:p>
            <a:pPr lvl="1">
              <a:spcBef>
                <a:spcPts val="0"/>
              </a:spcBef>
            </a:pPr>
            <a:r>
              <a:rPr lang="en-US" sz="2200" dirty="0"/>
              <a:t>Regular white light </a:t>
            </a:r>
          </a:p>
          <a:p>
            <a:pPr lvl="1">
              <a:spcBef>
                <a:spcPts val="0"/>
              </a:spcBef>
            </a:pPr>
            <a:r>
              <a:rPr lang="en-US" sz="2200" dirty="0"/>
              <a:t>Ultraviolet (UV) light </a:t>
            </a:r>
          </a:p>
          <a:p>
            <a:pPr lvl="1">
              <a:spcBef>
                <a:spcPts val="0"/>
              </a:spcBef>
            </a:pPr>
            <a:r>
              <a:rPr lang="en-US" sz="2200" dirty="0"/>
              <a:t>Infrared (IR) light </a:t>
            </a:r>
          </a:p>
          <a:p>
            <a:pPr marL="548640" lvl="1" indent="-411480">
              <a:buClr>
                <a:schemeClr val="tx1">
                  <a:shade val="95000"/>
                </a:schemeClr>
              </a:buClr>
              <a:buSzPct val="65000"/>
              <a:buFont typeface="Wingdings 2"/>
              <a:buChar char=""/>
            </a:pPr>
            <a:r>
              <a:rPr lang="en-US" dirty="0" smtClean="0"/>
              <a:t>A </a:t>
            </a:r>
            <a:r>
              <a:rPr lang="en-US" dirty="0"/>
              <a:t>good forensic light source is made up of a powerful lamp containing all of the light wavelengths</a:t>
            </a:r>
            <a:endParaRPr lang="en-US" sz="2000" dirty="0"/>
          </a:p>
          <a:p>
            <a:pPr marL="548640" lvl="1" indent="-411480">
              <a:buClr>
                <a:schemeClr val="tx1">
                  <a:shade val="95000"/>
                </a:schemeClr>
              </a:buClr>
              <a:buSzPct val="65000"/>
              <a:buFont typeface="Wingdings 2"/>
              <a:buChar char=""/>
            </a:pPr>
            <a:endParaRPr lang="en-US" sz="2400" dirty="0" smtClean="0"/>
          </a:p>
          <a:p>
            <a:pPr marL="137160" indent="0">
              <a:buNone/>
            </a:pPr>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13</a:t>
            </a:fld>
            <a:endParaRPr lang="en-US"/>
          </a:p>
        </p:txBody>
      </p:sp>
      <p:pic>
        <p:nvPicPr>
          <p:cNvPr id="5" name="thumbnail_18852123" descr="Modern LED Torch With Beam On White Paper Background"/>
          <p:cNvPicPr/>
          <p:nvPr/>
        </p:nvPicPr>
        <p:blipFill>
          <a:blip r:embed="rId2" cstate="print"/>
          <a:srcRect/>
          <a:stretch>
            <a:fillRect/>
          </a:stretch>
        </p:blipFill>
        <p:spPr bwMode="auto">
          <a:xfrm>
            <a:off x="5350727" y="2362200"/>
            <a:ext cx="3657600" cy="3505200"/>
          </a:xfrm>
          <a:prstGeom prst="rect">
            <a:avLst/>
          </a:prstGeom>
          <a:noFill/>
          <a:ln w="9525">
            <a:noFill/>
            <a:miter lim="800000"/>
            <a:headEnd/>
            <a:tailEnd/>
          </a:ln>
          <a:effectLst>
            <a:softEdge rad="317500"/>
          </a:effectLst>
        </p:spPr>
      </p:pic>
    </p:spTree>
    <p:extLst>
      <p:ext uri="{BB962C8B-B14F-4D97-AF65-F5344CB8AC3E}">
        <p14:creationId xmlns:p14="http://schemas.microsoft.com/office/powerpoint/2010/main" val="234409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Particle Theory of Light </a:t>
            </a:r>
          </a:p>
        </p:txBody>
      </p:sp>
      <p:sp>
        <p:nvSpPr>
          <p:cNvPr id="3" name="Content Placeholder 2"/>
          <p:cNvSpPr>
            <a:spLocks noGrp="1"/>
          </p:cNvSpPr>
          <p:nvPr>
            <p:ph idx="1"/>
          </p:nvPr>
        </p:nvSpPr>
        <p:spPr/>
        <p:txBody>
          <a:bodyPr/>
          <a:lstStyle/>
          <a:p>
            <a:r>
              <a:rPr lang="en-US" dirty="0" smtClean="0"/>
              <a:t>Light </a:t>
            </a:r>
            <a:r>
              <a:rPr lang="en-US" dirty="0"/>
              <a:t>(electromagnetic spectrum) behaves like a wave in the way it travels; however, light also acts like a particle in the way it transfers energy to electrons </a:t>
            </a:r>
            <a:endParaRPr lang="en-US" dirty="0" smtClean="0"/>
          </a:p>
          <a:p>
            <a:r>
              <a:rPr lang="en-US" dirty="0" smtClean="0"/>
              <a:t>This </a:t>
            </a:r>
            <a:r>
              <a:rPr lang="en-US" dirty="0"/>
              <a:t>is called the Dual-Theory of </a:t>
            </a:r>
            <a:r>
              <a:rPr lang="en-US" dirty="0" smtClean="0"/>
              <a:t>Light</a:t>
            </a:r>
            <a:endParaRPr lang="en-US"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14</a:t>
            </a:fld>
            <a:endParaRPr lang="en-US"/>
          </a:p>
        </p:txBody>
      </p:sp>
      <p:pic>
        <p:nvPicPr>
          <p:cNvPr id="5" name="thumbnail_13050768" descr="Charged Atom"/>
          <p:cNvPicPr>
            <a:picLocks/>
          </p:cNvPicPr>
          <p:nvPr/>
        </p:nvPicPr>
        <p:blipFill>
          <a:blip r:embed="rId2" cstate="print"/>
          <a:srcRect/>
          <a:stretch>
            <a:fillRect/>
          </a:stretch>
        </p:blipFill>
        <p:spPr bwMode="auto">
          <a:xfrm>
            <a:off x="3505200" y="4038600"/>
            <a:ext cx="2438400" cy="2286000"/>
          </a:xfrm>
          <a:prstGeom prst="rect">
            <a:avLst/>
          </a:prstGeom>
          <a:noFill/>
          <a:ln w="9525">
            <a:noFill/>
            <a:miter lim="800000"/>
            <a:headEnd/>
            <a:tailEnd/>
          </a:ln>
          <a:effectLst>
            <a:softEdge rad="12700"/>
          </a:effectLst>
        </p:spPr>
      </p:pic>
    </p:spTree>
    <p:extLst>
      <p:ext uri="{BB962C8B-B14F-4D97-AF65-F5344CB8AC3E}">
        <p14:creationId xmlns:p14="http://schemas.microsoft.com/office/powerpoint/2010/main" val="424746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Particle Theory of </a:t>
            </a:r>
            <a:r>
              <a:rPr lang="en-US" dirty="0" smtClean="0"/>
              <a:t>Light: Photons</a:t>
            </a:r>
            <a:endParaRPr lang="en-US" sz="2700" dirty="0"/>
          </a:p>
        </p:txBody>
      </p:sp>
      <p:sp>
        <p:nvSpPr>
          <p:cNvPr id="3" name="Content Placeholder 2"/>
          <p:cNvSpPr>
            <a:spLocks noGrp="1"/>
          </p:cNvSpPr>
          <p:nvPr>
            <p:ph idx="1"/>
          </p:nvPr>
        </p:nvSpPr>
        <p:spPr/>
        <p:txBody>
          <a:bodyPr>
            <a:normAutofit/>
          </a:bodyPr>
          <a:lstStyle/>
          <a:p>
            <a:r>
              <a:rPr lang="en-US" sz="2400" dirty="0" smtClean="0"/>
              <a:t>Photon </a:t>
            </a:r>
            <a:r>
              <a:rPr lang="en-US" sz="2400" dirty="0"/>
              <a:t>– an energized packet of light </a:t>
            </a:r>
            <a:r>
              <a:rPr lang="en-US" sz="2400" dirty="0" smtClean="0"/>
              <a:t>energy</a:t>
            </a:r>
          </a:p>
          <a:p>
            <a:pPr lvl="1"/>
            <a:r>
              <a:rPr lang="en-US" dirty="0" smtClean="0"/>
              <a:t>In </a:t>
            </a:r>
            <a:r>
              <a:rPr lang="en-US" dirty="0"/>
              <a:t>the late 1800’s/early 1900’s, scientists </a:t>
            </a:r>
            <a:r>
              <a:rPr lang="en-US" dirty="0" smtClean="0"/>
              <a:t>noticed light behaving sometimes </a:t>
            </a:r>
            <a:r>
              <a:rPr lang="en-US" dirty="0"/>
              <a:t>like a </a:t>
            </a:r>
            <a:r>
              <a:rPr lang="en-US" dirty="0" smtClean="0"/>
              <a:t>wave and sometimes like particles </a:t>
            </a:r>
          </a:p>
          <a:p>
            <a:pPr lvl="1"/>
            <a:r>
              <a:rPr lang="en-US" dirty="0" smtClean="0"/>
              <a:t>This </a:t>
            </a:r>
            <a:r>
              <a:rPr lang="en-US" dirty="0"/>
              <a:t>idea of particles was combined with the Atomic Theory to create new light theories (Quantum </a:t>
            </a:r>
            <a:r>
              <a:rPr lang="en-US" dirty="0" smtClean="0"/>
              <a:t>Physics)</a:t>
            </a:r>
          </a:p>
          <a:p>
            <a:pPr lvl="1"/>
            <a:r>
              <a:rPr lang="en-US" dirty="0" smtClean="0"/>
              <a:t>Photons </a:t>
            </a:r>
            <a:r>
              <a:rPr lang="en-US" dirty="0"/>
              <a:t>of light are absorbed (energy gained) and emitted (light is given off)</a:t>
            </a:r>
          </a:p>
          <a:p>
            <a:endParaRPr lang="en-US" sz="2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15</a:t>
            </a:fld>
            <a:endParaRPr lang="en-US"/>
          </a:p>
        </p:txBody>
      </p:sp>
    </p:spTree>
    <p:extLst>
      <p:ext uri="{BB962C8B-B14F-4D97-AF65-F5344CB8AC3E}">
        <p14:creationId xmlns:p14="http://schemas.microsoft.com/office/powerpoint/2010/main" val="1902301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Categories of Light </a:t>
            </a:r>
            <a:r>
              <a:rPr lang="en-US" dirty="0" smtClean="0"/>
              <a:t>Reactions:</a:t>
            </a:r>
            <a:br>
              <a:rPr lang="en-US" dirty="0" smtClean="0"/>
            </a:br>
            <a:r>
              <a:rPr lang="en-US" dirty="0"/>
              <a:t>Two Sources of Light </a:t>
            </a:r>
          </a:p>
        </p:txBody>
      </p:sp>
      <p:sp>
        <p:nvSpPr>
          <p:cNvPr id="3" name="Content Placeholder 2"/>
          <p:cNvSpPr>
            <a:spLocks noGrp="1"/>
          </p:cNvSpPr>
          <p:nvPr>
            <p:ph idx="1"/>
          </p:nvPr>
        </p:nvSpPr>
        <p:spPr/>
        <p:txBody>
          <a:bodyPr>
            <a:noAutofit/>
          </a:bodyPr>
          <a:lstStyle/>
          <a:p>
            <a:r>
              <a:rPr lang="en-US" sz="2000" dirty="0" smtClean="0"/>
              <a:t>In </a:t>
            </a:r>
            <a:r>
              <a:rPr lang="en-US" sz="2000" dirty="0"/>
              <a:t>general, “light” refers to the portion of the electromagnetic spectrum that we </a:t>
            </a:r>
            <a:r>
              <a:rPr lang="en-US" sz="2000" dirty="0" smtClean="0"/>
              <a:t>see</a:t>
            </a:r>
          </a:p>
          <a:p>
            <a:pPr lvl="1"/>
            <a:r>
              <a:rPr lang="en-US" sz="2000" dirty="0" smtClean="0"/>
              <a:t>Incandescence (hot) (i.e. light bulb)</a:t>
            </a:r>
            <a:endParaRPr lang="en-US" sz="2000" dirty="0"/>
          </a:p>
          <a:p>
            <a:pPr lvl="1"/>
            <a:r>
              <a:rPr lang="en-US" sz="2000" dirty="0" smtClean="0"/>
              <a:t>Luminescence (cold) </a:t>
            </a:r>
            <a:r>
              <a:rPr lang="en-US" sz="2000" dirty="0"/>
              <a:t>(i.e. fluorescent lights)</a:t>
            </a:r>
          </a:p>
          <a:p>
            <a:pPr lvl="2"/>
            <a:r>
              <a:rPr lang="en-US" sz="2000" dirty="0" err="1" smtClean="0"/>
              <a:t>Chemiluminescence</a:t>
            </a:r>
            <a:endParaRPr lang="en-US" sz="2000" dirty="0" smtClean="0"/>
          </a:p>
          <a:p>
            <a:pPr lvl="2"/>
            <a:r>
              <a:rPr lang="en-US" sz="2000" dirty="0" err="1" smtClean="0"/>
              <a:t>Thermoluminescence</a:t>
            </a:r>
            <a:r>
              <a:rPr lang="en-US" sz="2000" dirty="0" smtClean="0"/>
              <a:t> </a:t>
            </a:r>
          </a:p>
          <a:p>
            <a:pPr lvl="2"/>
            <a:r>
              <a:rPr lang="en-US" sz="2000" dirty="0" smtClean="0"/>
              <a:t>Photoluminescence</a:t>
            </a:r>
          </a:p>
          <a:p>
            <a:pPr lvl="3"/>
            <a:r>
              <a:rPr lang="en-US" dirty="0"/>
              <a:t>Two Types </a:t>
            </a:r>
            <a:r>
              <a:rPr lang="en-US" dirty="0" smtClean="0"/>
              <a:t>that </a:t>
            </a:r>
            <a:r>
              <a:rPr lang="en-US" dirty="0"/>
              <a:t>Absorb Ultraviolet Energy</a:t>
            </a:r>
          </a:p>
          <a:p>
            <a:pPr lvl="4"/>
            <a:r>
              <a:rPr lang="en-US" dirty="0" smtClean="0"/>
              <a:t>Fluorescence</a:t>
            </a:r>
            <a:endParaRPr lang="en-US" dirty="0"/>
          </a:p>
          <a:p>
            <a:pPr lvl="4"/>
            <a:r>
              <a:rPr lang="en-US" dirty="0"/>
              <a:t>Phosphorescence</a:t>
            </a:r>
          </a:p>
          <a:p>
            <a:pPr lvl="2"/>
            <a:endParaRPr lang="en-US" sz="2000" dirty="0"/>
          </a:p>
          <a:p>
            <a:pPr lvl="2"/>
            <a:endParaRPr lang="en-US" sz="2000" dirty="0"/>
          </a:p>
          <a:p>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16</a:t>
            </a:fld>
            <a:endParaRPr lang="en-US"/>
          </a:p>
        </p:txBody>
      </p:sp>
      <p:pic>
        <p:nvPicPr>
          <p:cNvPr id="5" name="thumbnail_17959803" descr="Lightbulb"/>
          <p:cNvPicPr/>
          <p:nvPr/>
        </p:nvPicPr>
        <p:blipFill>
          <a:blip r:embed="rId2" cstate="print"/>
          <a:srcRect/>
          <a:stretch>
            <a:fillRect/>
          </a:stretch>
        </p:blipFill>
        <p:spPr bwMode="auto">
          <a:xfrm>
            <a:off x="7010400" y="2239805"/>
            <a:ext cx="1683241" cy="1952787"/>
          </a:xfrm>
          <a:prstGeom prst="rect">
            <a:avLst/>
          </a:prstGeom>
          <a:noFill/>
          <a:ln w="9525">
            <a:noFill/>
            <a:miter lim="800000"/>
            <a:headEnd/>
            <a:tailEnd/>
          </a:ln>
        </p:spPr>
      </p:pic>
      <p:pic>
        <p:nvPicPr>
          <p:cNvPr id="6" name="thumbnail_9372447" descr="ceiling with fluorescent light"/>
          <p:cNvPicPr/>
          <p:nvPr/>
        </p:nvPicPr>
        <p:blipFill>
          <a:blip r:embed="rId3" cstate="print"/>
          <a:srcRect/>
          <a:stretch>
            <a:fillRect/>
          </a:stretch>
        </p:blipFill>
        <p:spPr bwMode="auto">
          <a:xfrm>
            <a:off x="6025542" y="4648200"/>
            <a:ext cx="2668099" cy="1615809"/>
          </a:xfrm>
          <a:prstGeom prst="rect">
            <a:avLst/>
          </a:prstGeom>
          <a:noFill/>
          <a:ln w="9525">
            <a:noFill/>
            <a:miter lim="800000"/>
            <a:headEnd/>
            <a:tailEnd/>
          </a:ln>
        </p:spPr>
      </p:pic>
    </p:spTree>
    <p:extLst>
      <p:ext uri="{BB962C8B-B14F-4D97-AF65-F5344CB8AC3E}">
        <p14:creationId xmlns:p14="http://schemas.microsoft.com/office/powerpoint/2010/main" val="3227858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Categories of Light </a:t>
            </a:r>
            <a:r>
              <a:rPr lang="en-US" dirty="0" smtClean="0"/>
              <a:t>Reactions:</a:t>
            </a:r>
            <a:br>
              <a:rPr lang="en-US" dirty="0" smtClean="0"/>
            </a:br>
            <a:r>
              <a:rPr lang="en-US" dirty="0"/>
              <a:t>Phosphors</a:t>
            </a:r>
            <a:endParaRPr lang="en-US" sz="2700" dirty="0"/>
          </a:p>
        </p:txBody>
      </p:sp>
      <p:sp>
        <p:nvSpPr>
          <p:cNvPr id="3" name="Content Placeholder 2"/>
          <p:cNvSpPr>
            <a:spLocks noGrp="1"/>
          </p:cNvSpPr>
          <p:nvPr>
            <p:ph idx="1"/>
          </p:nvPr>
        </p:nvSpPr>
        <p:spPr/>
        <p:txBody>
          <a:bodyPr>
            <a:noAutofit/>
          </a:bodyPr>
          <a:lstStyle/>
          <a:p>
            <a:r>
              <a:rPr lang="en-US" sz="2000" dirty="0" smtClean="0"/>
              <a:t>Phosphors </a:t>
            </a:r>
            <a:r>
              <a:rPr lang="en-US" sz="2000" dirty="0"/>
              <a:t>– any substance that causes an object to show </a:t>
            </a:r>
            <a:r>
              <a:rPr lang="en-US" sz="2000" dirty="0" smtClean="0"/>
              <a:t>photoluminescence</a:t>
            </a:r>
          </a:p>
          <a:p>
            <a:pPr lvl="1"/>
            <a:r>
              <a:rPr lang="en-US" sz="2000" dirty="0" smtClean="0"/>
              <a:t>Causes certain objects to glow </a:t>
            </a:r>
            <a:r>
              <a:rPr lang="en-US" sz="2000" dirty="0"/>
              <a:t>in the dark, or </a:t>
            </a:r>
            <a:r>
              <a:rPr lang="en-US" sz="2000" dirty="0" smtClean="0"/>
              <a:t>light </a:t>
            </a:r>
            <a:r>
              <a:rPr lang="en-US" sz="2000" dirty="0"/>
              <a:t>up under UV </a:t>
            </a:r>
            <a:r>
              <a:rPr lang="en-US" sz="2000" dirty="0" smtClean="0"/>
              <a:t>radiation</a:t>
            </a:r>
          </a:p>
          <a:p>
            <a:pPr lvl="1"/>
            <a:r>
              <a:rPr lang="en-US" sz="2000" dirty="0" smtClean="0"/>
              <a:t>Used in radar </a:t>
            </a:r>
            <a:r>
              <a:rPr lang="en-US" sz="2000" dirty="0"/>
              <a:t>detection and plasma screen </a:t>
            </a:r>
            <a:r>
              <a:rPr lang="en-US" sz="2000" dirty="0" smtClean="0"/>
              <a:t>TV’s</a:t>
            </a:r>
          </a:p>
          <a:p>
            <a:pPr lvl="1"/>
            <a:r>
              <a:rPr lang="en-US" sz="2000" dirty="0"/>
              <a:t>Examples: rare earth minerals, transition metals, nucleic acids found in DNA, and biomolecules</a:t>
            </a:r>
          </a:p>
          <a:p>
            <a:pPr lvl="1"/>
            <a:r>
              <a:rPr lang="en-US" sz="2000" dirty="0" smtClean="0"/>
              <a:t>Because many </a:t>
            </a:r>
            <a:r>
              <a:rPr lang="en-US" sz="2000" dirty="0"/>
              <a:t>different types of phosphors found in the human body and other types of forensic </a:t>
            </a:r>
            <a:r>
              <a:rPr lang="en-US" sz="2000" dirty="0" smtClean="0"/>
              <a:t>evidence, UV </a:t>
            </a:r>
            <a:r>
              <a:rPr lang="en-US" sz="2000" dirty="0"/>
              <a:t>lights </a:t>
            </a:r>
            <a:r>
              <a:rPr lang="en-US" sz="2000" dirty="0" smtClean="0"/>
              <a:t>are irreplaceable </a:t>
            </a:r>
            <a:r>
              <a:rPr lang="en-US" sz="2000" dirty="0"/>
              <a:t>in evidence </a:t>
            </a:r>
            <a:r>
              <a:rPr lang="en-US" sz="2000" dirty="0" smtClean="0"/>
              <a:t>collection</a:t>
            </a:r>
            <a:endParaRPr lang="en-US" sz="2000" dirty="0"/>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17</a:t>
            </a:fld>
            <a:endParaRPr lang="en-US"/>
          </a:p>
        </p:txBody>
      </p:sp>
      <p:pic>
        <p:nvPicPr>
          <p:cNvPr id="5" name="Picture 4"/>
          <p:cNvPicPr/>
          <p:nvPr/>
        </p:nvPicPr>
        <p:blipFill>
          <a:blip r:embed="rId2" cstate="print"/>
          <a:srcRect/>
          <a:stretch>
            <a:fillRect/>
          </a:stretch>
        </p:blipFill>
        <p:spPr bwMode="auto">
          <a:xfrm>
            <a:off x="6096000" y="4952999"/>
            <a:ext cx="2241549" cy="1441923"/>
          </a:xfrm>
          <a:prstGeom prst="rect">
            <a:avLst/>
          </a:prstGeom>
          <a:noFill/>
          <a:ln w="9525">
            <a:noFill/>
            <a:miter lim="800000"/>
            <a:headEnd/>
            <a:tailEnd/>
          </a:ln>
        </p:spPr>
      </p:pic>
      <p:sp>
        <p:nvSpPr>
          <p:cNvPr id="6" name="Rectangle 5"/>
          <p:cNvSpPr/>
          <p:nvPr/>
        </p:nvSpPr>
        <p:spPr>
          <a:xfrm>
            <a:off x="3962400" y="5432048"/>
            <a:ext cx="2514600" cy="892552"/>
          </a:xfrm>
          <a:prstGeom prst="rect">
            <a:avLst/>
          </a:prstGeom>
          <a:ln w="28575">
            <a:noFill/>
          </a:ln>
        </p:spPr>
        <p:txBody>
          <a:bodyPr wrap="square">
            <a:spAutoFit/>
          </a:bodyPr>
          <a:lstStyle/>
          <a:p>
            <a:r>
              <a:rPr lang="en-US" sz="2600" b="1" i="1" dirty="0" smtClean="0">
                <a:solidFill>
                  <a:srgbClr val="00B050"/>
                </a:solidFill>
              </a:rPr>
              <a:t>Semen under UV light</a:t>
            </a:r>
            <a:endParaRPr lang="en-US" sz="2600" dirty="0">
              <a:solidFill>
                <a:srgbClr val="00B050"/>
              </a:solidFill>
            </a:endParaRPr>
          </a:p>
        </p:txBody>
      </p:sp>
    </p:spTree>
    <p:extLst>
      <p:ext uri="{BB962C8B-B14F-4D97-AF65-F5344CB8AC3E}">
        <p14:creationId xmlns:p14="http://schemas.microsoft.com/office/powerpoint/2010/main" val="1182176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Light Properties </a:t>
            </a:r>
          </a:p>
        </p:txBody>
      </p:sp>
      <p:sp>
        <p:nvSpPr>
          <p:cNvPr id="3" name="Content Placeholder 2"/>
          <p:cNvSpPr>
            <a:spLocks noGrp="1"/>
          </p:cNvSpPr>
          <p:nvPr>
            <p:ph idx="1"/>
          </p:nvPr>
        </p:nvSpPr>
        <p:spPr/>
        <p:txBody>
          <a:bodyPr>
            <a:normAutofit lnSpcReduction="10000"/>
          </a:bodyPr>
          <a:lstStyle/>
          <a:p>
            <a:r>
              <a:rPr lang="en-US" dirty="0"/>
              <a:t>Emission </a:t>
            </a:r>
            <a:endParaRPr lang="en-US" dirty="0" smtClean="0"/>
          </a:p>
          <a:p>
            <a:r>
              <a:rPr lang="en-US" dirty="0"/>
              <a:t>Absorption </a:t>
            </a:r>
            <a:endParaRPr lang="en-US" dirty="0" smtClean="0"/>
          </a:p>
          <a:p>
            <a:r>
              <a:rPr lang="en-US" dirty="0" smtClean="0"/>
              <a:t>Transmission</a:t>
            </a:r>
          </a:p>
          <a:p>
            <a:r>
              <a:rPr lang="en-US" dirty="0" smtClean="0"/>
              <a:t>Reflection</a:t>
            </a:r>
          </a:p>
          <a:p>
            <a:r>
              <a:rPr lang="en-US" dirty="0" smtClean="0"/>
              <a:t>Refraction</a:t>
            </a:r>
          </a:p>
          <a:p>
            <a:r>
              <a:rPr lang="en-US" dirty="0" smtClean="0"/>
              <a:t>Dispersion</a:t>
            </a:r>
          </a:p>
          <a:p>
            <a:r>
              <a:rPr lang="en-US" dirty="0"/>
              <a:t>Intensity </a:t>
            </a:r>
            <a:endParaRPr lang="en-US" dirty="0" smtClean="0"/>
          </a:p>
          <a:p>
            <a:r>
              <a:rPr lang="en-US" dirty="0" smtClean="0"/>
              <a:t>Diffraction</a:t>
            </a:r>
          </a:p>
          <a:p>
            <a:r>
              <a:rPr lang="en-US" dirty="0" smtClean="0"/>
              <a:t>Interference</a:t>
            </a:r>
          </a:p>
          <a:p>
            <a:r>
              <a:rPr lang="en-US" dirty="0"/>
              <a:t>Polarization</a:t>
            </a:r>
          </a:p>
        </p:txBody>
      </p:sp>
      <p:sp>
        <p:nvSpPr>
          <p:cNvPr id="4" name="Slide Number Placeholder 3"/>
          <p:cNvSpPr>
            <a:spLocks noGrp="1"/>
          </p:cNvSpPr>
          <p:nvPr>
            <p:ph type="sldNum" sz="quarter" idx="12"/>
          </p:nvPr>
        </p:nvSpPr>
        <p:spPr/>
        <p:txBody>
          <a:bodyPr/>
          <a:lstStyle/>
          <a:p>
            <a:fld id="{C244F320-DC63-4F57-9DDB-FDDDE7A62EE5}" type="slidenum">
              <a:rPr lang="en-US" smtClean="0"/>
              <a:pPr/>
              <a:t>18</a:t>
            </a:fld>
            <a:endParaRPr lang="en-US"/>
          </a:p>
        </p:txBody>
      </p:sp>
      <p:pic>
        <p:nvPicPr>
          <p:cNvPr id="5" name="thumbnail_13047181" descr="Fiber Optics"/>
          <p:cNvPicPr/>
          <p:nvPr/>
        </p:nvPicPr>
        <p:blipFill>
          <a:blip r:embed="rId2" cstate="print"/>
          <a:srcRect/>
          <a:stretch>
            <a:fillRect/>
          </a:stretch>
        </p:blipFill>
        <p:spPr bwMode="auto">
          <a:xfrm>
            <a:off x="4191000" y="1752600"/>
            <a:ext cx="4495800" cy="4267200"/>
          </a:xfrm>
          <a:prstGeom prst="rect">
            <a:avLst/>
          </a:prstGeom>
          <a:noFill/>
          <a:ln w="9525">
            <a:noFill/>
            <a:miter lim="800000"/>
            <a:headEnd/>
            <a:tailEnd/>
          </a:ln>
          <a:effectLst>
            <a:softEdge rad="317500"/>
          </a:effectLst>
        </p:spPr>
      </p:pic>
    </p:spTree>
    <p:extLst>
      <p:ext uri="{BB962C8B-B14F-4D97-AF65-F5344CB8AC3E}">
        <p14:creationId xmlns:p14="http://schemas.microsoft.com/office/powerpoint/2010/main" val="1293166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tx2">
                    <a:lumMod val="60000"/>
                    <a:lumOff val="40000"/>
                  </a:schemeClr>
                </a:solidFill>
                <a:effectLst>
                  <a:outerShdw blurRad="38100" dist="38100" dir="2700000" algn="tl">
                    <a:srgbClr val="000000">
                      <a:alpha val="43137"/>
                    </a:srgbClr>
                  </a:outerShdw>
                </a:effectLst>
              </a:rPr>
              <a:t>Light </a:t>
            </a:r>
            <a:r>
              <a:rPr lang="en-US" dirty="0" smtClean="0">
                <a:solidFill>
                  <a:schemeClr val="tx2">
                    <a:lumMod val="60000"/>
                    <a:lumOff val="40000"/>
                  </a:schemeClr>
                </a:solidFill>
                <a:effectLst>
                  <a:outerShdw blurRad="38100" dist="38100" dir="2700000" algn="tl">
                    <a:srgbClr val="000000">
                      <a:alpha val="43137"/>
                    </a:srgbClr>
                  </a:outerShdw>
                </a:effectLst>
              </a:rPr>
              <a:t>Properties Forensic Uses:</a:t>
            </a:r>
            <a:br>
              <a:rPr lang="en-US" dirty="0" smtClean="0">
                <a:solidFill>
                  <a:schemeClr val="tx2">
                    <a:lumMod val="60000"/>
                    <a:lumOff val="40000"/>
                  </a:schemeClr>
                </a:solidFill>
                <a:effectLst>
                  <a:outerShdw blurRad="38100" dist="38100" dir="2700000" algn="tl">
                    <a:srgbClr val="000000">
                      <a:alpha val="43137"/>
                    </a:srgbClr>
                  </a:outerShdw>
                </a:effectLst>
              </a:rPr>
            </a:br>
            <a:r>
              <a:rPr lang="en-US" sz="4400" dirty="0">
                <a:solidFill>
                  <a:schemeClr val="tx2">
                    <a:lumMod val="60000"/>
                    <a:lumOff val="40000"/>
                  </a:schemeClr>
                </a:solidFill>
                <a:effectLst>
                  <a:outerShdw blurRad="38100" dist="38100" dir="2700000" algn="tl">
                    <a:srgbClr val="000000">
                      <a:alpha val="43137"/>
                    </a:srgbClr>
                  </a:outerShdw>
                </a:effectLst>
              </a:rPr>
              <a:t>Magnification Purposes</a:t>
            </a:r>
            <a:endParaRPr lang="en-US" dirty="0">
              <a:solidFill>
                <a:schemeClr val="tx2">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Autofit/>
          </a:bodyPr>
          <a:lstStyle/>
          <a:p>
            <a:r>
              <a:rPr lang="en-US" sz="2000" b="1" dirty="0" smtClean="0"/>
              <a:t>Macro-View </a:t>
            </a:r>
            <a:r>
              <a:rPr lang="en-US" sz="2000" b="1" dirty="0"/>
              <a:t>(magnifiers and </a:t>
            </a:r>
            <a:r>
              <a:rPr lang="en-US" sz="2000" b="1" dirty="0" smtClean="0"/>
              <a:t>stereomicroscopes)</a:t>
            </a:r>
          </a:p>
          <a:p>
            <a:r>
              <a:rPr lang="en-US" sz="2000" b="1" dirty="0" smtClean="0"/>
              <a:t>Micro-View </a:t>
            </a:r>
            <a:r>
              <a:rPr lang="en-US" sz="2000" b="1" dirty="0"/>
              <a:t>(compound microscope) </a:t>
            </a:r>
            <a:endParaRPr lang="en-US" sz="2000" b="1" dirty="0" smtClean="0"/>
          </a:p>
          <a:p>
            <a:r>
              <a:rPr lang="en-US" sz="2000" b="1" dirty="0" smtClean="0"/>
              <a:t>Microscopic </a:t>
            </a:r>
            <a:r>
              <a:rPr lang="en-US" sz="2000" b="1" dirty="0"/>
              <a:t>Refractive Index </a:t>
            </a:r>
          </a:p>
          <a:p>
            <a:r>
              <a:rPr lang="en-US" sz="2000" b="1" dirty="0" smtClean="0"/>
              <a:t>Micro </a:t>
            </a:r>
            <a:r>
              <a:rPr lang="en-US" sz="2000" b="1" dirty="0" err="1" smtClean="0"/>
              <a:t>Colorimetry</a:t>
            </a:r>
            <a:endParaRPr lang="en-US" sz="2000" b="1" dirty="0" smtClean="0"/>
          </a:p>
          <a:p>
            <a:r>
              <a:rPr lang="en-US" sz="2000" b="1" dirty="0" smtClean="0"/>
              <a:t>Chromaticity </a:t>
            </a:r>
            <a:r>
              <a:rPr lang="en-US" sz="2000" b="1" dirty="0"/>
              <a:t>Diagram </a:t>
            </a:r>
          </a:p>
          <a:p>
            <a:pPr lvl="1"/>
            <a:endParaRPr lang="en-US" sz="2000" b="1" dirty="0"/>
          </a:p>
        </p:txBody>
      </p:sp>
      <p:sp>
        <p:nvSpPr>
          <p:cNvPr id="5" name="Content Placeholder 4"/>
          <p:cNvSpPr>
            <a:spLocks noGrp="1"/>
          </p:cNvSpPr>
          <p:nvPr>
            <p:ph sz="half" idx="2"/>
          </p:nvPr>
        </p:nvSpPr>
        <p:spPr>
          <a:xfrm>
            <a:off x="3886200" y="1600200"/>
            <a:ext cx="5181600" cy="4525963"/>
          </a:xfrm>
        </p:spPr>
        <p:txBody>
          <a:bodyPr>
            <a:noAutofit/>
          </a:bodyPr>
          <a:lstStyle/>
          <a:p>
            <a:r>
              <a:rPr lang="en-US" sz="2000" b="1" dirty="0" smtClean="0"/>
              <a:t>Types </a:t>
            </a:r>
            <a:r>
              <a:rPr lang="en-US" sz="2000" b="1" dirty="0"/>
              <a:t>and Techniques of </a:t>
            </a:r>
            <a:r>
              <a:rPr lang="en-US" sz="2000" b="1" dirty="0" smtClean="0"/>
              <a:t>Microscopy</a:t>
            </a:r>
          </a:p>
          <a:p>
            <a:pPr lvl="1"/>
            <a:r>
              <a:rPr lang="en-US" sz="1600" b="1" dirty="0" smtClean="0"/>
              <a:t>Bright </a:t>
            </a:r>
            <a:r>
              <a:rPr lang="en-US" sz="1600" b="1" dirty="0"/>
              <a:t>Field Microscope </a:t>
            </a:r>
            <a:endParaRPr lang="en-US" sz="1600" b="1" dirty="0" smtClean="0"/>
          </a:p>
          <a:p>
            <a:pPr lvl="1"/>
            <a:r>
              <a:rPr lang="en-US" sz="1800" b="1" dirty="0" smtClean="0"/>
              <a:t>Dark </a:t>
            </a:r>
            <a:r>
              <a:rPr lang="en-US" sz="1800" b="1" dirty="0"/>
              <a:t>Field Microscope </a:t>
            </a:r>
            <a:endParaRPr lang="en-US" sz="1800" b="1" dirty="0" smtClean="0"/>
          </a:p>
          <a:p>
            <a:pPr lvl="1"/>
            <a:r>
              <a:rPr lang="en-US" sz="1800" b="1" dirty="0" smtClean="0"/>
              <a:t>Phase </a:t>
            </a:r>
            <a:r>
              <a:rPr lang="en-US" sz="1800" b="1" dirty="0"/>
              <a:t>Contrast </a:t>
            </a:r>
            <a:endParaRPr lang="en-US" sz="1800" b="1" dirty="0" smtClean="0"/>
          </a:p>
          <a:p>
            <a:pPr lvl="1"/>
            <a:r>
              <a:rPr lang="en-US" sz="1800" b="1" dirty="0" smtClean="0"/>
              <a:t>Differential </a:t>
            </a:r>
            <a:r>
              <a:rPr lang="en-US" sz="1800" b="1" dirty="0"/>
              <a:t>Interference Contrast (DIC) or </a:t>
            </a:r>
            <a:r>
              <a:rPr lang="en-US" sz="1800" b="1" dirty="0" err="1"/>
              <a:t>Nomarski</a:t>
            </a:r>
            <a:r>
              <a:rPr lang="en-US" sz="1800" b="1" dirty="0"/>
              <a:t> Microscopes </a:t>
            </a:r>
            <a:endParaRPr lang="en-US" sz="1800" b="1" dirty="0" smtClean="0"/>
          </a:p>
          <a:p>
            <a:pPr lvl="1"/>
            <a:r>
              <a:rPr lang="en-US" sz="1800" b="1" dirty="0" smtClean="0"/>
              <a:t>Polarized </a:t>
            </a:r>
            <a:r>
              <a:rPr lang="en-US" sz="1800" b="1" dirty="0"/>
              <a:t>Light Microscope </a:t>
            </a:r>
            <a:endParaRPr lang="en-US" sz="1800" b="1" dirty="0" smtClean="0"/>
          </a:p>
          <a:p>
            <a:pPr lvl="1"/>
            <a:r>
              <a:rPr lang="en-US" sz="1800" b="1" dirty="0" smtClean="0"/>
              <a:t>Fluorescence </a:t>
            </a:r>
          </a:p>
          <a:p>
            <a:pPr lvl="1"/>
            <a:r>
              <a:rPr lang="en-US" sz="1800" b="1" dirty="0" smtClean="0"/>
              <a:t>Infrared/Ultraviolet </a:t>
            </a:r>
            <a:r>
              <a:rPr lang="en-US" sz="1800" b="1" dirty="0"/>
              <a:t>Light </a:t>
            </a:r>
            <a:endParaRPr lang="en-US" sz="1800" b="1" dirty="0" smtClean="0"/>
          </a:p>
          <a:p>
            <a:pPr lvl="1"/>
            <a:r>
              <a:rPr lang="en-US" sz="1800" b="1" dirty="0" smtClean="0"/>
              <a:t>Digital </a:t>
            </a:r>
            <a:r>
              <a:rPr lang="en-US" sz="1800" b="1" dirty="0"/>
              <a:t>Microscopes </a:t>
            </a:r>
            <a:endParaRPr lang="en-US" sz="1800" b="1" dirty="0" smtClean="0"/>
          </a:p>
          <a:p>
            <a:pPr lvl="1"/>
            <a:r>
              <a:rPr lang="en-US" sz="1800" b="1" dirty="0" smtClean="0"/>
              <a:t>Electron </a:t>
            </a:r>
            <a:r>
              <a:rPr lang="en-US" sz="1800" b="1" dirty="0"/>
              <a:t>Microscopes </a:t>
            </a:r>
            <a:endParaRPr lang="en-US" sz="1800" b="1" dirty="0" smtClean="0"/>
          </a:p>
          <a:p>
            <a:pPr lvl="1"/>
            <a:r>
              <a:rPr lang="en-US" sz="1800" b="1" dirty="0" smtClean="0"/>
              <a:t>Other </a:t>
            </a:r>
            <a:r>
              <a:rPr lang="en-US" sz="1800" b="1" dirty="0"/>
              <a:t>Microscopes </a:t>
            </a:r>
          </a:p>
          <a:p>
            <a:endParaRPr lang="en-US" sz="2000" b="1"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19</a:t>
            </a:fld>
            <a:endParaRPr lang="en-US"/>
          </a:p>
        </p:txBody>
      </p:sp>
    </p:spTree>
    <p:extLst>
      <p:ext uri="{BB962C8B-B14F-4D97-AF65-F5344CB8AC3E}">
        <p14:creationId xmlns:p14="http://schemas.microsoft.com/office/powerpoint/2010/main" val="204768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57200" y="685800"/>
            <a:ext cx="8229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80000"/>
              </a:lnSpc>
              <a:buClr>
                <a:schemeClr val="accent1"/>
              </a:buClr>
              <a:buSzPct val="85000"/>
              <a:buFont typeface="Wingdings 2" pitchFamily="18" charset="2"/>
              <a:buNone/>
              <a:defRPr/>
            </a:pPr>
            <a:r>
              <a:rPr lang="en-US" sz="1600" b="1" dirty="0" smtClean="0">
                <a:solidFill>
                  <a:schemeClr val="tx2">
                    <a:lumMod val="50000"/>
                  </a:schemeClr>
                </a:solidFill>
              </a:rPr>
              <a:t>Copyright and Terms of Service</a:t>
            </a:r>
          </a:p>
          <a:p>
            <a:pPr marL="274320" indent="-274320">
              <a:lnSpc>
                <a:spcPct val="80000"/>
              </a:lnSpc>
              <a:buClr>
                <a:schemeClr val="accent1"/>
              </a:buClr>
              <a:buSzPct val="85000"/>
              <a:defRPr/>
            </a:pPr>
            <a:endParaRPr lang="en-US" sz="1600" dirty="0" smtClean="0">
              <a:solidFill>
                <a:schemeClr val="tx2">
                  <a:lumMod val="50000"/>
                </a:schemeClr>
              </a:solidFill>
            </a:endParaRPr>
          </a:p>
          <a:p>
            <a:pPr marL="0" indent="0">
              <a:lnSpc>
                <a:spcPct val="80000"/>
              </a:lnSpc>
              <a:buClr>
                <a:schemeClr val="accent1"/>
              </a:buClr>
              <a:buSzPct val="85000"/>
              <a:buFont typeface="Wingdings 2" pitchFamily="18" charset="2"/>
              <a:buNone/>
              <a:defRPr/>
            </a:pPr>
            <a:r>
              <a:rPr lang="en-US" sz="1600" dirty="0" smtClean="0">
                <a:solidFill>
                  <a:schemeClr val="tx2">
                    <a:lumMod val="50000"/>
                  </a:schemeClr>
                </a:solidFill>
              </a:rPr>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Aft>
                <a:spcPts val="0"/>
              </a:spcAft>
              <a:buClr>
                <a:schemeClr val="accent1"/>
              </a:buClr>
              <a:buSzPct val="85000"/>
              <a:buFont typeface="Wingdings 2" pitchFamily="18" charset="2"/>
              <a:buNone/>
              <a:defRPr/>
            </a:pPr>
            <a:endParaRPr lang="en-US" sz="1600" dirty="0" smtClean="0">
              <a:solidFill>
                <a:schemeClr val="tx2">
                  <a:lumMod val="50000"/>
                </a:schemeClr>
              </a:solidFill>
            </a:endParaRPr>
          </a:p>
          <a:p>
            <a:pPr marL="274320" indent="-274320" eaLnBrk="1" fontAlgn="auto" hangingPunct="1">
              <a:lnSpc>
                <a:spcPct val="80000"/>
              </a:lnSpc>
              <a:spcAft>
                <a:spcPts val="600"/>
              </a:spcAft>
              <a:buClr>
                <a:schemeClr val="accent1"/>
              </a:buClr>
              <a:buSzPct val="85000"/>
              <a:buFont typeface="Wingdings 2" pitchFamily="18" charset="2"/>
              <a:buNone/>
              <a:defRPr/>
            </a:pPr>
            <a:r>
              <a:rPr lang="en-US" sz="1600" dirty="0" smtClean="0">
                <a:solidFill>
                  <a:schemeClr val="tx2">
                    <a:lumMod val="50000"/>
                  </a:schemeClr>
                </a:solidFill>
              </a:rPr>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Aft>
                <a:spcPts val="600"/>
              </a:spcAft>
              <a:buClr>
                <a:schemeClr val="accent1"/>
              </a:buClr>
              <a:buSzPct val="85000"/>
              <a:buFont typeface="Wingdings 2" pitchFamily="18" charset="2"/>
              <a:buNone/>
              <a:defRPr/>
            </a:pPr>
            <a:r>
              <a:rPr lang="en-US" sz="1600" dirty="0" smtClean="0">
                <a:solidFill>
                  <a:schemeClr val="tx2">
                    <a:lumMod val="50000"/>
                  </a:schemeClr>
                </a:solidFill>
              </a:rPr>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Aft>
                <a:spcPts val="600"/>
              </a:spcAft>
              <a:buClr>
                <a:schemeClr val="accent1"/>
              </a:buClr>
              <a:buSzPct val="85000"/>
              <a:buFont typeface="Wingdings 2" pitchFamily="18" charset="2"/>
              <a:buNone/>
              <a:defRPr/>
            </a:pPr>
            <a:r>
              <a:rPr lang="en-US" sz="1600" dirty="0" smtClean="0">
                <a:solidFill>
                  <a:schemeClr val="tx2">
                    <a:lumMod val="50000"/>
                  </a:schemeClr>
                </a:solidFill>
              </a:rPr>
              <a:t>3)  Any portion reproduced must be reproduced in its entirety and remain unedited, unaltered and unchanged in any way.</a:t>
            </a:r>
          </a:p>
          <a:p>
            <a:pPr marL="274320" indent="-274320" eaLnBrk="1" fontAlgn="auto" hangingPunct="1">
              <a:lnSpc>
                <a:spcPct val="80000"/>
              </a:lnSpc>
              <a:spcAft>
                <a:spcPts val="0"/>
              </a:spcAft>
              <a:buClr>
                <a:schemeClr val="accent1"/>
              </a:buClr>
              <a:buSzPct val="85000"/>
              <a:buFont typeface="Wingdings 2" pitchFamily="18" charset="2"/>
              <a:buNone/>
              <a:defRPr/>
            </a:pPr>
            <a:r>
              <a:rPr lang="en-US" sz="1600" dirty="0" smtClean="0">
                <a:solidFill>
                  <a:schemeClr val="tx2">
                    <a:lumMod val="50000"/>
                  </a:schemeClr>
                </a:solidFill>
              </a:rPr>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Aft>
                <a:spcPts val="0"/>
              </a:spcAft>
              <a:buClr>
                <a:schemeClr val="accent1"/>
              </a:buClr>
              <a:buSzPct val="85000"/>
              <a:buFont typeface="Wingdings 2" pitchFamily="18" charset="2"/>
              <a:buNone/>
              <a:defRPr/>
            </a:pPr>
            <a:endParaRPr lang="en-US" sz="1600" dirty="0" smtClean="0">
              <a:solidFill>
                <a:schemeClr val="tx2">
                  <a:lumMod val="50000"/>
                </a:schemeClr>
              </a:solidFill>
            </a:endParaRPr>
          </a:p>
          <a:p>
            <a:pPr marL="0" indent="0" eaLnBrk="1" fontAlgn="auto" hangingPunct="1">
              <a:lnSpc>
                <a:spcPct val="80000"/>
              </a:lnSpc>
              <a:spcAft>
                <a:spcPts val="0"/>
              </a:spcAft>
              <a:buClr>
                <a:schemeClr val="accent1"/>
              </a:buClr>
              <a:buSzPct val="85000"/>
              <a:buFont typeface="Wingdings 2" pitchFamily="18" charset="2"/>
              <a:buNone/>
              <a:defRPr/>
            </a:pPr>
            <a:r>
              <a:rPr lang="en-US" sz="1600" dirty="0" smtClean="0">
                <a:solidFill>
                  <a:schemeClr val="tx2">
                    <a:lumMod val="50000"/>
                  </a:schemeClr>
                </a:solidFill>
              </a:rPr>
              <a:t>Private entities or persons located in Texas that are </a:t>
            </a:r>
            <a:r>
              <a:rPr lang="en-US" sz="1600" b="1" dirty="0" smtClean="0">
                <a:solidFill>
                  <a:schemeClr val="tx2">
                    <a:lumMod val="50000"/>
                  </a:schemeClr>
                </a:solidFill>
              </a:rPr>
              <a:t>not</a:t>
            </a:r>
            <a:r>
              <a:rPr lang="en-US" sz="1600" dirty="0" smtClean="0">
                <a:solidFill>
                  <a:schemeClr val="tx2">
                    <a:lumMod val="50000"/>
                  </a:schemeClr>
                </a:solidFill>
              </a:rPr>
              <a:t> Texas public school districts, Texas Education Service Centers, or Texas charter schools or any entity, whether public or private, educational or non-educational, located </a:t>
            </a:r>
            <a:r>
              <a:rPr lang="en-US" sz="1600" b="1" dirty="0" smtClean="0">
                <a:solidFill>
                  <a:schemeClr val="tx2">
                    <a:lumMod val="50000"/>
                  </a:schemeClr>
                </a:solidFill>
              </a:rPr>
              <a:t>outside the state of Texas</a:t>
            </a:r>
            <a:r>
              <a:rPr lang="en-US" sz="1600" dirty="0" smtClean="0">
                <a:solidFill>
                  <a:schemeClr val="tx2">
                    <a:lumMod val="50000"/>
                  </a:schemeClr>
                </a:solidFill>
              </a:rPr>
              <a:t> </a:t>
            </a:r>
            <a:r>
              <a:rPr lang="en-US" sz="1600" i="1" dirty="0" smtClean="0">
                <a:solidFill>
                  <a:schemeClr val="tx2">
                    <a:lumMod val="50000"/>
                  </a:schemeClr>
                </a:solidFill>
              </a:rPr>
              <a:t>MUST</a:t>
            </a:r>
            <a:r>
              <a:rPr lang="en-US" sz="1600" dirty="0" smtClean="0">
                <a:solidFill>
                  <a:schemeClr val="tx2">
                    <a:lumMod val="50000"/>
                  </a:schemeClr>
                </a:solidFill>
              </a:rPr>
              <a:t> obtain written approval from TEA and will be required to enter into a license agreement that may involve the payment of a licensing fee or a royalty.</a:t>
            </a:r>
          </a:p>
          <a:p>
            <a:pPr marL="274320" indent="-274320" eaLnBrk="1" fontAlgn="auto" hangingPunct="1">
              <a:lnSpc>
                <a:spcPct val="80000"/>
              </a:lnSpc>
              <a:spcAft>
                <a:spcPts val="0"/>
              </a:spcAft>
              <a:buClr>
                <a:schemeClr val="accent1"/>
              </a:buClr>
              <a:buSzPct val="85000"/>
              <a:buFont typeface="Wingdings 2" pitchFamily="18" charset="2"/>
              <a:buNone/>
              <a:defRPr/>
            </a:pPr>
            <a:endParaRPr lang="en-US" sz="1600" dirty="0" smtClean="0">
              <a:solidFill>
                <a:schemeClr val="tx2">
                  <a:lumMod val="50000"/>
                </a:schemeClr>
              </a:solidFill>
            </a:endParaRPr>
          </a:p>
          <a:p>
            <a:pPr marL="0" indent="0">
              <a:buFont typeface="Wingdings 2" pitchFamily="18" charset="2"/>
              <a:buNone/>
              <a:defRPr/>
            </a:pPr>
            <a:r>
              <a:rPr lang="en-US" sz="1600" dirty="0" smtClean="0">
                <a:solidFill>
                  <a:schemeClr val="tx2">
                    <a:lumMod val="50000"/>
                  </a:schemeClr>
                </a:solidFill>
              </a:rPr>
              <a:t>Contact </a:t>
            </a:r>
            <a:r>
              <a:rPr lang="en-US" sz="1600" b="1" dirty="0" smtClean="0">
                <a:solidFill>
                  <a:schemeClr val="tx2">
                    <a:lumMod val="50000"/>
                  </a:schemeClr>
                </a:solidFill>
                <a:hlinkClick r:id="rId2" tooltip="copyrights@tea.state.tx.us"/>
              </a:rPr>
              <a:t>TEA Copyrights</a:t>
            </a:r>
            <a:r>
              <a:rPr lang="en-US" sz="1600" dirty="0" smtClean="0">
                <a:solidFill>
                  <a:schemeClr val="tx2">
                    <a:lumMod val="50000"/>
                  </a:schemeClr>
                </a:solidFill>
              </a:rPr>
              <a:t> with any questions you may have.</a:t>
            </a:r>
          </a:p>
          <a:p>
            <a:pPr>
              <a:defRPr/>
            </a:pPr>
            <a:endParaRPr lang="en-US" sz="1600" dirty="0">
              <a:solidFill>
                <a:schemeClr val="tx2">
                  <a:lumMod val="50000"/>
                </a:schemeClr>
              </a:solidFill>
            </a:endParaRPr>
          </a:p>
        </p:txBody>
      </p:sp>
      <p:sp>
        <p:nvSpPr>
          <p:cNvPr id="5" name="Slide Number Placeholder 4"/>
          <p:cNvSpPr>
            <a:spLocks noGrp="1"/>
          </p:cNvSpPr>
          <p:nvPr>
            <p:ph type="sldNum" sz="quarter" idx="12"/>
          </p:nvPr>
        </p:nvSpPr>
        <p:spPr/>
        <p:txBody>
          <a:bodyPr/>
          <a:lstStyle/>
          <a:p>
            <a:fld id="{C244F320-DC63-4F57-9DDB-FDDDE7A62EE5}" type="slidenum">
              <a:rPr lang="en-US" smtClean="0"/>
              <a:pPr/>
              <a:t>2</a:t>
            </a:fld>
            <a:endParaRPr lang="en-US"/>
          </a:p>
        </p:txBody>
      </p:sp>
    </p:spTree>
    <p:extLst>
      <p:ext uri="{BB962C8B-B14F-4D97-AF65-F5344CB8AC3E}">
        <p14:creationId xmlns:p14="http://schemas.microsoft.com/office/powerpoint/2010/main" val="2301698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Light Properties Forensic Uses:</a:t>
            </a:r>
            <a:br>
              <a:rPr lang="en-US" dirty="0"/>
            </a:br>
            <a:r>
              <a:rPr lang="en-US" sz="4000" dirty="0"/>
              <a:t>Types of Spectroscopy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a:t>spectroscope uses prism or diffusion grating to break apart incoming wavelengths; the specific emission/absorption of wavelengths can be used to identify the unknown element in the composition of </a:t>
            </a:r>
            <a:r>
              <a:rPr lang="en-US" dirty="0" smtClean="0"/>
              <a:t>evidence</a:t>
            </a:r>
          </a:p>
          <a:p>
            <a:pPr lvl="1"/>
            <a:r>
              <a:rPr lang="en-US" dirty="0"/>
              <a:t>Infrared (IR) Spectroscopy </a:t>
            </a:r>
            <a:endParaRPr lang="en-US" dirty="0" smtClean="0"/>
          </a:p>
          <a:p>
            <a:pPr lvl="1"/>
            <a:r>
              <a:rPr lang="en-US" dirty="0"/>
              <a:t>Ultraviolet (UV) Spectroscopy </a:t>
            </a:r>
            <a:endParaRPr lang="en-US" dirty="0" smtClean="0"/>
          </a:p>
          <a:p>
            <a:pPr lvl="1"/>
            <a:r>
              <a:rPr lang="en-US" dirty="0"/>
              <a:t>Reflectance Ultraviolet Spectroscopy (RUVIS) </a:t>
            </a:r>
            <a:endParaRPr lang="en-US" dirty="0" smtClean="0"/>
          </a:p>
          <a:p>
            <a:pPr lvl="1"/>
            <a:r>
              <a:rPr lang="en-US" dirty="0"/>
              <a:t>Raman Spectroscopy </a:t>
            </a:r>
            <a:endParaRPr lang="en-US" dirty="0" smtClean="0"/>
          </a:p>
          <a:p>
            <a:pPr lvl="1"/>
            <a:r>
              <a:rPr lang="en-US" dirty="0" err="1"/>
              <a:t>Microspectroscopy</a:t>
            </a:r>
            <a:r>
              <a:rPr lang="en-US" dirty="0"/>
              <a:t> </a:t>
            </a:r>
            <a:endParaRPr lang="en-US" dirty="0" smtClean="0"/>
          </a:p>
          <a:p>
            <a:pPr lvl="1"/>
            <a:r>
              <a:rPr lang="en-US" dirty="0"/>
              <a:t>X-ray Diffraction/Absorption </a:t>
            </a:r>
            <a:endParaRPr lang="en-US" dirty="0" smtClean="0"/>
          </a:p>
          <a:p>
            <a:pPr lvl="1"/>
            <a:r>
              <a:rPr lang="en-US" dirty="0"/>
              <a:t>Atomic Emission/Absorption Spectroscopy </a:t>
            </a:r>
            <a:endParaRPr lang="en-US" dirty="0" smtClean="0"/>
          </a:p>
          <a:p>
            <a:pPr lvl="1"/>
            <a:r>
              <a:rPr lang="en-US" dirty="0"/>
              <a:t>Microwave Spectroscopy </a:t>
            </a:r>
            <a:endParaRPr lang="en-US" dirty="0" smtClean="0"/>
          </a:p>
          <a:p>
            <a:pPr lvl="1"/>
            <a:r>
              <a:rPr lang="en-US" dirty="0"/>
              <a:t>Types of Spectrometry that Don’t Use Light </a:t>
            </a:r>
          </a:p>
        </p:txBody>
      </p:sp>
      <p:sp>
        <p:nvSpPr>
          <p:cNvPr id="4" name="Slide Number Placeholder 3"/>
          <p:cNvSpPr>
            <a:spLocks noGrp="1"/>
          </p:cNvSpPr>
          <p:nvPr>
            <p:ph type="sldNum" sz="quarter" idx="12"/>
          </p:nvPr>
        </p:nvSpPr>
        <p:spPr/>
        <p:txBody>
          <a:bodyPr/>
          <a:lstStyle/>
          <a:p>
            <a:fld id="{C244F320-DC63-4F57-9DDB-FDDDE7A62EE5}" type="slidenum">
              <a:rPr lang="en-US" smtClean="0"/>
              <a:pPr/>
              <a:t>20</a:t>
            </a:fld>
            <a:endParaRPr lang="en-US"/>
          </a:p>
        </p:txBody>
      </p:sp>
      <p:pic>
        <p:nvPicPr>
          <p:cNvPr id="5" name="thumbnail_20492071" descr="Stereo-microscope"/>
          <p:cNvPicPr/>
          <p:nvPr/>
        </p:nvPicPr>
        <p:blipFill>
          <a:blip r:embed="rId2" cstate="print"/>
          <a:srcRect/>
          <a:stretch>
            <a:fillRect/>
          </a:stretch>
        </p:blipFill>
        <p:spPr bwMode="auto">
          <a:xfrm>
            <a:off x="7239000" y="4343400"/>
            <a:ext cx="1676400" cy="1676400"/>
          </a:xfrm>
          <a:prstGeom prst="rect">
            <a:avLst/>
          </a:prstGeom>
          <a:noFill/>
          <a:ln w="9525">
            <a:noFill/>
            <a:miter lim="800000"/>
            <a:headEnd/>
            <a:tailEnd/>
          </a:ln>
        </p:spPr>
      </p:pic>
    </p:spTree>
    <p:extLst>
      <p:ext uri="{BB962C8B-B14F-4D97-AF65-F5344CB8AC3E}">
        <p14:creationId xmlns:p14="http://schemas.microsoft.com/office/powerpoint/2010/main" val="3735008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p>
        </p:txBody>
      </p:sp>
      <p:sp>
        <p:nvSpPr>
          <p:cNvPr id="3" name="Content Placeholder 2"/>
          <p:cNvSpPr>
            <a:spLocks noGrp="1"/>
          </p:cNvSpPr>
          <p:nvPr>
            <p:ph idx="1"/>
          </p:nvPr>
        </p:nvSpPr>
        <p:spPr/>
        <p:txBody>
          <a:bodyPr>
            <a:normAutofit fontScale="92500" lnSpcReduction="20000"/>
          </a:bodyPr>
          <a:lstStyle/>
          <a:p>
            <a:r>
              <a:rPr lang="en-US" dirty="0" smtClean="0"/>
              <a:t>Nuclear Magnetic Resonance (NMR) </a:t>
            </a:r>
            <a:r>
              <a:rPr lang="en-US" sz="2400" dirty="0" smtClean="0"/>
              <a:t>– </a:t>
            </a:r>
            <a:r>
              <a:rPr lang="en-US" sz="2400" dirty="0"/>
              <a:t>radio waves and magnetic fields are used to penetrate unknowns and collect information from </a:t>
            </a:r>
            <a:r>
              <a:rPr lang="en-US" sz="2400" dirty="0" smtClean="0"/>
              <a:t>hydrocarbons</a:t>
            </a:r>
          </a:p>
          <a:p>
            <a:pPr lvl="1"/>
            <a:r>
              <a:rPr lang="en-US" dirty="0" smtClean="0"/>
              <a:t>Valuable </a:t>
            </a:r>
            <a:r>
              <a:rPr lang="en-US" dirty="0"/>
              <a:t>because it is nondestructive – evidence can still be analyzed again </a:t>
            </a:r>
            <a:r>
              <a:rPr lang="en-US" dirty="0" smtClean="0"/>
              <a:t>later</a:t>
            </a:r>
          </a:p>
          <a:p>
            <a:pPr lvl="1"/>
            <a:r>
              <a:rPr lang="en-US" dirty="0" smtClean="0"/>
              <a:t>Can </a:t>
            </a:r>
            <a:r>
              <a:rPr lang="en-US" dirty="0"/>
              <a:t>be used to analyze DNA and/or dangerous samples such as </a:t>
            </a:r>
            <a:r>
              <a:rPr lang="en-US" dirty="0" smtClean="0"/>
              <a:t>explosives</a:t>
            </a:r>
          </a:p>
          <a:p>
            <a:pPr lvl="1"/>
            <a:r>
              <a:rPr lang="en-US" dirty="0" smtClean="0"/>
              <a:t>A </a:t>
            </a:r>
            <a:r>
              <a:rPr lang="en-US" dirty="0"/>
              <a:t>form of NMR is used to determine time of death by finding brain metabolite </a:t>
            </a:r>
            <a:r>
              <a:rPr lang="en-US" dirty="0" smtClean="0"/>
              <a:t>levels</a:t>
            </a:r>
          </a:p>
          <a:p>
            <a:pPr lvl="2"/>
            <a:r>
              <a:rPr lang="en-US" dirty="0" smtClean="0"/>
              <a:t>Electron </a:t>
            </a:r>
            <a:r>
              <a:rPr lang="en-US" dirty="0"/>
              <a:t>Paramagnetic Resonance – uses microwave (not radio) waves for similar </a:t>
            </a:r>
            <a:r>
              <a:rPr lang="en-US" dirty="0" smtClean="0"/>
              <a:t>purposes</a:t>
            </a:r>
          </a:p>
          <a:p>
            <a:pPr lvl="2"/>
            <a:r>
              <a:rPr lang="en-US" dirty="0" smtClean="0"/>
              <a:t>X-ray </a:t>
            </a:r>
            <a:r>
              <a:rPr lang="en-US" dirty="0"/>
              <a:t>Fluorescence, Neutron Activation Analysis (with infrared spectra), Inductive Couples Plasma – other examples of the many technological advances that use various forms of the EM spectrum to analyze and identify forensic evidence </a:t>
            </a:r>
            <a:r>
              <a:rPr lang="en-US" dirty="0" smtClean="0"/>
              <a:t>samples</a:t>
            </a:r>
            <a:endParaRPr lang="en-US"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21</a:t>
            </a:fld>
            <a:endParaRPr lang="en-US"/>
          </a:p>
        </p:txBody>
      </p:sp>
    </p:spTree>
    <p:extLst>
      <p:ext uri="{BB962C8B-B14F-4D97-AF65-F5344CB8AC3E}">
        <p14:creationId xmlns:p14="http://schemas.microsoft.com/office/powerpoint/2010/main" val="2329480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a:t>
            </a:r>
            <a:r>
              <a:rPr lang="en-US" sz="3200" dirty="0" smtClean="0"/>
              <a:t>Radiation</a:t>
            </a:r>
            <a:br>
              <a:rPr lang="en-US" sz="3200" dirty="0" smtClean="0"/>
            </a:br>
            <a:r>
              <a:rPr lang="en-US" sz="2400" dirty="0" smtClean="0"/>
              <a:t>(continued) </a:t>
            </a:r>
            <a:endParaRPr lang="en-US" sz="2400" dirty="0"/>
          </a:p>
        </p:txBody>
      </p:sp>
      <p:sp>
        <p:nvSpPr>
          <p:cNvPr id="3" name="Content Placeholder 2"/>
          <p:cNvSpPr>
            <a:spLocks noGrp="1"/>
          </p:cNvSpPr>
          <p:nvPr>
            <p:ph idx="1"/>
          </p:nvPr>
        </p:nvSpPr>
        <p:spPr/>
        <p:txBody>
          <a:bodyPr>
            <a:normAutofit fontScale="92500" lnSpcReduction="10000"/>
          </a:bodyPr>
          <a:lstStyle/>
          <a:p>
            <a:r>
              <a:rPr lang="en-US" sz="2400" dirty="0" smtClean="0"/>
              <a:t>Immersion </a:t>
            </a:r>
            <a:r>
              <a:rPr lang="en-US" sz="2400" dirty="0"/>
              <a:t>Test – a transparent object (glass) is immersed in several liquids with known refractive indexes to compare the refractive </a:t>
            </a:r>
            <a:r>
              <a:rPr lang="en-US" sz="2400" dirty="0" smtClean="0"/>
              <a:t>indexes</a:t>
            </a:r>
          </a:p>
          <a:p>
            <a:pPr lvl="1"/>
            <a:r>
              <a:rPr lang="en-US" dirty="0" smtClean="0"/>
              <a:t>Glass </a:t>
            </a:r>
            <a:r>
              <a:rPr lang="en-US" dirty="0"/>
              <a:t>appears to be “invisible” or disappear in liquid that has the same refractive </a:t>
            </a:r>
            <a:r>
              <a:rPr lang="en-US" dirty="0" smtClean="0"/>
              <a:t>index</a:t>
            </a:r>
          </a:p>
          <a:p>
            <a:pPr lvl="1"/>
            <a:r>
              <a:rPr lang="en-US" dirty="0" smtClean="0"/>
              <a:t>If </a:t>
            </a:r>
            <a:r>
              <a:rPr lang="en-US" dirty="0"/>
              <a:t>the liquid has a lower or higher refractive index than the glass, the glass can still be seen (with a halo around </a:t>
            </a:r>
            <a:r>
              <a:rPr lang="en-US" dirty="0" smtClean="0"/>
              <a:t>it)</a:t>
            </a:r>
          </a:p>
          <a:p>
            <a:pPr lvl="1"/>
            <a:r>
              <a:rPr lang="en-US" dirty="0" smtClean="0"/>
              <a:t>Examples</a:t>
            </a:r>
            <a:endParaRPr lang="en-US" dirty="0"/>
          </a:p>
          <a:p>
            <a:pPr lvl="2"/>
            <a:r>
              <a:rPr lang="en-US" dirty="0" smtClean="0"/>
              <a:t>Methanol RI = 1.33</a:t>
            </a:r>
          </a:p>
          <a:p>
            <a:pPr lvl="2"/>
            <a:r>
              <a:rPr lang="en-US" dirty="0" smtClean="0"/>
              <a:t>Glycerin RI = 1.47</a:t>
            </a:r>
          </a:p>
          <a:p>
            <a:pPr lvl="2"/>
            <a:r>
              <a:rPr lang="en-US" dirty="0" smtClean="0"/>
              <a:t>Clove </a:t>
            </a:r>
            <a:r>
              <a:rPr lang="en-US" dirty="0"/>
              <a:t>Oil </a:t>
            </a:r>
            <a:r>
              <a:rPr lang="en-US" dirty="0" smtClean="0"/>
              <a:t>RI = </a:t>
            </a:r>
            <a:r>
              <a:rPr lang="en-US" dirty="0"/>
              <a:t>1.54 </a:t>
            </a:r>
            <a:endParaRPr lang="en-US" dirty="0" smtClean="0"/>
          </a:p>
          <a:p>
            <a:pPr lvl="2"/>
            <a:r>
              <a:rPr lang="en-US" dirty="0" smtClean="0"/>
              <a:t>Pyrex </a:t>
            </a:r>
            <a:r>
              <a:rPr lang="en-US" dirty="0"/>
              <a:t>Glass </a:t>
            </a:r>
            <a:r>
              <a:rPr lang="en-US" dirty="0" smtClean="0"/>
              <a:t>RI = </a:t>
            </a:r>
            <a:r>
              <a:rPr lang="en-US" dirty="0"/>
              <a:t>1.47 (would disappear in </a:t>
            </a:r>
            <a:r>
              <a:rPr lang="en-US" dirty="0" smtClean="0"/>
              <a:t>glycerin)</a:t>
            </a:r>
          </a:p>
          <a:p>
            <a:pPr lvl="2"/>
            <a:r>
              <a:rPr lang="en-US" dirty="0" smtClean="0"/>
              <a:t>Lead </a:t>
            </a:r>
            <a:r>
              <a:rPr lang="en-US" dirty="0"/>
              <a:t>Glass </a:t>
            </a:r>
            <a:r>
              <a:rPr lang="en-US" dirty="0" smtClean="0"/>
              <a:t>RI = </a:t>
            </a:r>
            <a:r>
              <a:rPr lang="en-US" dirty="0"/>
              <a:t>1.56 (would disappear in clove oil</a:t>
            </a:r>
            <a:r>
              <a:rPr lang="en-US" dirty="0" smtClean="0"/>
              <a:t>)</a:t>
            </a:r>
            <a:endParaRPr lang="en-US"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22</a:t>
            </a:fld>
            <a:endParaRPr lang="en-US"/>
          </a:p>
        </p:txBody>
      </p:sp>
    </p:spTree>
    <p:extLst>
      <p:ext uri="{BB962C8B-B14F-4D97-AF65-F5344CB8AC3E}">
        <p14:creationId xmlns:p14="http://schemas.microsoft.com/office/powerpoint/2010/main" val="1197108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r>
              <a:rPr lang="en-US" sz="3200" dirty="0" smtClean="0"/>
              <a:t/>
            </a:r>
            <a:br>
              <a:rPr lang="en-US" sz="3200" dirty="0" smtClean="0"/>
            </a:br>
            <a:r>
              <a:rPr lang="en-US" sz="2400" dirty="0"/>
              <a:t>(continued) </a:t>
            </a:r>
          </a:p>
        </p:txBody>
      </p:sp>
      <p:sp>
        <p:nvSpPr>
          <p:cNvPr id="3" name="Content Placeholder 2"/>
          <p:cNvSpPr>
            <a:spLocks noGrp="1"/>
          </p:cNvSpPr>
          <p:nvPr>
            <p:ph idx="1"/>
          </p:nvPr>
        </p:nvSpPr>
        <p:spPr/>
        <p:txBody>
          <a:bodyPr>
            <a:noAutofit/>
          </a:bodyPr>
          <a:lstStyle/>
          <a:p>
            <a:r>
              <a:rPr lang="en-US" sz="2200" dirty="0" smtClean="0"/>
              <a:t>Immersion </a:t>
            </a:r>
            <a:r>
              <a:rPr lang="en-US" sz="2200" dirty="0"/>
              <a:t>Test – a transparent object (glass) is immersed </a:t>
            </a:r>
          </a:p>
          <a:p>
            <a:pPr lvl="1"/>
            <a:r>
              <a:rPr lang="en-US" sz="2200" dirty="0" smtClean="0"/>
              <a:t>Other </a:t>
            </a:r>
            <a:r>
              <a:rPr lang="en-US" sz="2200" dirty="0"/>
              <a:t>Large Scale Uses of Refractive </a:t>
            </a:r>
            <a:r>
              <a:rPr lang="en-US" sz="2200" dirty="0" smtClean="0"/>
              <a:t>Index</a:t>
            </a:r>
          </a:p>
          <a:p>
            <a:pPr lvl="2"/>
            <a:r>
              <a:rPr lang="en-US" dirty="0" err="1" smtClean="0"/>
              <a:t>Refractometer</a:t>
            </a:r>
            <a:r>
              <a:rPr lang="en-US" dirty="0" smtClean="0"/>
              <a:t> </a:t>
            </a:r>
            <a:r>
              <a:rPr lang="en-US" dirty="0"/>
              <a:t>– determines the refractive index of various solids and </a:t>
            </a:r>
            <a:r>
              <a:rPr lang="en-US" dirty="0" smtClean="0"/>
              <a:t>liquids</a:t>
            </a:r>
          </a:p>
          <a:p>
            <a:pPr lvl="3"/>
            <a:r>
              <a:rPr lang="en-US" sz="2200" dirty="0" smtClean="0"/>
              <a:t>Used </a:t>
            </a:r>
            <a:r>
              <a:rPr lang="en-US" sz="2200" dirty="0"/>
              <a:t>to determine the identity of unknowns in forensics </a:t>
            </a:r>
            <a:endParaRPr lang="en-US" sz="2200" dirty="0" smtClean="0"/>
          </a:p>
          <a:p>
            <a:pPr lvl="3"/>
            <a:r>
              <a:rPr lang="en-US" sz="2200" dirty="0" smtClean="0"/>
              <a:t>Can </a:t>
            </a:r>
            <a:r>
              <a:rPr lang="en-US" sz="2200" dirty="0"/>
              <a:t>be handheld for fieldwork or larger for a laboratory </a:t>
            </a:r>
            <a:r>
              <a:rPr lang="en-US" sz="2200" dirty="0" smtClean="0"/>
              <a:t>counter</a:t>
            </a:r>
          </a:p>
          <a:p>
            <a:pPr lvl="3"/>
            <a:r>
              <a:rPr lang="en-US" sz="2200" dirty="0" smtClean="0"/>
              <a:t>Also </a:t>
            </a:r>
            <a:r>
              <a:rPr lang="en-US" sz="2200" dirty="0"/>
              <a:t>used to determine the density of liquids and the concentrations of various components in the liquids (sugar in urine, drugs in the blood, etc.)</a:t>
            </a:r>
          </a:p>
          <a:p>
            <a:endParaRPr lang="en-US" sz="2200" dirty="0" smtClean="0"/>
          </a:p>
          <a:p>
            <a:endParaRPr lang="en-US" sz="22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23</a:t>
            </a:fld>
            <a:endParaRPr lang="en-US"/>
          </a:p>
        </p:txBody>
      </p:sp>
    </p:spTree>
    <p:extLst>
      <p:ext uri="{BB962C8B-B14F-4D97-AF65-F5344CB8AC3E}">
        <p14:creationId xmlns:p14="http://schemas.microsoft.com/office/powerpoint/2010/main" val="855576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r>
              <a:rPr lang="en-US" sz="3200" dirty="0" smtClean="0"/>
              <a:t/>
            </a:r>
            <a:br>
              <a:rPr lang="en-US" sz="3200" dirty="0" smtClean="0"/>
            </a:br>
            <a:r>
              <a:rPr lang="en-US" sz="2400" dirty="0"/>
              <a:t>(continued) </a:t>
            </a:r>
          </a:p>
        </p:txBody>
      </p:sp>
      <p:sp>
        <p:nvSpPr>
          <p:cNvPr id="3" name="Content Placeholder 2"/>
          <p:cNvSpPr>
            <a:spLocks noGrp="1"/>
          </p:cNvSpPr>
          <p:nvPr>
            <p:ph idx="1"/>
          </p:nvPr>
        </p:nvSpPr>
        <p:spPr/>
        <p:txBody>
          <a:bodyPr>
            <a:noAutofit/>
          </a:bodyPr>
          <a:lstStyle/>
          <a:p>
            <a:r>
              <a:rPr lang="en-US" sz="2000" dirty="0" smtClean="0"/>
              <a:t>Finding </a:t>
            </a:r>
            <a:r>
              <a:rPr lang="en-US" sz="2000" dirty="0"/>
              <a:t>the Diameter/Width of a Minute Object – Thomas Young’s Double Split Patterns (interference/ diffraction of light): an experiment that showed that specific light patterns are dependent on the number of slits through which light is </a:t>
            </a:r>
            <a:r>
              <a:rPr lang="en-US" sz="2000" dirty="0" smtClean="0"/>
              <a:t>shown</a:t>
            </a:r>
          </a:p>
          <a:p>
            <a:pPr lvl="1"/>
            <a:r>
              <a:rPr lang="en-US" sz="2000" dirty="0" smtClean="0"/>
              <a:t>Using </a:t>
            </a:r>
            <a:r>
              <a:rPr lang="en-US" sz="2000" dirty="0"/>
              <a:t>the known frequency of light and measurements of interference patterns you can determine the actual width of the solid that caused the light to </a:t>
            </a:r>
            <a:r>
              <a:rPr lang="en-US" sz="2000" dirty="0" smtClean="0"/>
              <a:t>split</a:t>
            </a:r>
          </a:p>
          <a:p>
            <a:pPr lvl="1"/>
            <a:r>
              <a:rPr lang="en-US" sz="2000" dirty="0" smtClean="0"/>
              <a:t>To </a:t>
            </a:r>
            <a:r>
              <a:rPr lang="en-US" sz="2000" dirty="0"/>
              <a:t>find the diameter or width of an object: d = </a:t>
            </a:r>
            <a:r>
              <a:rPr lang="en-US" sz="2000" dirty="0" err="1"/>
              <a:t>lL</a:t>
            </a:r>
            <a:r>
              <a:rPr lang="en-US" sz="2000" dirty="0"/>
              <a:t> </a:t>
            </a:r>
            <a:r>
              <a:rPr lang="en-US" sz="2000" dirty="0">
                <a:sym typeface="Symbol"/>
              </a:rPr>
              <a:t></a:t>
            </a:r>
            <a:r>
              <a:rPr lang="en-US" sz="2000" dirty="0"/>
              <a:t> </a:t>
            </a:r>
            <a:r>
              <a:rPr lang="en-US" sz="2000" dirty="0" smtClean="0"/>
              <a:t>10S</a:t>
            </a:r>
          </a:p>
          <a:p>
            <a:pPr lvl="2"/>
            <a:r>
              <a:rPr lang="en-US" sz="2000" dirty="0" smtClean="0"/>
              <a:t>d </a:t>
            </a:r>
            <a:r>
              <a:rPr lang="en-US" sz="2000" dirty="0"/>
              <a:t>= diameter of a minute object in micrometers (µm) </a:t>
            </a:r>
            <a:endParaRPr lang="en-US" sz="2000" dirty="0" smtClean="0"/>
          </a:p>
          <a:p>
            <a:pPr lvl="2"/>
            <a:r>
              <a:rPr lang="en-US" sz="2000" dirty="0" smtClean="0"/>
              <a:t>I </a:t>
            </a:r>
            <a:r>
              <a:rPr lang="en-US" sz="2000" dirty="0"/>
              <a:t>= wavelength of the light (nm) </a:t>
            </a:r>
            <a:endParaRPr lang="en-US" sz="2000" dirty="0" smtClean="0"/>
          </a:p>
          <a:p>
            <a:pPr lvl="2"/>
            <a:r>
              <a:rPr lang="en-US" sz="2000" dirty="0" smtClean="0"/>
              <a:t>L</a:t>
            </a:r>
            <a:r>
              <a:rPr lang="en-US" sz="2000" dirty="0"/>
              <a:t>= distance from the light source to the screen (</a:t>
            </a:r>
            <a:r>
              <a:rPr lang="en-US" sz="2000" dirty="0" smtClean="0"/>
              <a:t>m)</a:t>
            </a:r>
          </a:p>
          <a:p>
            <a:pPr lvl="2"/>
            <a:r>
              <a:rPr lang="en-US" sz="2000" dirty="0" smtClean="0"/>
              <a:t>S </a:t>
            </a:r>
            <a:r>
              <a:rPr lang="en-US" sz="2000" dirty="0"/>
              <a:t>= the average distance between bands (cm) </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24</a:t>
            </a:fld>
            <a:endParaRPr lang="en-US"/>
          </a:p>
        </p:txBody>
      </p:sp>
    </p:spTree>
    <p:extLst>
      <p:ext uri="{BB962C8B-B14F-4D97-AF65-F5344CB8AC3E}">
        <p14:creationId xmlns:p14="http://schemas.microsoft.com/office/powerpoint/2010/main" val="1433829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r>
              <a:rPr lang="en-US" sz="3200" dirty="0" smtClean="0"/>
              <a:t/>
            </a:r>
            <a:br>
              <a:rPr lang="en-US" sz="3200" dirty="0" smtClean="0"/>
            </a:br>
            <a:r>
              <a:rPr lang="en-US" sz="2400" dirty="0"/>
              <a:t>(continued) </a:t>
            </a:r>
          </a:p>
        </p:txBody>
      </p:sp>
      <p:sp>
        <p:nvSpPr>
          <p:cNvPr id="3" name="Content Placeholder 2"/>
          <p:cNvSpPr>
            <a:spLocks noGrp="1"/>
          </p:cNvSpPr>
          <p:nvPr>
            <p:ph idx="1"/>
          </p:nvPr>
        </p:nvSpPr>
        <p:spPr>
          <a:xfrm>
            <a:off x="457200" y="1600200"/>
            <a:ext cx="7010400" cy="4709160"/>
          </a:xfrm>
        </p:spPr>
        <p:txBody>
          <a:bodyPr>
            <a:noAutofit/>
          </a:bodyPr>
          <a:lstStyle/>
          <a:p>
            <a:r>
              <a:rPr lang="en-US" sz="2000" dirty="0" smtClean="0"/>
              <a:t>Uses </a:t>
            </a:r>
            <a:r>
              <a:rPr lang="en-US" sz="2000" dirty="0"/>
              <a:t>of Infrared Light (Thermal Radiation) – many materials are sensitive to thermal or infrared (IR) radiation (IR waves are longer waves in the EM </a:t>
            </a:r>
            <a:r>
              <a:rPr lang="en-US" sz="2000" dirty="0" smtClean="0"/>
              <a:t>spectrum)</a:t>
            </a:r>
          </a:p>
          <a:p>
            <a:pPr lvl="1"/>
            <a:r>
              <a:rPr lang="en-US" sz="2000" dirty="0" smtClean="0"/>
              <a:t>Used </a:t>
            </a:r>
            <a:r>
              <a:rPr lang="en-US" sz="2000" dirty="0"/>
              <a:t>in night vision </a:t>
            </a:r>
            <a:r>
              <a:rPr lang="en-US" sz="2000" dirty="0" smtClean="0"/>
              <a:t>goggles/equipment</a:t>
            </a:r>
          </a:p>
          <a:p>
            <a:pPr lvl="1"/>
            <a:r>
              <a:rPr lang="en-US" sz="2000" dirty="0" smtClean="0"/>
              <a:t>Many </a:t>
            </a:r>
            <a:r>
              <a:rPr lang="en-US" sz="2000" dirty="0"/>
              <a:t>types of crime scene evidence are located because they will absorb visible light and show </a:t>
            </a:r>
            <a:r>
              <a:rPr lang="en-US" sz="2000" dirty="0" smtClean="0"/>
              <a:t>IR</a:t>
            </a:r>
          </a:p>
          <a:p>
            <a:pPr lvl="1"/>
            <a:r>
              <a:rPr lang="en-US" sz="2000" dirty="0" smtClean="0"/>
              <a:t>IR </a:t>
            </a:r>
            <a:r>
              <a:rPr lang="en-US" sz="2000" dirty="0"/>
              <a:t>luminescence is used for many types of document </a:t>
            </a:r>
            <a:r>
              <a:rPr lang="en-US" sz="2000" dirty="0" smtClean="0"/>
              <a:t>analysis</a:t>
            </a:r>
          </a:p>
          <a:p>
            <a:pPr lvl="2"/>
            <a:r>
              <a:rPr lang="en-US" sz="2000" dirty="0" smtClean="0"/>
              <a:t>Illegal Alteration</a:t>
            </a:r>
          </a:p>
          <a:p>
            <a:pPr lvl="2"/>
            <a:r>
              <a:rPr lang="en-US" sz="2000" dirty="0" smtClean="0"/>
              <a:t>Erased Writing</a:t>
            </a:r>
          </a:p>
          <a:p>
            <a:pPr lvl="2"/>
            <a:r>
              <a:rPr lang="en-US" sz="2000" dirty="0" smtClean="0"/>
              <a:t>IR </a:t>
            </a:r>
            <a:r>
              <a:rPr lang="en-US" sz="2000" dirty="0"/>
              <a:t>absorption or glow from different </a:t>
            </a:r>
            <a:r>
              <a:rPr lang="en-US" sz="2000" dirty="0" smtClean="0"/>
              <a:t>inks</a:t>
            </a:r>
          </a:p>
          <a:p>
            <a:pPr lvl="2"/>
            <a:r>
              <a:rPr lang="en-US" sz="2000" dirty="0" smtClean="0"/>
              <a:t>Revelation </a:t>
            </a:r>
            <a:r>
              <a:rPr lang="en-US" sz="2000" dirty="0"/>
              <a:t>of charred document </a:t>
            </a:r>
            <a:r>
              <a:rPr lang="en-US" sz="2000" dirty="0" smtClean="0"/>
              <a:t>contents</a:t>
            </a:r>
          </a:p>
          <a:p>
            <a:pPr lvl="2"/>
            <a:r>
              <a:rPr lang="en-US" sz="2000" dirty="0" smtClean="0"/>
              <a:t>Used </a:t>
            </a:r>
            <a:r>
              <a:rPr lang="en-US" sz="2000" dirty="0"/>
              <a:t>in conjunction with other </a:t>
            </a:r>
            <a:r>
              <a:rPr lang="en-US" sz="2000" dirty="0" smtClean="0"/>
              <a:t>technology</a:t>
            </a:r>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25</a:t>
            </a:fld>
            <a:endParaRPr lang="en-US"/>
          </a:p>
        </p:txBody>
      </p:sp>
      <p:pic>
        <p:nvPicPr>
          <p:cNvPr id="5" name="Picture 4" descr="Thermographic areas of a photographer"/>
          <p:cNvPicPr/>
          <p:nvPr/>
        </p:nvPicPr>
        <p:blipFill>
          <a:blip r:embed="rId2" cstate="print"/>
          <a:srcRect/>
          <a:stretch>
            <a:fillRect/>
          </a:stretch>
        </p:blipFill>
        <p:spPr bwMode="auto">
          <a:xfrm>
            <a:off x="7010400" y="4267200"/>
            <a:ext cx="1447800" cy="1524000"/>
          </a:xfrm>
          <a:prstGeom prst="rect">
            <a:avLst/>
          </a:prstGeom>
          <a:noFill/>
          <a:ln w="9525">
            <a:noFill/>
            <a:miter lim="800000"/>
            <a:headEnd/>
            <a:tailEnd/>
          </a:ln>
          <a:effectLst>
            <a:softEdge rad="63500"/>
          </a:effectLst>
        </p:spPr>
      </p:pic>
    </p:spTree>
    <p:extLst>
      <p:ext uri="{BB962C8B-B14F-4D97-AF65-F5344CB8AC3E}">
        <p14:creationId xmlns:p14="http://schemas.microsoft.com/office/powerpoint/2010/main" val="1364103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r>
              <a:rPr lang="en-US" sz="3200" dirty="0" smtClean="0"/>
              <a:t/>
            </a:r>
            <a:br>
              <a:rPr lang="en-US" sz="3200" dirty="0" smtClean="0"/>
            </a:br>
            <a:r>
              <a:rPr lang="en-US" sz="2400" dirty="0"/>
              <a:t>(continued) </a:t>
            </a:r>
          </a:p>
        </p:txBody>
      </p:sp>
      <p:sp>
        <p:nvSpPr>
          <p:cNvPr id="3" name="Content Placeholder 2"/>
          <p:cNvSpPr>
            <a:spLocks noGrp="1"/>
          </p:cNvSpPr>
          <p:nvPr>
            <p:ph idx="1"/>
          </p:nvPr>
        </p:nvSpPr>
        <p:spPr/>
        <p:txBody>
          <a:bodyPr>
            <a:noAutofit/>
          </a:bodyPr>
          <a:lstStyle/>
          <a:p>
            <a:pPr>
              <a:spcBef>
                <a:spcPts val="200"/>
              </a:spcBef>
            </a:pPr>
            <a:r>
              <a:rPr lang="en-US" sz="2000" dirty="0" smtClean="0"/>
              <a:t>Uses </a:t>
            </a:r>
            <a:r>
              <a:rPr lang="en-US" sz="2000" dirty="0"/>
              <a:t>of Ultraviolet Light (Black </a:t>
            </a:r>
            <a:r>
              <a:rPr lang="en-US" sz="2000" dirty="0" smtClean="0"/>
              <a:t>Light)</a:t>
            </a:r>
          </a:p>
          <a:p>
            <a:pPr lvl="1">
              <a:spcBef>
                <a:spcPts val="200"/>
              </a:spcBef>
            </a:pPr>
            <a:r>
              <a:rPr lang="en-US" sz="2000" dirty="0" smtClean="0"/>
              <a:t>Mostly </a:t>
            </a:r>
            <a:r>
              <a:rPr lang="en-US" sz="2000" dirty="0"/>
              <a:t>used in evidence </a:t>
            </a:r>
            <a:r>
              <a:rPr lang="en-US" sz="2000" dirty="0" smtClean="0"/>
              <a:t>collection</a:t>
            </a:r>
          </a:p>
          <a:p>
            <a:pPr lvl="2">
              <a:spcBef>
                <a:spcPts val="200"/>
              </a:spcBef>
            </a:pPr>
            <a:r>
              <a:rPr lang="en-US" sz="2000" dirty="0" smtClean="0"/>
              <a:t>Many </a:t>
            </a:r>
            <a:r>
              <a:rPr lang="en-US" sz="2000" dirty="0"/>
              <a:t>bodily fluids (biomolecules) fluoresce when illuminated by a source of UV </a:t>
            </a:r>
            <a:r>
              <a:rPr lang="en-US" sz="2000" dirty="0" smtClean="0"/>
              <a:t>light</a:t>
            </a:r>
          </a:p>
          <a:p>
            <a:pPr lvl="2">
              <a:spcBef>
                <a:spcPts val="200"/>
              </a:spcBef>
            </a:pPr>
            <a:r>
              <a:rPr lang="en-US" sz="2000" dirty="0" smtClean="0"/>
              <a:t>Detection </a:t>
            </a:r>
            <a:r>
              <a:rPr lang="en-US" sz="2000" dirty="0"/>
              <a:t>of crime scene stains such as saliva, semen, vaginal fluids, urine, and </a:t>
            </a:r>
            <a:r>
              <a:rPr lang="en-US" sz="2000" dirty="0" smtClean="0"/>
              <a:t>perspiration</a:t>
            </a:r>
          </a:p>
          <a:p>
            <a:pPr lvl="2">
              <a:spcBef>
                <a:spcPts val="200"/>
              </a:spcBef>
            </a:pPr>
            <a:r>
              <a:rPr lang="en-US" sz="2000" dirty="0" smtClean="0"/>
              <a:t>Many </a:t>
            </a:r>
            <a:r>
              <a:rPr lang="en-US" sz="2000" dirty="0"/>
              <a:t>times latent fingerprints will fluoresce for detection </a:t>
            </a:r>
            <a:r>
              <a:rPr lang="en-US" sz="2000" dirty="0" smtClean="0"/>
              <a:t>purposes</a:t>
            </a:r>
          </a:p>
          <a:p>
            <a:pPr lvl="1">
              <a:spcBef>
                <a:spcPts val="200"/>
              </a:spcBef>
            </a:pPr>
            <a:r>
              <a:rPr lang="en-US" sz="2000" dirty="0" smtClean="0"/>
              <a:t>UV </a:t>
            </a:r>
            <a:r>
              <a:rPr lang="en-US" sz="2000" dirty="0"/>
              <a:t>light analysis is recommended as a first choice by the FBI for examining and identifying biological </a:t>
            </a:r>
            <a:r>
              <a:rPr lang="en-US" sz="2000" dirty="0" smtClean="0"/>
              <a:t>evidence</a:t>
            </a:r>
          </a:p>
          <a:p>
            <a:pPr lvl="1">
              <a:spcBef>
                <a:spcPts val="200"/>
              </a:spcBef>
            </a:pPr>
            <a:r>
              <a:rPr lang="en-US" sz="2000" dirty="0" smtClean="0"/>
              <a:t>Also </a:t>
            </a:r>
            <a:r>
              <a:rPr lang="en-US" sz="2000" dirty="0"/>
              <a:t>used for authenticating signatures, paintings, and ink </a:t>
            </a:r>
            <a:r>
              <a:rPr lang="en-US" sz="2000" dirty="0" smtClean="0"/>
              <a:t>stains</a:t>
            </a:r>
          </a:p>
          <a:p>
            <a:pPr lvl="1">
              <a:spcBef>
                <a:spcPts val="200"/>
              </a:spcBef>
            </a:pPr>
            <a:r>
              <a:rPr lang="en-US" sz="2000" dirty="0" smtClean="0"/>
              <a:t>Used </a:t>
            </a:r>
            <a:r>
              <a:rPr lang="en-US" sz="2000" dirty="0"/>
              <a:t>in the detection of trace evidence and illegal </a:t>
            </a:r>
            <a:r>
              <a:rPr lang="en-US" sz="2000" dirty="0" smtClean="0"/>
              <a:t>substances</a:t>
            </a:r>
          </a:p>
          <a:p>
            <a:pPr lvl="1">
              <a:spcBef>
                <a:spcPts val="200"/>
              </a:spcBef>
            </a:pPr>
            <a:r>
              <a:rPr lang="en-US" sz="2000" dirty="0" smtClean="0"/>
              <a:t>Used </a:t>
            </a:r>
            <a:r>
              <a:rPr lang="en-US" sz="2000" dirty="0"/>
              <a:t>to see the light of luminol in order to find blood </a:t>
            </a:r>
            <a:r>
              <a:rPr lang="en-US" sz="2000" dirty="0" smtClean="0"/>
              <a:t>evidence</a:t>
            </a:r>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26</a:t>
            </a:fld>
            <a:endParaRPr lang="en-US"/>
          </a:p>
        </p:txBody>
      </p:sp>
    </p:spTree>
    <p:extLst>
      <p:ext uri="{BB962C8B-B14F-4D97-AF65-F5344CB8AC3E}">
        <p14:creationId xmlns:p14="http://schemas.microsoft.com/office/powerpoint/2010/main" val="2150020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r>
              <a:rPr lang="en-US" sz="3200" dirty="0" smtClean="0"/>
              <a:t/>
            </a:r>
            <a:br>
              <a:rPr lang="en-US" sz="3200" dirty="0" smtClean="0"/>
            </a:br>
            <a:r>
              <a:rPr lang="en-US" sz="2400" dirty="0"/>
              <a:t>(continued) </a:t>
            </a:r>
          </a:p>
        </p:txBody>
      </p:sp>
      <p:sp>
        <p:nvSpPr>
          <p:cNvPr id="3" name="Content Placeholder 2"/>
          <p:cNvSpPr>
            <a:spLocks noGrp="1"/>
          </p:cNvSpPr>
          <p:nvPr>
            <p:ph idx="1"/>
          </p:nvPr>
        </p:nvSpPr>
        <p:spPr/>
        <p:txBody>
          <a:bodyPr>
            <a:noAutofit/>
          </a:bodyPr>
          <a:lstStyle/>
          <a:p>
            <a:r>
              <a:rPr lang="en-US" sz="2000" dirty="0" smtClean="0"/>
              <a:t>Forensic </a:t>
            </a:r>
            <a:r>
              <a:rPr lang="en-US" sz="2000" dirty="0"/>
              <a:t>Light </a:t>
            </a:r>
            <a:r>
              <a:rPr lang="en-US" sz="2000" dirty="0" smtClean="0"/>
              <a:t>Source</a:t>
            </a:r>
          </a:p>
          <a:p>
            <a:pPr lvl="1"/>
            <a:r>
              <a:rPr lang="en-US" sz="2000" dirty="0" smtClean="0"/>
              <a:t>A </a:t>
            </a:r>
            <a:r>
              <a:rPr lang="en-US" sz="2000" dirty="0"/>
              <a:t>powerful lamp with ultraviolet, visible, and infrared wavelengths of light that has many components to enhance </a:t>
            </a:r>
            <a:r>
              <a:rPr lang="en-US" sz="2000" dirty="0" smtClean="0"/>
              <a:t>visualization</a:t>
            </a:r>
          </a:p>
          <a:p>
            <a:pPr lvl="1"/>
            <a:r>
              <a:rPr lang="en-US" sz="2000" dirty="0" smtClean="0"/>
              <a:t>Direct </a:t>
            </a:r>
            <a:r>
              <a:rPr lang="en-US" sz="2000" dirty="0"/>
              <a:t>lighting, such as a strong white light, is very useful to reveal trace </a:t>
            </a:r>
            <a:r>
              <a:rPr lang="en-US" sz="2000" dirty="0" smtClean="0"/>
              <a:t>evidence</a:t>
            </a:r>
          </a:p>
          <a:p>
            <a:pPr lvl="1"/>
            <a:r>
              <a:rPr lang="en-US" sz="2000" dirty="0" smtClean="0"/>
              <a:t>Oblique </a:t>
            </a:r>
            <a:r>
              <a:rPr lang="en-US" sz="2000" dirty="0"/>
              <a:t>or parallel lighting will also reveal small </a:t>
            </a:r>
            <a:r>
              <a:rPr lang="en-US" sz="2000" dirty="0" smtClean="0"/>
              <a:t>particles</a:t>
            </a:r>
          </a:p>
          <a:p>
            <a:pPr lvl="1"/>
            <a:r>
              <a:rPr lang="en-US" sz="2000" dirty="0" smtClean="0"/>
              <a:t>Used </a:t>
            </a:r>
            <a:r>
              <a:rPr lang="en-US" sz="2000" dirty="0"/>
              <a:t>with all types of magnifiers and </a:t>
            </a:r>
            <a:r>
              <a:rPr lang="en-US" sz="2000" dirty="0" smtClean="0"/>
              <a:t>microscopes</a:t>
            </a:r>
          </a:p>
          <a:p>
            <a:pPr lvl="1"/>
            <a:r>
              <a:rPr lang="en-US" sz="2000" dirty="0" smtClean="0"/>
              <a:t>A </a:t>
            </a:r>
            <a:r>
              <a:rPr lang="en-US" sz="2000" dirty="0"/>
              <a:t>multiple color band can penetrate many skin depths to reveal details of a bruise </a:t>
            </a:r>
            <a:r>
              <a:rPr lang="en-US" sz="2000" dirty="0" smtClean="0"/>
              <a:t>pattern</a:t>
            </a:r>
          </a:p>
          <a:p>
            <a:pPr lvl="1"/>
            <a:r>
              <a:rPr lang="en-US" sz="2000" dirty="0" smtClean="0"/>
              <a:t>White </a:t>
            </a:r>
            <a:r>
              <a:rPr lang="en-US" sz="2000" dirty="0"/>
              <a:t>light is normally used first, with other wave lengths, chemicals, goggles, polarizers, and colored lenses are used after the initial observation</a:t>
            </a:r>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27</a:t>
            </a:fld>
            <a:endParaRPr lang="en-US"/>
          </a:p>
        </p:txBody>
      </p:sp>
    </p:spTree>
    <p:extLst>
      <p:ext uri="{BB962C8B-B14F-4D97-AF65-F5344CB8AC3E}">
        <p14:creationId xmlns:p14="http://schemas.microsoft.com/office/powerpoint/2010/main" val="1470510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Light Properties Forensic Uses:</a:t>
            </a:r>
            <a:br>
              <a:rPr lang="en-US" sz="3200" dirty="0"/>
            </a:br>
            <a:r>
              <a:rPr lang="en-US" sz="3200" dirty="0"/>
              <a:t>Other Forensic Uses of EM Radiation </a:t>
            </a:r>
            <a:r>
              <a:rPr lang="en-US" sz="3200" dirty="0" smtClean="0"/>
              <a:t/>
            </a:r>
            <a:br>
              <a:rPr lang="en-US" sz="3200" dirty="0" smtClean="0"/>
            </a:br>
            <a:r>
              <a:rPr lang="en-US" sz="2400" dirty="0"/>
              <a:t>(continued) </a:t>
            </a:r>
          </a:p>
        </p:txBody>
      </p:sp>
      <p:sp>
        <p:nvSpPr>
          <p:cNvPr id="3" name="Content Placeholder 2"/>
          <p:cNvSpPr>
            <a:spLocks noGrp="1"/>
          </p:cNvSpPr>
          <p:nvPr>
            <p:ph idx="1"/>
          </p:nvPr>
        </p:nvSpPr>
        <p:spPr/>
        <p:txBody>
          <a:bodyPr>
            <a:noAutofit/>
          </a:bodyPr>
          <a:lstStyle/>
          <a:p>
            <a:r>
              <a:rPr lang="en-US" sz="2400" dirty="0" smtClean="0"/>
              <a:t>Cameras </a:t>
            </a:r>
            <a:r>
              <a:rPr lang="en-US" sz="2400" dirty="0"/>
              <a:t>use refraction and polarization properties (various lenses, including colored lenses) to capture permanent proof of evidence and its </a:t>
            </a:r>
            <a:r>
              <a:rPr lang="en-US" sz="2400" dirty="0" smtClean="0"/>
              <a:t>analysis</a:t>
            </a:r>
          </a:p>
          <a:p>
            <a:pPr lvl="1"/>
            <a:r>
              <a:rPr lang="en-US" dirty="0" smtClean="0"/>
              <a:t>Used </a:t>
            </a:r>
            <a:r>
              <a:rPr lang="en-US" dirty="0"/>
              <a:t>in evidence collection, observation, and analysis to record </a:t>
            </a:r>
            <a:r>
              <a:rPr lang="en-US" dirty="0" smtClean="0"/>
              <a:t>results</a:t>
            </a:r>
          </a:p>
          <a:p>
            <a:pPr lvl="1"/>
            <a:r>
              <a:rPr lang="en-US" dirty="0" smtClean="0"/>
              <a:t>Used with</a:t>
            </a:r>
          </a:p>
          <a:p>
            <a:pPr lvl="2"/>
            <a:r>
              <a:rPr lang="en-US" dirty="0" smtClean="0"/>
              <a:t>Spectroscopy</a:t>
            </a:r>
            <a:endParaRPr lang="en-US" dirty="0"/>
          </a:p>
          <a:p>
            <a:pPr lvl="2"/>
            <a:r>
              <a:rPr lang="en-US" dirty="0" smtClean="0"/>
              <a:t>Scanning </a:t>
            </a:r>
            <a:r>
              <a:rPr lang="en-US" dirty="0"/>
              <a:t>electron </a:t>
            </a:r>
            <a:r>
              <a:rPr lang="en-US" dirty="0" smtClean="0"/>
              <a:t>microscopes</a:t>
            </a:r>
          </a:p>
          <a:p>
            <a:pPr lvl="2"/>
            <a:r>
              <a:rPr lang="en-US" dirty="0" smtClean="0"/>
              <a:t>Fluoresce </a:t>
            </a:r>
            <a:r>
              <a:rPr lang="en-US" dirty="0"/>
              <a:t>of IR or UV radiation </a:t>
            </a:r>
            <a:endParaRPr lang="en-US" dirty="0" smtClean="0"/>
          </a:p>
          <a:p>
            <a:pPr lvl="2"/>
            <a:r>
              <a:rPr lang="en-US" dirty="0" smtClean="0"/>
              <a:t>Luminol </a:t>
            </a:r>
            <a:r>
              <a:rPr lang="en-US" dirty="0"/>
              <a:t>(to record the chemicaluminescence of a reaction with blood evidence)</a:t>
            </a:r>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28</a:t>
            </a:fld>
            <a:endParaRPr lang="en-US"/>
          </a:p>
        </p:txBody>
      </p:sp>
      <p:pic>
        <p:nvPicPr>
          <p:cNvPr id="5" name="thumbnail_4842102" descr="photo lens closeup"/>
          <p:cNvPicPr/>
          <p:nvPr/>
        </p:nvPicPr>
        <p:blipFill>
          <a:blip r:embed="rId2" cstate="print"/>
          <a:srcRect/>
          <a:stretch>
            <a:fillRect/>
          </a:stretch>
        </p:blipFill>
        <p:spPr bwMode="auto">
          <a:xfrm>
            <a:off x="6477000" y="3505200"/>
            <a:ext cx="2057400" cy="1371600"/>
          </a:xfrm>
          <a:prstGeom prst="rect">
            <a:avLst/>
          </a:prstGeom>
          <a:noFill/>
          <a:ln w="9525">
            <a:noFill/>
            <a:miter lim="800000"/>
            <a:headEnd/>
            <a:tailEnd/>
          </a:ln>
        </p:spPr>
      </p:pic>
    </p:spTree>
    <p:extLst>
      <p:ext uri="{BB962C8B-B14F-4D97-AF65-F5344CB8AC3E}">
        <p14:creationId xmlns:p14="http://schemas.microsoft.com/office/powerpoint/2010/main" val="3511307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a:t>Forensics, </a:t>
            </a:r>
            <a:r>
              <a:rPr lang="en-US" sz="3600" dirty="0" smtClean="0"/>
              <a:t>Technology </a:t>
            </a:r>
            <a:r>
              <a:rPr lang="en-US" sz="3600" dirty="0"/>
              <a:t>&amp;</a:t>
            </a:r>
            <a:r>
              <a:rPr lang="en-US" sz="3600" dirty="0" smtClean="0"/>
              <a:t> </a:t>
            </a:r>
            <a:r>
              <a:rPr lang="en-US" sz="3600" dirty="0"/>
              <a:t>Evidence</a:t>
            </a:r>
          </a:p>
        </p:txBody>
      </p:sp>
      <p:sp>
        <p:nvSpPr>
          <p:cNvPr id="3" name="Content Placeholder 2"/>
          <p:cNvSpPr>
            <a:spLocks noGrp="1"/>
          </p:cNvSpPr>
          <p:nvPr>
            <p:ph idx="1"/>
          </p:nvPr>
        </p:nvSpPr>
        <p:spPr/>
        <p:txBody>
          <a:bodyPr>
            <a:noAutofit/>
          </a:bodyPr>
          <a:lstStyle/>
          <a:p>
            <a:r>
              <a:rPr lang="en-US" dirty="0" smtClean="0"/>
              <a:t>Location </a:t>
            </a:r>
            <a:r>
              <a:rPr lang="en-US" dirty="0"/>
              <a:t>and Collection of Evidence with Light – light, and all of its sources, are used to locate </a:t>
            </a:r>
            <a:r>
              <a:rPr lang="en-US" dirty="0" smtClean="0"/>
              <a:t>evidence</a:t>
            </a:r>
          </a:p>
          <a:p>
            <a:pPr lvl="1"/>
            <a:r>
              <a:rPr lang="en-US" dirty="0" smtClean="0"/>
              <a:t>Examples </a:t>
            </a:r>
            <a:endParaRPr lang="en-US" dirty="0"/>
          </a:p>
          <a:p>
            <a:pPr lvl="2"/>
            <a:r>
              <a:rPr lang="en-US" dirty="0" smtClean="0"/>
              <a:t>Flashlight</a:t>
            </a:r>
            <a:endParaRPr lang="en-US" dirty="0"/>
          </a:p>
          <a:p>
            <a:pPr lvl="2"/>
            <a:r>
              <a:rPr lang="en-US" dirty="0" smtClean="0"/>
              <a:t>Ultraviolet </a:t>
            </a:r>
            <a:r>
              <a:rPr lang="en-US" dirty="0"/>
              <a:t>or black </a:t>
            </a:r>
            <a:r>
              <a:rPr lang="en-US" dirty="0" smtClean="0"/>
              <a:t>light</a:t>
            </a:r>
          </a:p>
          <a:p>
            <a:pPr lvl="2"/>
            <a:r>
              <a:rPr lang="en-US" dirty="0" smtClean="0"/>
              <a:t>Light </a:t>
            </a:r>
            <a:r>
              <a:rPr lang="en-US" dirty="0"/>
              <a:t>sources with all wavelengths </a:t>
            </a:r>
            <a:endParaRPr lang="en-US" dirty="0" smtClean="0"/>
          </a:p>
          <a:p>
            <a:pPr lvl="2"/>
            <a:r>
              <a:rPr lang="en-US" dirty="0" smtClean="0"/>
              <a:t>Colored </a:t>
            </a:r>
            <a:r>
              <a:rPr lang="en-US" dirty="0"/>
              <a:t>goggles or </a:t>
            </a:r>
            <a:r>
              <a:rPr lang="en-US" dirty="0" smtClean="0"/>
              <a:t>filters</a:t>
            </a:r>
          </a:p>
          <a:p>
            <a:pPr lvl="2"/>
            <a:r>
              <a:rPr lang="en-US" dirty="0" smtClean="0"/>
              <a:t>Many </a:t>
            </a:r>
            <a:r>
              <a:rPr lang="en-US" dirty="0"/>
              <a:t>types of digital photography</a:t>
            </a:r>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29</a:t>
            </a:fld>
            <a:endParaRPr lang="en-US"/>
          </a:p>
        </p:txBody>
      </p:sp>
    </p:spTree>
    <p:extLst>
      <p:ext uri="{BB962C8B-B14F-4D97-AF65-F5344CB8AC3E}">
        <p14:creationId xmlns:p14="http://schemas.microsoft.com/office/powerpoint/2010/main" val="170352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Forensic Use of Light </a:t>
            </a:r>
          </a:p>
        </p:txBody>
      </p:sp>
      <p:sp>
        <p:nvSpPr>
          <p:cNvPr id="3" name="Content Placeholder 2"/>
          <p:cNvSpPr>
            <a:spLocks noGrp="1"/>
          </p:cNvSpPr>
          <p:nvPr>
            <p:ph idx="1"/>
          </p:nvPr>
        </p:nvSpPr>
        <p:spPr/>
        <p:txBody>
          <a:bodyPr>
            <a:normAutofit/>
          </a:bodyPr>
          <a:lstStyle/>
          <a:p>
            <a:pPr lvl="0"/>
            <a:r>
              <a:rPr lang="en-US" dirty="0"/>
              <a:t>Forensic Use of Light – an understanding of light energy, its properties, its uses, and its technological applications is fundamental in the study of forensics</a:t>
            </a:r>
          </a:p>
          <a:p>
            <a:pPr lvl="1"/>
            <a:r>
              <a:rPr lang="en-US" dirty="0"/>
              <a:t>Location/Collection of Evidence with Light </a:t>
            </a:r>
            <a:endParaRPr lang="en-US" dirty="0" smtClean="0"/>
          </a:p>
          <a:p>
            <a:pPr lvl="1"/>
            <a:r>
              <a:rPr lang="en-US" dirty="0" smtClean="0"/>
              <a:t>Observation </a:t>
            </a:r>
            <a:r>
              <a:rPr lang="en-US" dirty="0"/>
              <a:t>of Evidence with Light </a:t>
            </a:r>
            <a:endParaRPr lang="en-US" dirty="0" smtClean="0"/>
          </a:p>
          <a:p>
            <a:pPr lvl="1"/>
            <a:r>
              <a:rPr lang="en-US" dirty="0" smtClean="0"/>
              <a:t>Analysis </a:t>
            </a:r>
            <a:r>
              <a:rPr lang="en-US" dirty="0"/>
              <a:t>of Evidence with </a:t>
            </a:r>
            <a:r>
              <a:rPr lang="en-US" dirty="0" smtClean="0"/>
              <a:t>Light</a:t>
            </a:r>
          </a:p>
        </p:txBody>
      </p:sp>
      <p:sp>
        <p:nvSpPr>
          <p:cNvPr id="4" name="Slide Number Placeholder 3"/>
          <p:cNvSpPr>
            <a:spLocks noGrp="1"/>
          </p:cNvSpPr>
          <p:nvPr>
            <p:ph type="sldNum" sz="quarter" idx="12"/>
          </p:nvPr>
        </p:nvSpPr>
        <p:spPr/>
        <p:txBody>
          <a:bodyPr/>
          <a:lstStyle/>
          <a:p>
            <a:fld id="{C244F320-DC63-4F57-9DDB-FDDDE7A62EE5}" type="slidenum">
              <a:rPr lang="en-US" smtClean="0"/>
              <a:pPr/>
              <a:t>3</a:t>
            </a:fld>
            <a:endParaRPr lang="en-US"/>
          </a:p>
        </p:txBody>
      </p:sp>
    </p:spTree>
    <p:extLst>
      <p:ext uri="{BB962C8B-B14F-4D97-AF65-F5344CB8AC3E}">
        <p14:creationId xmlns:p14="http://schemas.microsoft.com/office/powerpoint/2010/main" val="1672454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a:t>Forensics, </a:t>
            </a:r>
            <a:r>
              <a:rPr lang="en-US" sz="3600" dirty="0" smtClean="0"/>
              <a:t>Technology </a:t>
            </a:r>
            <a:r>
              <a:rPr lang="en-US" sz="3600" dirty="0"/>
              <a:t>&amp;</a:t>
            </a:r>
            <a:r>
              <a:rPr lang="en-US" sz="3600" dirty="0" smtClean="0"/>
              <a:t> Evidence </a:t>
            </a:r>
            <a:r>
              <a:rPr lang="en-US" sz="2400" dirty="0" smtClean="0"/>
              <a:t>(continued)</a:t>
            </a:r>
            <a:endParaRPr lang="en-US" sz="2400" dirty="0"/>
          </a:p>
        </p:txBody>
      </p:sp>
      <p:sp>
        <p:nvSpPr>
          <p:cNvPr id="3" name="Content Placeholder 2"/>
          <p:cNvSpPr>
            <a:spLocks noGrp="1"/>
          </p:cNvSpPr>
          <p:nvPr>
            <p:ph idx="1"/>
          </p:nvPr>
        </p:nvSpPr>
        <p:spPr>
          <a:xfrm>
            <a:off x="457200" y="1600200"/>
            <a:ext cx="6477000" cy="4709160"/>
          </a:xfrm>
        </p:spPr>
        <p:txBody>
          <a:bodyPr>
            <a:noAutofit/>
          </a:bodyPr>
          <a:lstStyle/>
          <a:p>
            <a:r>
              <a:rPr lang="en-US" dirty="0" smtClean="0"/>
              <a:t>Observation </a:t>
            </a:r>
            <a:r>
              <a:rPr lang="en-US" dirty="0"/>
              <a:t>of Evidence with Light – once evidence has been located and collected, light is used to observe it</a:t>
            </a:r>
          </a:p>
          <a:p>
            <a:pPr lvl="2"/>
            <a:r>
              <a:rPr lang="en-US" sz="2400" dirty="0"/>
              <a:t>Examples</a:t>
            </a:r>
          </a:p>
          <a:p>
            <a:pPr lvl="3"/>
            <a:r>
              <a:rPr lang="en-US" dirty="0"/>
              <a:t>Magnifying glass</a:t>
            </a:r>
          </a:p>
          <a:p>
            <a:pPr lvl="3"/>
            <a:r>
              <a:rPr lang="en-US" dirty="0"/>
              <a:t>Microscopes (stereomicroscopes, polarizing microscopes, etc.)</a:t>
            </a:r>
          </a:p>
          <a:p>
            <a:pPr marL="137160" indent="0">
              <a:buNone/>
            </a:pPr>
            <a:endParaRPr lang="en-US" sz="1400" dirty="0" smtClean="0"/>
          </a:p>
          <a:p>
            <a:endParaRPr lang="en-US" sz="1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30</a:t>
            </a:fld>
            <a:endParaRPr lang="en-US"/>
          </a:p>
        </p:txBody>
      </p:sp>
    </p:spTree>
    <p:extLst>
      <p:ext uri="{BB962C8B-B14F-4D97-AF65-F5344CB8AC3E}">
        <p14:creationId xmlns:p14="http://schemas.microsoft.com/office/powerpoint/2010/main" val="294288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a:t>Forensics, Technology &amp; Evidence </a:t>
            </a:r>
            <a:r>
              <a:rPr lang="en-US" sz="2400" dirty="0"/>
              <a:t>(continued)</a:t>
            </a:r>
            <a:endParaRPr lang="en-US" sz="3600" dirty="0"/>
          </a:p>
        </p:txBody>
      </p:sp>
      <p:sp>
        <p:nvSpPr>
          <p:cNvPr id="3" name="Content Placeholder 2"/>
          <p:cNvSpPr>
            <a:spLocks noGrp="1"/>
          </p:cNvSpPr>
          <p:nvPr>
            <p:ph idx="1"/>
          </p:nvPr>
        </p:nvSpPr>
        <p:spPr/>
        <p:txBody>
          <a:bodyPr>
            <a:noAutofit/>
          </a:bodyPr>
          <a:lstStyle/>
          <a:p>
            <a:r>
              <a:rPr lang="en-US" sz="2000" dirty="0" smtClean="0"/>
              <a:t>Analysis </a:t>
            </a:r>
            <a:r>
              <a:rPr lang="en-US" sz="2000" dirty="0"/>
              <a:t>of Evidence with Light – science has made many discoveries about light, and these are applied to analyze forensic </a:t>
            </a:r>
            <a:r>
              <a:rPr lang="en-US" sz="2000" dirty="0" smtClean="0"/>
              <a:t>evidence</a:t>
            </a:r>
          </a:p>
          <a:p>
            <a:pPr lvl="1"/>
            <a:r>
              <a:rPr lang="en-US" sz="2000" dirty="0" smtClean="0"/>
              <a:t>Some Examples</a:t>
            </a:r>
          </a:p>
          <a:p>
            <a:pPr lvl="2"/>
            <a:r>
              <a:rPr lang="en-US" sz="2000" dirty="0" smtClean="0"/>
              <a:t>Microscopes </a:t>
            </a:r>
            <a:r>
              <a:rPr lang="en-US" sz="2000" dirty="0"/>
              <a:t>of all types, including electron and ion microscopes </a:t>
            </a:r>
            <a:endParaRPr lang="en-US" sz="2000" dirty="0" smtClean="0"/>
          </a:p>
          <a:p>
            <a:pPr lvl="2"/>
            <a:r>
              <a:rPr lang="en-US" sz="2000" dirty="0" smtClean="0"/>
              <a:t>Spectroscopes </a:t>
            </a:r>
            <a:r>
              <a:rPr lang="en-US" sz="2000" dirty="0"/>
              <a:t>– used to identify trace </a:t>
            </a:r>
            <a:r>
              <a:rPr lang="en-US" sz="2000" dirty="0" smtClean="0"/>
              <a:t>evidence</a:t>
            </a:r>
          </a:p>
          <a:p>
            <a:pPr lvl="3"/>
            <a:r>
              <a:rPr lang="en-US" dirty="0" smtClean="0"/>
              <a:t>Emission spectroscopy</a:t>
            </a:r>
          </a:p>
          <a:p>
            <a:pPr lvl="3"/>
            <a:r>
              <a:rPr lang="en-US" dirty="0" smtClean="0"/>
              <a:t>Gas </a:t>
            </a:r>
            <a:r>
              <a:rPr lang="en-US" dirty="0"/>
              <a:t>and mass </a:t>
            </a:r>
            <a:r>
              <a:rPr lang="en-US" dirty="0" smtClean="0"/>
              <a:t>spectroscopy</a:t>
            </a:r>
          </a:p>
          <a:p>
            <a:pPr lvl="3"/>
            <a:r>
              <a:rPr lang="en-US" dirty="0" smtClean="0"/>
              <a:t>Infrared </a:t>
            </a:r>
            <a:r>
              <a:rPr lang="en-US" dirty="0"/>
              <a:t>and ultraviolet </a:t>
            </a:r>
            <a:r>
              <a:rPr lang="en-US" dirty="0" smtClean="0"/>
              <a:t>applications</a:t>
            </a:r>
          </a:p>
          <a:p>
            <a:pPr lvl="3"/>
            <a:r>
              <a:rPr lang="en-US" dirty="0" smtClean="0"/>
              <a:t>Microwave</a:t>
            </a:r>
            <a:r>
              <a:rPr lang="en-US" dirty="0"/>
              <a:t>, X-Ray, and nuclear forms </a:t>
            </a:r>
            <a:r>
              <a:rPr lang="en-US" dirty="0" smtClean="0"/>
              <a:t>also</a:t>
            </a:r>
          </a:p>
          <a:p>
            <a:pPr lvl="1"/>
            <a:r>
              <a:rPr lang="en-US" sz="2000" dirty="0" smtClean="0"/>
              <a:t>Mass </a:t>
            </a:r>
            <a:r>
              <a:rPr lang="en-US" sz="2000" dirty="0"/>
              <a:t>Spectrometry – identification </a:t>
            </a:r>
            <a:r>
              <a:rPr lang="en-US" sz="2000" dirty="0" smtClean="0"/>
              <a:t>purposes</a:t>
            </a:r>
          </a:p>
          <a:p>
            <a:pPr lvl="2"/>
            <a:r>
              <a:rPr lang="en-US" sz="2000" dirty="0" smtClean="0"/>
              <a:t>Gas </a:t>
            </a:r>
            <a:r>
              <a:rPr lang="en-US" sz="2000" dirty="0"/>
              <a:t>and liquid chromatography </a:t>
            </a:r>
            <a:r>
              <a:rPr lang="en-US" sz="2000" dirty="0" smtClean="0"/>
              <a:t>specializations</a:t>
            </a:r>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31</a:t>
            </a:fld>
            <a:endParaRPr lang="en-US"/>
          </a:p>
        </p:txBody>
      </p:sp>
    </p:spTree>
    <p:extLst>
      <p:ext uri="{BB962C8B-B14F-4D97-AF65-F5344CB8AC3E}">
        <p14:creationId xmlns:p14="http://schemas.microsoft.com/office/powerpoint/2010/main" val="1901579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Saferstein</a:t>
            </a:r>
            <a:r>
              <a:rPr lang="en-US" dirty="0"/>
              <a:t>, Richard. </a:t>
            </a:r>
            <a:r>
              <a:rPr lang="en-US" i="1" dirty="0"/>
              <a:t>Forensic Science: An Introduction. </a:t>
            </a:r>
            <a:r>
              <a:rPr lang="en-US" dirty="0"/>
              <a:t>New Jersey: Pearson Prentice Hall, 2008.</a:t>
            </a:r>
          </a:p>
          <a:p>
            <a:r>
              <a:rPr lang="en-US" dirty="0" err="1"/>
              <a:t>Bertino</a:t>
            </a:r>
            <a:r>
              <a:rPr lang="en-US" dirty="0"/>
              <a:t>, Anthony J. </a:t>
            </a:r>
            <a:r>
              <a:rPr lang="en-US" i="1" dirty="0"/>
              <a:t>Forensic Science: Fundamentals &amp; Investigations. </a:t>
            </a:r>
            <a:r>
              <a:rPr lang="en-US" dirty="0"/>
              <a:t>Mason, OH: South-Western </a:t>
            </a:r>
            <a:r>
              <a:rPr lang="en-US" dirty="0" err="1"/>
              <a:t>Cengage</a:t>
            </a:r>
            <a:r>
              <a:rPr lang="en-US" dirty="0"/>
              <a:t> Learning, 2009</a:t>
            </a:r>
          </a:p>
          <a:p>
            <a:r>
              <a:rPr lang="en-US" dirty="0" err="1"/>
              <a:t>Deslich</a:t>
            </a:r>
            <a:r>
              <a:rPr lang="en-US" dirty="0"/>
              <a:t>, Barbara; </a:t>
            </a:r>
            <a:r>
              <a:rPr lang="en-US" dirty="0" err="1"/>
              <a:t>Funkhouse</a:t>
            </a:r>
            <a:r>
              <a:rPr lang="en-US" dirty="0"/>
              <a:t>, John. </a:t>
            </a:r>
            <a:r>
              <a:rPr lang="en-US" i="1" dirty="0"/>
              <a:t>Forensic Science for High School </a:t>
            </a:r>
            <a:r>
              <a:rPr lang="en-US" dirty="0"/>
              <a:t>Dubuque, Iowa: Kendall/Hunt Publishing Company, 2006</a:t>
            </a:r>
          </a:p>
          <a:p>
            <a:r>
              <a:rPr lang="en-US" dirty="0"/>
              <a:t>Texas Education Agency, Forensic Certification Training, Sam Houston State University</a:t>
            </a:r>
          </a:p>
          <a:p>
            <a:r>
              <a:rPr lang="en-US"/>
              <a:t>Do an Internet search for a video using the following: Flame Test 07.</a:t>
            </a:r>
          </a:p>
          <a:p>
            <a:pPr marL="137160" indent="0">
              <a:buNone/>
            </a:pPr>
            <a:endParaRPr lang="en-US"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32</a:t>
            </a:fld>
            <a:endParaRPr lang="en-US"/>
          </a:p>
        </p:txBody>
      </p:sp>
    </p:spTree>
    <p:extLst>
      <p:ext uri="{BB962C8B-B14F-4D97-AF65-F5344CB8AC3E}">
        <p14:creationId xmlns:p14="http://schemas.microsoft.com/office/powerpoint/2010/main" val="2711963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tx2">
                    <a:lumMod val="60000"/>
                    <a:lumOff val="40000"/>
                  </a:schemeClr>
                </a:solidFill>
                <a:effectLst>
                  <a:outerShdw blurRad="38100" dist="38100" dir="2700000" algn="tl">
                    <a:srgbClr val="000000">
                      <a:alpha val="43137"/>
                    </a:srgbClr>
                  </a:outerShdw>
                </a:effectLst>
              </a:rPr>
              <a:t>Wave Theory of </a:t>
            </a:r>
            <a:r>
              <a:rPr lang="en-US" dirty="0" smtClean="0">
                <a:solidFill>
                  <a:schemeClr val="tx2">
                    <a:lumMod val="60000"/>
                    <a:lumOff val="40000"/>
                  </a:schemeClr>
                </a:solidFill>
                <a:effectLst>
                  <a:outerShdw blurRad="38100" dist="38100" dir="2700000" algn="tl">
                    <a:srgbClr val="000000">
                      <a:alpha val="43137"/>
                    </a:srgbClr>
                  </a:outerShdw>
                </a:effectLst>
              </a:rPr>
              <a:t>Light:</a:t>
            </a:r>
            <a:br>
              <a:rPr lang="en-US" dirty="0" smtClean="0">
                <a:solidFill>
                  <a:schemeClr val="tx2">
                    <a:lumMod val="60000"/>
                    <a:lumOff val="40000"/>
                  </a:schemeClr>
                </a:solidFill>
                <a:effectLst>
                  <a:outerShdw blurRad="38100" dist="38100" dir="2700000" algn="tl">
                    <a:srgbClr val="000000">
                      <a:alpha val="43137"/>
                    </a:srgbClr>
                  </a:outerShdw>
                </a:effectLst>
              </a:rPr>
            </a:br>
            <a:r>
              <a:rPr lang="en-US" dirty="0">
                <a:solidFill>
                  <a:schemeClr val="tx2">
                    <a:lumMod val="60000"/>
                    <a:lumOff val="40000"/>
                  </a:schemeClr>
                </a:solidFill>
                <a:effectLst>
                  <a:outerShdw blurRad="38100" dist="38100" dir="2700000" algn="tl">
                    <a:srgbClr val="000000">
                      <a:alpha val="43137"/>
                    </a:srgbClr>
                  </a:outerShdw>
                </a:effectLst>
              </a:rPr>
              <a:t>Light </a:t>
            </a:r>
            <a:r>
              <a:rPr lang="en-US" dirty="0" smtClean="0">
                <a:solidFill>
                  <a:schemeClr val="tx2">
                    <a:lumMod val="60000"/>
                    <a:lumOff val="40000"/>
                  </a:schemeClr>
                </a:solidFill>
                <a:effectLst>
                  <a:outerShdw blurRad="38100" dist="38100" dir="2700000" algn="tl">
                    <a:srgbClr val="000000">
                      <a:alpha val="43137"/>
                    </a:srgbClr>
                  </a:outerShdw>
                </a:effectLst>
              </a:rPr>
              <a:t>Waves vs. Sound Waves</a:t>
            </a:r>
            <a:endParaRPr lang="en-US" dirty="0">
              <a:solidFill>
                <a:schemeClr val="tx2">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a:bodyPr>
          <a:lstStyle/>
          <a:p>
            <a:r>
              <a:rPr lang="en-US" b="1" dirty="0" smtClean="0"/>
              <a:t>Both travel </a:t>
            </a:r>
            <a:r>
              <a:rPr lang="en-US" b="1" dirty="0"/>
              <a:t>in the form of </a:t>
            </a:r>
            <a:r>
              <a:rPr lang="en-US" b="1" dirty="0" smtClean="0"/>
              <a:t>waves</a:t>
            </a:r>
          </a:p>
          <a:p>
            <a:r>
              <a:rPr lang="en-US" sz="2400" b="1" dirty="0" smtClean="0"/>
              <a:t>Both are frequencies</a:t>
            </a:r>
          </a:p>
          <a:p>
            <a:r>
              <a:rPr lang="en-US" sz="2400" b="1" dirty="0" smtClean="0"/>
              <a:t>Our eyes and ears cannot detect all of the frequencies</a:t>
            </a:r>
            <a:endParaRPr lang="en-US" b="1" dirty="0" smtClean="0"/>
          </a:p>
          <a:p>
            <a:pPr marL="137160" indent="0">
              <a:buNone/>
            </a:pPr>
            <a:endParaRPr lang="en-US" b="1" dirty="0"/>
          </a:p>
        </p:txBody>
      </p:sp>
      <p:sp>
        <p:nvSpPr>
          <p:cNvPr id="5" name="Content Placeholder 4"/>
          <p:cNvSpPr>
            <a:spLocks noGrp="1"/>
          </p:cNvSpPr>
          <p:nvPr>
            <p:ph sz="half" idx="2"/>
          </p:nvPr>
        </p:nvSpPr>
        <p:spPr/>
        <p:txBody>
          <a:bodyPr>
            <a:normAutofit/>
          </a:bodyPr>
          <a:lstStyle/>
          <a:p>
            <a:r>
              <a:rPr lang="en-US" sz="2400" b="1" dirty="0"/>
              <a:t>Light waves are much faster than sounds waves</a:t>
            </a:r>
          </a:p>
          <a:p>
            <a:r>
              <a:rPr lang="en-US" sz="2400" b="1" dirty="0"/>
              <a:t>Sound waves require a medium to travel </a:t>
            </a:r>
            <a:r>
              <a:rPr lang="en-US" sz="2400" b="1" dirty="0" smtClean="0"/>
              <a:t>through, but light </a:t>
            </a:r>
            <a:r>
              <a:rPr lang="en-US" sz="2400" b="1" dirty="0"/>
              <a:t>waves can travel through a vacuum</a:t>
            </a:r>
          </a:p>
          <a:p>
            <a:endParaRPr lang="en-US" b="1"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4</a:t>
            </a:fld>
            <a:endParaRPr lang="en-US"/>
          </a:p>
        </p:txBody>
      </p:sp>
    </p:spTree>
    <p:extLst>
      <p:ext uri="{BB962C8B-B14F-4D97-AF65-F5344CB8AC3E}">
        <p14:creationId xmlns:p14="http://schemas.microsoft.com/office/powerpoint/2010/main" val="3049876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Wave Theory of </a:t>
            </a:r>
            <a:r>
              <a:rPr lang="en-US" dirty="0" smtClean="0">
                <a:effectLst>
                  <a:outerShdw blurRad="38100" dist="38100" dir="2700000" algn="tl">
                    <a:srgbClr val="000000">
                      <a:alpha val="43137"/>
                    </a:srgbClr>
                  </a:outerShdw>
                </a:effectLst>
              </a:rPr>
              <a:t>Light:</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Wave </a:t>
            </a:r>
            <a:r>
              <a:rPr lang="en-US" dirty="0" smtClean="0">
                <a:effectLst>
                  <a:outerShdw blurRad="38100" dist="38100" dir="2700000" algn="tl">
                    <a:srgbClr val="000000">
                      <a:alpha val="43137"/>
                    </a:srgbClr>
                  </a:outerShdw>
                </a:effectLst>
              </a:rPr>
              <a:t>Definitions</a:t>
            </a:r>
            <a:endParaRPr lang="en-US" sz="27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Wave </a:t>
            </a:r>
            <a:r>
              <a:rPr lang="en-US" sz="2400" dirty="0"/>
              <a:t>– when some form of energy (light, sound, water) is transferred by a disturbance in a medium (light waves do not require a </a:t>
            </a:r>
            <a:r>
              <a:rPr lang="en-US" sz="2400" dirty="0" smtClean="0"/>
              <a:t>medium)</a:t>
            </a:r>
          </a:p>
          <a:p>
            <a:pPr lvl="1"/>
            <a:r>
              <a:rPr lang="en-US" dirty="0" smtClean="0"/>
              <a:t>Longitudinal </a:t>
            </a:r>
            <a:r>
              <a:rPr lang="en-US" dirty="0"/>
              <a:t>(or compressional) waves </a:t>
            </a:r>
            <a:r>
              <a:rPr lang="en-US" dirty="0" smtClean="0"/>
              <a:t>– travel </a:t>
            </a:r>
            <a:r>
              <a:rPr lang="en-US" dirty="0"/>
              <a:t>like a </a:t>
            </a:r>
            <a:r>
              <a:rPr lang="en-US" dirty="0" smtClean="0"/>
              <a:t>flexible </a:t>
            </a:r>
            <a:r>
              <a:rPr lang="en-US" dirty="0"/>
              <a:t>helical spring toy that somersaults down steps </a:t>
            </a:r>
            <a:r>
              <a:rPr lang="en-US" dirty="0" smtClean="0"/>
              <a:t>(i.e. sound waves)</a:t>
            </a:r>
          </a:p>
          <a:p>
            <a:pPr lvl="1"/>
            <a:r>
              <a:rPr lang="en-US" dirty="0" smtClean="0"/>
              <a:t>Transverse </a:t>
            </a:r>
            <a:r>
              <a:rPr lang="en-US" dirty="0"/>
              <a:t>waves </a:t>
            </a:r>
            <a:r>
              <a:rPr lang="en-US" dirty="0" smtClean="0"/>
              <a:t>–like </a:t>
            </a:r>
            <a:r>
              <a:rPr lang="en-US" dirty="0"/>
              <a:t>ripples in a </a:t>
            </a:r>
            <a:r>
              <a:rPr lang="en-US" dirty="0" smtClean="0"/>
              <a:t>puddle (i.e. light waves)</a:t>
            </a:r>
            <a:endParaRPr lang="en-US" dirty="0"/>
          </a:p>
          <a:p>
            <a:pPr marL="137160" indent="0">
              <a:buNone/>
            </a:pPr>
            <a:endParaRPr lang="en-US" dirty="0"/>
          </a:p>
          <a:p>
            <a:endParaRPr lang="en-US" sz="3200" dirty="0" smtClean="0"/>
          </a:p>
          <a:p>
            <a:pPr marL="137160" indent="0">
              <a:buNone/>
            </a:pPr>
            <a:endParaRPr lang="en-US" sz="32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5</a:t>
            </a:fld>
            <a:endParaRPr lang="en-US"/>
          </a:p>
        </p:txBody>
      </p:sp>
      <p:pic>
        <p:nvPicPr>
          <p:cNvPr id="5" name="thumbnail_4311647" descr="annular strip"/>
          <p:cNvPicPr/>
          <p:nvPr/>
        </p:nvPicPr>
        <p:blipFill>
          <a:blip r:embed="rId2" cstate="print">
            <a:clrChange>
              <a:clrFrom>
                <a:srgbClr val="FFFFFF"/>
              </a:clrFrom>
              <a:clrTo>
                <a:srgbClr val="FFFFFF">
                  <a:alpha val="0"/>
                </a:srgbClr>
              </a:clrTo>
            </a:clrChange>
          </a:blip>
          <a:srcRect/>
          <a:stretch>
            <a:fillRect/>
          </a:stretch>
        </p:blipFill>
        <p:spPr bwMode="auto">
          <a:xfrm rot="5400000">
            <a:off x="1804035" y="3910965"/>
            <a:ext cx="1421130" cy="2590800"/>
          </a:xfrm>
          <a:prstGeom prst="rect">
            <a:avLst/>
          </a:prstGeom>
          <a:noFill/>
          <a:ln w="9525">
            <a:noFill/>
            <a:miter lim="800000"/>
            <a:headEnd/>
            <a:tailEnd/>
          </a:ln>
        </p:spPr>
      </p:pic>
      <p:pic>
        <p:nvPicPr>
          <p:cNvPr id="6" name="ZoomImage" descr="Click on thumbnail to zoom in."/>
          <p:cNvPicPr/>
          <p:nvPr/>
        </p:nvPicPr>
        <p:blipFill>
          <a:blip r:embed="rId3" cstate="print"/>
          <a:srcRect/>
          <a:stretch>
            <a:fillRect/>
          </a:stretch>
        </p:blipFill>
        <p:spPr bwMode="auto">
          <a:xfrm>
            <a:off x="4988859" y="4634865"/>
            <a:ext cx="3124200" cy="1143000"/>
          </a:xfrm>
          <a:prstGeom prst="rect">
            <a:avLst/>
          </a:prstGeom>
          <a:noFill/>
          <a:ln w="9525">
            <a:noFill/>
            <a:miter lim="800000"/>
            <a:headEnd/>
            <a:tailEnd/>
          </a:ln>
        </p:spPr>
      </p:pic>
    </p:spTree>
    <p:extLst>
      <p:ext uri="{BB962C8B-B14F-4D97-AF65-F5344CB8AC3E}">
        <p14:creationId xmlns:p14="http://schemas.microsoft.com/office/powerpoint/2010/main" val="185254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Wave Theory of Light:</a:t>
            </a:r>
            <a:br>
              <a:rPr lang="en-US" dirty="0"/>
            </a:br>
            <a:r>
              <a:rPr lang="en-US" dirty="0"/>
              <a:t>Wave Definitions </a:t>
            </a:r>
            <a:r>
              <a:rPr lang="en-US" sz="2700" dirty="0"/>
              <a:t>(continued)</a:t>
            </a:r>
            <a:endParaRPr lang="en-US" sz="27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Wavelength </a:t>
            </a:r>
            <a:r>
              <a:rPr lang="en-US" sz="2400" dirty="0"/>
              <a:t>(λ) – the distance from the top of one wave to the top of the next</a:t>
            </a:r>
          </a:p>
          <a:p>
            <a:pPr lvl="1"/>
            <a:r>
              <a:rPr lang="en-US" dirty="0"/>
              <a:t>Larger waves have a longer wavelength</a:t>
            </a:r>
          </a:p>
          <a:p>
            <a:pPr lvl="1"/>
            <a:r>
              <a:rPr lang="en-US" dirty="0"/>
              <a:t>Smaller waves have a shorter wavelength</a:t>
            </a:r>
          </a:p>
          <a:p>
            <a:pPr lvl="1"/>
            <a:r>
              <a:rPr lang="en-US" dirty="0"/>
              <a:t>The unit used for light wavelength is the meter (m</a:t>
            </a:r>
            <a:r>
              <a:rPr lang="en-US" dirty="0" smtClean="0"/>
              <a:t>)</a:t>
            </a:r>
          </a:p>
          <a:p>
            <a:r>
              <a:rPr lang="en-US" sz="2400" dirty="0" smtClean="0"/>
              <a:t>Wave </a:t>
            </a:r>
            <a:r>
              <a:rPr lang="en-US" sz="2400" dirty="0"/>
              <a:t>Speed (c) – different wave mediums travel at different speeds</a:t>
            </a:r>
          </a:p>
          <a:p>
            <a:pPr lvl="1"/>
            <a:r>
              <a:rPr lang="en-US" dirty="0"/>
              <a:t>The speed of light is 3.0 x 1010 cm/s or 3.0 x 108 m/s (speed is considered as though in a vacuum)</a:t>
            </a:r>
          </a:p>
          <a:p>
            <a:pPr lvl="1"/>
            <a:r>
              <a:rPr lang="en-US" dirty="0"/>
              <a:t>The unit of speed of a wave is meters/second</a:t>
            </a:r>
            <a:endParaRPr lang="en-US" sz="3200" dirty="0"/>
          </a:p>
          <a:p>
            <a:endParaRPr lang="en-US" sz="3200" dirty="0" smtClean="0"/>
          </a:p>
        </p:txBody>
      </p:sp>
      <p:sp>
        <p:nvSpPr>
          <p:cNvPr id="4" name="Slide Number Placeholder 3"/>
          <p:cNvSpPr>
            <a:spLocks noGrp="1"/>
          </p:cNvSpPr>
          <p:nvPr>
            <p:ph type="sldNum" sz="quarter" idx="12"/>
          </p:nvPr>
        </p:nvSpPr>
        <p:spPr/>
        <p:txBody>
          <a:bodyPr/>
          <a:lstStyle/>
          <a:p>
            <a:fld id="{C244F320-DC63-4F57-9DDB-FDDDE7A62EE5}" type="slidenum">
              <a:rPr lang="en-US" smtClean="0"/>
              <a:pPr/>
              <a:t>6</a:t>
            </a:fld>
            <a:endParaRPr lang="en-US"/>
          </a:p>
        </p:txBody>
      </p:sp>
    </p:spTree>
    <p:extLst>
      <p:ext uri="{BB962C8B-B14F-4D97-AF65-F5344CB8AC3E}">
        <p14:creationId xmlns:p14="http://schemas.microsoft.com/office/powerpoint/2010/main" val="3818907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outerShdw blurRad="38100" dist="38100" dir="2700000" algn="tl">
                    <a:srgbClr val="000000">
                      <a:alpha val="43137"/>
                    </a:srgbClr>
                  </a:outerShdw>
                </a:effectLst>
              </a:rPr>
              <a:t>Wave Theory of Light: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Wave Definitions </a:t>
            </a:r>
            <a:r>
              <a:rPr lang="en-US" sz="2700" dirty="0">
                <a:effectLst>
                  <a:outerShdw blurRad="38100" dist="38100" dir="2700000" algn="tl">
                    <a:srgbClr val="000000">
                      <a:alpha val="43137"/>
                    </a:srgbClr>
                  </a:outerShdw>
                </a:effectLst>
              </a:rPr>
              <a:t>(continued)</a:t>
            </a:r>
          </a:p>
        </p:txBody>
      </p:sp>
      <p:sp>
        <p:nvSpPr>
          <p:cNvPr id="3" name="Content Placeholder 2"/>
          <p:cNvSpPr>
            <a:spLocks noGrp="1"/>
          </p:cNvSpPr>
          <p:nvPr>
            <p:ph idx="1"/>
          </p:nvPr>
        </p:nvSpPr>
        <p:spPr/>
        <p:txBody>
          <a:bodyPr>
            <a:normAutofit/>
          </a:bodyPr>
          <a:lstStyle/>
          <a:p>
            <a:r>
              <a:rPr lang="en-US" sz="2400" dirty="0" smtClean="0"/>
              <a:t>Frequency </a:t>
            </a:r>
            <a:r>
              <a:rPr lang="en-US" sz="2400" dirty="0"/>
              <a:t>(v) – the number of waves that pass per unit of time; wavelength and frequency are inversely related</a:t>
            </a:r>
          </a:p>
          <a:p>
            <a:pPr lvl="1"/>
            <a:r>
              <a:rPr lang="en-US" dirty="0"/>
              <a:t>Longer wavelength means shorter frequency </a:t>
            </a:r>
            <a:r>
              <a:rPr lang="en-US" dirty="0" smtClean="0"/>
              <a:t> and vice versa</a:t>
            </a:r>
            <a:endParaRPr lang="en-US" dirty="0"/>
          </a:p>
          <a:p>
            <a:pPr lvl="1"/>
            <a:r>
              <a:rPr lang="en-US" dirty="0"/>
              <a:t>The unit for frequency showing cycles per second is the Hertz (Hz)</a:t>
            </a:r>
          </a:p>
          <a:p>
            <a:pPr lvl="1"/>
            <a:r>
              <a:rPr lang="en-US" dirty="0"/>
              <a:t>Frequency and wave energy are synonymous</a:t>
            </a:r>
          </a:p>
          <a:p>
            <a:pPr marL="137160" indent="0">
              <a:buNone/>
            </a:pPr>
            <a:endParaRPr lang="en-US" sz="32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7</a:t>
            </a:fld>
            <a:endParaRPr lang="en-US"/>
          </a:p>
        </p:txBody>
      </p:sp>
    </p:spTree>
    <p:extLst>
      <p:ext uri="{BB962C8B-B14F-4D97-AF65-F5344CB8AC3E}">
        <p14:creationId xmlns:p14="http://schemas.microsoft.com/office/powerpoint/2010/main" val="190646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outerShdw blurRad="38100" dist="38100" dir="2700000" algn="tl">
                    <a:srgbClr val="000000">
                      <a:alpha val="43137"/>
                    </a:srgbClr>
                  </a:outerShdw>
                </a:effectLst>
              </a:rPr>
              <a:t>Wave Theory of Light: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Wave Definitions </a:t>
            </a:r>
            <a:r>
              <a:rPr lang="en-US" sz="2700" dirty="0">
                <a:effectLst>
                  <a:outerShdw blurRad="38100" dist="38100" dir="2700000" algn="tl">
                    <a:srgbClr val="000000">
                      <a:alpha val="43137"/>
                    </a:srgbClr>
                  </a:outerShdw>
                </a:effectLst>
              </a:rPr>
              <a:t>(continued)</a:t>
            </a:r>
          </a:p>
        </p:txBody>
      </p:sp>
      <p:sp>
        <p:nvSpPr>
          <p:cNvPr id="3" name="Content Placeholder 2"/>
          <p:cNvSpPr>
            <a:spLocks noGrp="1"/>
          </p:cNvSpPr>
          <p:nvPr>
            <p:ph idx="1"/>
          </p:nvPr>
        </p:nvSpPr>
        <p:spPr/>
        <p:txBody>
          <a:bodyPr>
            <a:noAutofit/>
          </a:bodyPr>
          <a:lstStyle/>
          <a:p>
            <a:r>
              <a:rPr lang="en-US" sz="2400" dirty="0" smtClean="0"/>
              <a:t>Wave Formula (</a:t>
            </a:r>
            <a:r>
              <a:rPr lang="en-US" sz="2400" dirty="0"/>
              <a:t>c = </a:t>
            </a:r>
            <a:r>
              <a:rPr lang="en-US" sz="2400" dirty="0" err="1" smtClean="0"/>
              <a:t>λν</a:t>
            </a:r>
            <a:r>
              <a:rPr lang="en-US" sz="2400" dirty="0" smtClean="0"/>
              <a:t>)</a:t>
            </a:r>
          </a:p>
          <a:p>
            <a:pPr lvl="1"/>
            <a:r>
              <a:rPr lang="en-US" dirty="0" smtClean="0"/>
              <a:t>Wave </a:t>
            </a:r>
            <a:r>
              <a:rPr lang="en-US" dirty="0"/>
              <a:t>formula in words – speed equals wavelength times </a:t>
            </a:r>
            <a:r>
              <a:rPr lang="en-US" dirty="0" smtClean="0"/>
              <a:t>frequency</a:t>
            </a:r>
          </a:p>
          <a:p>
            <a:pPr lvl="1"/>
            <a:r>
              <a:rPr lang="en-US" dirty="0" smtClean="0"/>
              <a:t>So </a:t>
            </a:r>
            <a:r>
              <a:rPr lang="en-US" dirty="0"/>
              <a:t>the speed of a wave is a product of frequency and </a:t>
            </a:r>
            <a:r>
              <a:rPr lang="en-US" dirty="0" smtClean="0"/>
              <a:t>wavelength</a:t>
            </a:r>
          </a:p>
          <a:p>
            <a:pPr lvl="1"/>
            <a:r>
              <a:rPr lang="en-US" dirty="0" smtClean="0"/>
              <a:t>Symbols</a:t>
            </a:r>
            <a:endParaRPr lang="en-US" dirty="0"/>
          </a:p>
          <a:p>
            <a:pPr lvl="2"/>
            <a:r>
              <a:rPr lang="en-US" sz="2400" dirty="0" smtClean="0"/>
              <a:t>c </a:t>
            </a:r>
            <a:r>
              <a:rPr lang="en-US" sz="2400" dirty="0"/>
              <a:t>= speed of the type of wave (can be the speed of </a:t>
            </a:r>
            <a:r>
              <a:rPr lang="en-US" sz="2400" dirty="0" smtClean="0"/>
              <a:t>light)</a:t>
            </a:r>
          </a:p>
          <a:p>
            <a:pPr lvl="2"/>
            <a:r>
              <a:rPr lang="en-US" sz="2400" dirty="0" smtClean="0"/>
              <a:t>λ </a:t>
            </a:r>
            <a:r>
              <a:rPr lang="en-US" sz="2400" dirty="0"/>
              <a:t>= wavelength (</a:t>
            </a:r>
            <a:r>
              <a:rPr lang="en-US" sz="2400" dirty="0" smtClean="0"/>
              <a:t>meters)</a:t>
            </a:r>
          </a:p>
          <a:p>
            <a:pPr lvl="2"/>
            <a:r>
              <a:rPr lang="en-US" sz="2400" dirty="0" smtClean="0"/>
              <a:t>v </a:t>
            </a:r>
            <a:r>
              <a:rPr lang="en-US" sz="2400" dirty="0"/>
              <a:t>= frequency (Hz)</a:t>
            </a:r>
          </a:p>
          <a:p>
            <a:endParaRPr lang="en-US" sz="2400" dirty="0" smtClean="0"/>
          </a:p>
          <a:p>
            <a:pPr marL="137160" indent="0">
              <a:buNone/>
            </a:pPr>
            <a:endParaRPr lang="en-US" sz="24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8</a:t>
            </a:fld>
            <a:endParaRPr lang="en-US"/>
          </a:p>
        </p:txBody>
      </p:sp>
    </p:spTree>
    <p:extLst>
      <p:ext uri="{BB962C8B-B14F-4D97-AF65-F5344CB8AC3E}">
        <p14:creationId xmlns:p14="http://schemas.microsoft.com/office/powerpoint/2010/main" val="382241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outerShdw blurRad="38100" dist="38100" dir="2700000" algn="tl">
                    <a:srgbClr val="000000">
                      <a:alpha val="43137"/>
                    </a:srgbClr>
                  </a:outerShdw>
                </a:effectLst>
              </a:rPr>
              <a:t>Wave Theory of Light: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Wave Definitions </a:t>
            </a:r>
            <a:r>
              <a:rPr lang="en-US" sz="2700" dirty="0">
                <a:effectLst>
                  <a:outerShdw blurRad="38100" dist="38100" dir="2700000" algn="tl">
                    <a:srgbClr val="000000">
                      <a:alpha val="43137"/>
                    </a:srgbClr>
                  </a:outerShdw>
                </a:effectLst>
              </a:rPr>
              <a:t>(continued)</a:t>
            </a:r>
          </a:p>
        </p:txBody>
      </p:sp>
      <p:sp>
        <p:nvSpPr>
          <p:cNvPr id="3" name="Content Placeholder 2"/>
          <p:cNvSpPr>
            <a:spLocks noGrp="1"/>
          </p:cNvSpPr>
          <p:nvPr>
            <p:ph idx="1"/>
          </p:nvPr>
        </p:nvSpPr>
        <p:spPr/>
        <p:txBody>
          <a:bodyPr>
            <a:normAutofit/>
          </a:bodyPr>
          <a:lstStyle/>
          <a:p>
            <a:pPr>
              <a:spcBef>
                <a:spcPts val="0"/>
              </a:spcBef>
            </a:pPr>
            <a:r>
              <a:rPr lang="en-US" sz="2200" dirty="0" smtClean="0"/>
              <a:t>Amplitude </a:t>
            </a:r>
            <a:r>
              <a:rPr lang="en-US" sz="2200" dirty="0"/>
              <a:t>– the height of the wave from the bottom (trough) to the top (</a:t>
            </a:r>
            <a:r>
              <a:rPr lang="en-US" sz="2200" dirty="0" smtClean="0"/>
              <a:t>crest)</a:t>
            </a:r>
          </a:p>
          <a:p>
            <a:pPr lvl="1">
              <a:spcBef>
                <a:spcPts val="0"/>
              </a:spcBef>
            </a:pPr>
            <a:r>
              <a:rPr lang="en-US" sz="2200" dirty="0" smtClean="0"/>
              <a:t>Amplitude </a:t>
            </a:r>
            <a:r>
              <a:rPr lang="en-US" sz="2200" dirty="0"/>
              <a:t>is also thought of as the energy the wave </a:t>
            </a:r>
            <a:r>
              <a:rPr lang="en-US" sz="2200" dirty="0" smtClean="0"/>
              <a:t>carries</a:t>
            </a:r>
          </a:p>
          <a:p>
            <a:pPr lvl="1">
              <a:spcBef>
                <a:spcPts val="0"/>
              </a:spcBef>
            </a:pPr>
            <a:r>
              <a:rPr lang="en-US" sz="2200" dirty="0" smtClean="0"/>
              <a:t>Wavelength</a:t>
            </a:r>
            <a:r>
              <a:rPr lang="en-US" sz="2200" dirty="0"/>
              <a:t>, speed, and frequency do not change just because the height (amplitude) of the wave changes</a:t>
            </a:r>
          </a:p>
          <a:p>
            <a:pPr>
              <a:spcBef>
                <a:spcPts val="0"/>
              </a:spcBef>
            </a:pPr>
            <a:endParaRPr lang="en-US" sz="2000" dirty="0" smtClean="0"/>
          </a:p>
          <a:p>
            <a:pPr marL="137160" indent="0">
              <a:spcBef>
                <a:spcPts val="0"/>
              </a:spcBef>
              <a:buNone/>
            </a:pPr>
            <a:endParaRPr lang="en-US" sz="2000" dirty="0"/>
          </a:p>
        </p:txBody>
      </p:sp>
      <p:sp>
        <p:nvSpPr>
          <p:cNvPr id="4" name="Slide Number Placeholder 3"/>
          <p:cNvSpPr>
            <a:spLocks noGrp="1"/>
          </p:cNvSpPr>
          <p:nvPr>
            <p:ph type="sldNum" sz="quarter" idx="12"/>
          </p:nvPr>
        </p:nvSpPr>
        <p:spPr/>
        <p:txBody>
          <a:bodyPr/>
          <a:lstStyle/>
          <a:p>
            <a:fld id="{C244F320-DC63-4F57-9DDB-FDDDE7A62EE5}" type="slidenum">
              <a:rPr lang="en-US" smtClean="0"/>
              <a:pPr/>
              <a:t>9</a:t>
            </a:fld>
            <a:endParaRPr lang="en-US"/>
          </a:p>
        </p:txBody>
      </p:sp>
      <p:pic>
        <p:nvPicPr>
          <p:cNvPr id="5" name="ICE-img-1" descr="http://images.clipart.com/thb/thb9/CL/5344_2005030030/010716_0901_56/25775348.thb.jpg?010716_0901_5644_o__i"/>
          <p:cNvPicPr>
            <a:picLocks noChangeAspect="1" noChangeArrowheads="1"/>
          </p:cNvPicPr>
          <p:nvPr/>
        </p:nvPicPr>
        <p:blipFill>
          <a:blip r:embed="rId2" r:link="rId3" cstate="print"/>
          <a:srcRect/>
          <a:stretch>
            <a:fillRect/>
          </a:stretch>
        </p:blipFill>
        <p:spPr bwMode="auto">
          <a:xfrm>
            <a:off x="2895600" y="4419600"/>
            <a:ext cx="3333750" cy="1390650"/>
          </a:xfrm>
          <a:prstGeom prst="rect">
            <a:avLst/>
          </a:prstGeom>
          <a:noFill/>
        </p:spPr>
      </p:pic>
      <p:sp>
        <p:nvSpPr>
          <p:cNvPr id="6" name="Rectangle 7"/>
          <p:cNvSpPr>
            <a:spLocks noChangeArrowheads="1"/>
          </p:cNvSpPr>
          <p:nvPr/>
        </p:nvSpPr>
        <p:spPr bwMode="auto">
          <a:xfrm>
            <a:off x="-183506" y="6014037"/>
            <a:ext cx="734630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Low Frequency, Long Wavelength</a:t>
            </a:r>
            <a:endParaRPr kumimoji="0" lang="en-US" sz="2000" b="0" i="0" u="none" strike="noStrike" cap="none" normalizeH="0" baseline="0" dirty="0" smtClean="0">
              <a:ln>
                <a:noFill/>
              </a:ln>
              <a:solidFill>
                <a:srgbClr val="00B050"/>
              </a:solidFill>
              <a:effectLst/>
              <a:latin typeface="Arial" pitchFamily="34" charset="0"/>
              <a:cs typeface="Arial" pitchFamily="34" charset="0"/>
            </a:endParaRPr>
          </a:p>
        </p:txBody>
      </p:sp>
      <p:sp>
        <p:nvSpPr>
          <p:cNvPr id="7" name="AutoShape 2"/>
          <p:cNvSpPr>
            <a:spLocks noChangeShapeType="1"/>
          </p:cNvSpPr>
          <p:nvPr/>
        </p:nvSpPr>
        <p:spPr bwMode="auto">
          <a:xfrm flipH="1" flipV="1">
            <a:off x="4845693" y="5605164"/>
            <a:ext cx="76200" cy="457200"/>
          </a:xfrm>
          <a:prstGeom prst="straightConnector1">
            <a:avLst/>
          </a:prstGeom>
          <a:noFill/>
          <a:ln w="9525">
            <a:solidFill>
              <a:srgbClr val="FFFF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dirty="0">
              <a:solidFill>
                <a:srgbClr val="00B050"/>
              </a:solidFill>
            </a:endParaRPr>
          </a:p>
        </p:txBody>
      </p:sp>
      <p:sp>
        <p:nvSpPr>
          <p:cNvPr id="8" name="AutoShape 4"/>
          <p:cNvSpPr>
            <a:spLocks noChangeShapeType="1"/>
          </p:cNvSpPr>
          <p:nvPr/>
        </p:nvSpPr>
        <p:spPr bwMode="auto">
          <a:xfrm flipV="1">
            <a:off x="3855094" y="5528965"/>
            <a:ext cx="152400" cy="533400"/>
          </a:xfrm>
          <a:prstGeom prst="straightConnector1">
            <a:avLst/>
          </a:prstGeom>
          <a:noFill/>
          <a:ln w="9525">
            <a:solidFill>
              <a:srgbClr val="FFFF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dirty="0">
              <a:solidFill>
                <a:srgbClr val="00B050"/>
              </a:solidFill>
            </a:endParaRPr>
          </a:p>
        </p:txBody>
      </p:sp>
      <p:sp>
        <p:nvSpPr>
          <p:cNvPr id="9" name="AutoShape 3"/>
          <p:cNvSpPr>
            <a:spLocks noChangeShapeType="1"/>
          </p:cNvSpPr>
          <p:nvPr/>
        </p:nvSpPr>
        <p:spPr bwMode="auto">
          <a:xfrm flipH="1" flipV="1">
            <a:off x="3016894" y="5528965"/>
            <a:ext cx="304800" cy="533400"/>
          </a:xfrm>
          <a:prstGeom prst="straightConnector1">
            <a:avLst/>
          </a:prstGeom>
          <a:noFill/>
          <a:ln w="9525">
            <a:solidFill>
              <a:srgbClr val="FFFF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dirty="0">
              <a:solidFill>
                <a:srgbClr val="00B050"/>
              </a:solidFill>
            </a:endParaRPr>
          </a:p>
        </p:txBody>
      </p:sp>
      <p:sp>
        <p:nvSpPr>
          <p:cNvPr id="10" name="Rectangle 5"/>
          <p:cNvSpPr>
            <a:spLocks noChangeArrowheads="1"/>
          </p:cNvSpPr>
          <p:nvPr/>
        </p:nvSpPr>
        <p:spPr bwMode="auto">
          <a:xfrm>
            <a:off x="1873894" y="3711461"/>
            <a:ext cx="5259197" cy="8156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High Frequency, Short Wavelength</a:t>
            </a:r>
            <a:endParaRPr kumimoji="0" lang="en-US" sz="2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endParaRPr kumimoji="0" lang="en-US" sz="7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B050"/>
              </a:solidFill>
              <a:effectLst/>
              <a:latin typeface="Arial" pitchFamily="34" charset="0"/>
              <a:cs typeface="Arial" pitchFamily="34" charset="0"/>
            </a:endParaRPr>
          </a:p>
        </p:txBody>
      </p:sp>
      <p:cxnSp>
        <p:nvCxnSpPr>
          <p:cNvPr id="11" name="AutoShape 10"/>
          <p:cNvCxnSpPr>
            <a:cxnSpLocks noChangeShapeType="1"/>
          </p:cNvCxnSpPr>
          <p:nvPr/>
        </p:nvCxnSpPr>
        <p:spPr bwMode="auto">
          <a:xfrm>
            <a:off x="3702694" y="4081165"/>
            <a:ext cx="228600" cy="454025"/>
          </a:xfrm>
          <a:prstGeom prst="straightConnector1">
            <a:avLst/>
          </a:prstGeom>
          <a:noFill/>
          <a:ln w="9525">
            <a:solidFill>
              <a:srgbClr val="FFFF00"/>
            </a:solidFill>
            <a:round/>
            <a:headEnd/>
            <a:tailEnd type="triangle" w="med" len="med"/>
          </a:ln>
        </p:spPr>
      </p:cxnSp>
      <p:cxnSp>
        <p:nvCxnSpPr>
          <p:cNvPr id="12" name="AutoShape 11"/>
          <p:cNvCxnSpPr>
            <a:cxnSpLocks noChangeShapeType="1"/>
          </p:cNvCxnSpPr>
          <p:nvPr/>
        </p:nvCxnSpPr>
        <p:spPr bwMode="auto">
          <a:xfrm flipH="1">
            <a:off x="4998094" y="4004965"/>
            <a:ext cx="228600" cy="914400"/>
          </a:xfrm>
          <a:prstGeom prst="straightConnector1">
            <a:avLst/>
          </a:prstGeom>
          <a:noFill/>
          <a:ln w="9525">
            <a:solidFill>
              <a:srgbClr val="FFFF00"/>
            </a:solidFill>
            <a:round/>
            <a:headEnd/>
            <a:tailEnd type="triangle" w="med" len="med"/>
          </a:ln>
        </p:spPr>
      </p:cxnSp>
      <p:cxnSp>
        <p:nvCxnSpPr>
          <p:cNvPr id="13" name="AutoShape 10"/>
          <p:cNvCxnSpPr>
            <a:cxnSpLocks noChangeShapeType="1"/>
          </p:cNvCxnSpPr>
          <p:nvPr/>
        </p:nvCxnSpPr>
        <p:spPr bwMode="auto">
          <a:xfrm flipH="1">
            <a:off x="3397894" y="4081165"/>
            <a:ext cx="76200" cy="457200"/>
          </a:xfrm>
          <a:prstGeom prst="straightConnector1">
            <a:avLst/>
          </a:prstGeom>
          <a:noFill/>
          <a:ln w="9525">
            <a:solidFill>
              <a:srgbClr val="FFFF00"/>
            </a:solidFill>
            <a:round/>
            <a:headEnd/>
            <a:tailEnd type="triangle" w="med" len="med"/>
          </a:ln>
        </p:spPr>
      </p:cxnSp>
      <p:sp>
        <p:nvSpPr>
          <p:cNvPr id="14" name="Left Brace 13"/>
          <p:cNvSpPr/>
          <p:nvPr/>
        </p:nvSpPr>
        <p:spPr>
          <a:xfrm>
            <a:off x="2559694" y="4614565"/>
            <a:ext cx="152400" cy="228600"/>
          </a:xfrm>
          <a:prstGeom prst="lef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solidFill>
                <a:srgbClr val="00B050"/>
              </a:solidFill>
            </a:endParaRPr>
          </a:p>
        </p:txBody>
      </p:sp>
      <p:sp>
        <p:nvSpPr>
          <p:cNvPr id="15" name="Left Brace 14"/>
          <p:cNvSpPr/>
          <p:nvPr/>
        </p:nvSpPr>
        <p:spPr>
          <a:xfrm>
            <a:off x="2483494" y="5300365"/>
            <a:ext cx="155448" cy="228600"/>
          </a:xfrm>
          <a:prstGeom prst="lef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solidFill>
                <a:srgbClr val="00B050"/>
              </a:solidFill>
            </a:endParaRPr>
          </a:p>
        </p:txBody>
      </p:sp>
      <p:cxnSp>
        <p:nvCxnSpPr>
          <p:cNvPr id="16" name="AutoShape 12"/>
          <p:cNvCxnSpPr>
            <a:cxnSpLocks noChangeShapeType="1"/>
            <a:endCxn id="15" idx="1"/>
          </p:cNvCxnSpPr>
          <p:nvPr/>
        </p:nvCxnSpPr>
        <p:spPr bwMode="auto">
          <a:xfrm flipV="1">
            <a:off x="2026294" y="5414665"/>
            <a:ext cx="457200" cy="38100"/>
          </a:xfrm>
          <a:prstGeom prst="straightConnector1">
            <a:avLst/>
          </a:prstGeom>
          <a:noFill/>
          <a:ln w="9525">
            <a:solidFill>
              <a:srgbClr val="FFFF00"/>
            </a:solidFill>
            <a:round/>
            <a:headEnd/>
            <a:tailEnd/>
          </a:ln>
        </p:spPr>
      </p:cxnSp>
      <p:cxnSp>
        <p:nvCxnSpPr>
          <p:cNvPr id="17" name="AutoShape 12"/>
          <p:cNvCxnSpPr>
            <a:cxnSpLocks noChangeShapeType="1"/>
            <a:endCxn id="14" idx="1"/>
          </p:cNvCxnSpPr>
          <p:nvPr/>
        </p:nvCxnSpPr>
        <p:spPr bwMode="auto">
          <a:xfrm>
            <a:off x="2102494" y="4614565"/>
            <a:ext cx="457200" cy="114300"/>
          </a:xfrm>
          <a:prstGeom prst="straightConnector1">
            <a:avLst/>
          </a:prstGeom>
          <a:noFill/>
          <a:ln w="9525">
            <a:solidFill>
              <a:srgbClr val="FFFF00"/>
            </a:solidFill>
            <a:round/>
            <a:headEnd/>
            <a:tailEnd/>
          </a:ln>
        </p:spPr>
      </p:cxnSp>
      <p:sp>
        <p:nvSpPr>
          <p:cNvPr id="18" name="TextBox 17"/>
          <p:cNvSpPr txBox="1"/>
          <p:nvPr/>
        </p:nvSpPr>
        <p:spPr>
          <a:xfrm>
            <a:off x="464533" y="4374922"/>
            <a:ext cx="1402948" cy="646331"/>
          </a:xfrm>
          <a:prstGeom prst="rect">
            <a:avLst/>
          </a:prstGeom>
          <a:noFill/>
        </p:spPr>
        <p:txBody>
          <a:bodyPr wrap="none" rtlCol="0">
            <a:spAutoFit/>
          </a:bodyPr>
          <a:lstStyle/>
          <a:p>
            <a:r>
              <a:rPr lang="en-US" b="1" dirty="0" smtClean="0">
                <a:solidFill>
                  <a:srgbClr val="00B050"/>
                </a:solidFill>
                <a:latin typeface="Arial" pitchFamily="34" charset="0"/>
                <a:cs typeface="Arial" pitchFamily="34" charset="0"/>
              </a:rPr>
              <a:t>Amplitude*</a:t>
            </a:r>
          </a:p>
          <a:p>
            <a:endParaRPr lang="en-US" b="1" dirty="0">
              <a:solidFill>
                <a:srgbClr val="00B050"/>
              </a:solidFill>
              <a:latin typeface="Arial" pitchFamily="34" charset="0"/>
              <a:cs typeface="Arial" pitchFamily="34" charset="0"/>
            </a:endParaRPr>
          </a:p>
        </p:txBody>
      </p:sp>
      <p:sp>
        <p:nvSpPr>
          <p:cNvPr id="19" name="TextBox 18"/>
          <p:cNvSpPr txBox="1"/>
          <p:nvPr/>
        </p:nvSpPr>
        <p:spPr>
          <a:xfrm>
            <a:off x="457200" y="5334000"/>
            <a:ext cx="1402948" cy="646331"/>
          </a:xfrm>
          <a:prstGeom prst="rect">
            <a:avLst/>
          </a:prstGeom>
          <a:noFill/>
        </p:spPr>
        <p:txBody>
          <a:bodyPr wrap="none" rtlCol="0">
            <a:spAutoFit/>
          </a:bodyPr>
          <a:lstStyle/>
          <a:p>
            <a:r>
              <a:rPr lang="en-US" b="1" dirty="0" smtClean="0">
                <a:solidFill>
                  <a:srgbClr val="00B050"/>
                </a:solidFill>
                <a:latin typeface="Arial" pitchFamily="34" charset="0"/>
                <a:cs typeface="Arial" pitchFamily="34" charset="0"/>
              </a:rPr>
              <a:t>Amplitude*</a:t>
            </a:r>
          </a:p>
          <a:p>
            <a:endParaRPr lang="en-US"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1995781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49">
      <a:dk1>
        <a:sysClr val="windowText" lastClr="000000"/>
      </a:dk1>
      <a:lt1>
        <a:srgbClr val="635672"/>
      </a:lt1>
      <a:dk2>
        <a:srgbClr val="FFFF99"/>
      </a:dk2>
      <a:lt2>
        <a:srgbClr val="C9C2D1"/>
      </a:lt2>
      <a:accent1>
        <a:srgbClr val="372970"/>
      </a:accent1>
      <a:accent2>
        <a:srgbClr val="9CB084"/>
      </a:accent2>
      <a:accent3>
        <a:srgbClr val="6BB1C9"/>
      </a:accent3>
      <a:accent4>
        <a:srgbClr val="6585CF"/>
      </a:accent4>
      <a:accent5>
        <a:srgbClr val="7E6BC9"/>
      </a:accent5>
      <a:accent6>
        <a:srgbClr val="A379BB"/>
      </a:accent6>
      <a:hlink>
        <a:srgbClr val="0070C0"/>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TotalTime>
  <Words>2213</Words>
  <Application>Microsoft Office PowerPoint</Application>
  <PresentationFormat>On-screen Show (4:3)</PresentationFormat>
  <Paragraphs>280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Forensic Use Of Light</vt:lpstr>
      <vt:lpstr>PowerPoint Presentation</vt:lpstr>
      <vt:lpstr>Forensic Use of Light </vt:lpstr>
      <vt:lpstr>Wave Theory of Light: Light Waves vs. Sound Waves</vt:lpstr>
      <vt:lpstr>Wave Theory of Light: Wave Definitions</vt:lpstr>
      <vt:lpstr>Wave Theory of Light: Wave Definitions (continued)</vt:lpstr>
      <vt:lpstr>Wave Theory of Light: Wave Definitions (continued)</vt:lpstr>
      <vt:lpstr>Wave Theory of Light: Wave Definitions (continued)</vt:lpstr>
      <vt:lpstr>Wave Theory of Light: Wave Definitions (continued)</vt:lpstr>
      <vt:lpstr>Wave Theory of Light: Electromagnetic Spectrum</vt:lpstr>
      <vt:lpstr>Wave Theory of Light: Electromagnetic Spectrum (continued)</vt:lpstr>
      <vt:lpstr>Wave Theory of Light: Visible Spectrum</vt:lpstr>
      <vt:lpstr>Wave Theory of Light:  Forensic Use of the Electromagnetic Spectrum </vt:lpstr>
      <vt:lpstr>Particle Theory of Light </vt:lpstr>
      <vt:lpstr>Particle Theory of Light: Photons</vt:lpstr>
      <vt:lpstr>Categories of Light Reactions: Two Sources of Light </vt:lpstr>
      <vt:lpstr>Categories of Light Reactions: Phosphors</vt:lpstr>
      <vt:lpstr>Light Properties </vt:lpstr>
      <vt:lpstr>Light Properties Forensic Uses: Magnification Purposes</vt:lpstr>
      <vt:lpstr>Light Properties Forensic Uses: Types of Spectroscopy </vt:lpstr>
      <vt:lpstr>Light Properties Forensic Uses: Other Forensic Uses of EM Radiation </vt:lpstr>
      <vt:lpstr>Light Properties Forensic Uses: Other Forensic Uses of EM Radiation (continued) </vt:lpstr>
      <vt:lpstr>Light Properties Forensic Uses: Other Forensic Uses of EM Radiation  (continued) </vt:lpstr>
      <vt:lpstr>Light Properties Forensic Uses: Other Forensic Uses of EM Radiation  (continued) </vt:lpstr>
      <vt:lpstr>Light Properties Forensic Uses: Other Forensic Uses of EM Radiation  (continued) </vt:lpstr>
      <vt:lpstr>Light Properties Forensic Uses: Other Forensic Uses of EM Radiation  (continued) </vt:lpstr>
      <vt:lpstr>Light Properties Forensic Uses: Other Forensic Uses of EM Radiation  (continued) </vt:lpstr>
      <vt:lpstr>Light Properties Forensic Uses: Other Forensic Uses of EM Radiation  (continued) </vt:lpstr>
      <vt:lpstr>Forensics, Technology &amp; Evidence</vt:lpstr>
      <vt:lpstr>Forensics, Technology &amp; Evidence (continued)</vt:lpstr>
      <vt:lpstr>Forensics, Technology &amp; Evidence (continued)</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Use of Light</dc:title>
  <dc:creator>owner</dc:creator>
  <cp:lastModifiedBy>owner</cp:lastModifiedBy>
  <cp:revision>26</cp:revision>
  <dcterms:created xsi:type="dcterms:W3CDTF">2012-08-20T19:10:18Z</dcterms:created>
  <dcterms:modified xsi:type="dcterms:W3CDTF">2013-05-18T16:38:45Z</dcterms:modified>
</cp:coreProperties>
</file>